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8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88" r:id="rId3"/>
    <p:sldId id="291" r:id="rId4"/>
    <p:sldId id="290" r:id="rId5"/>
    <p:sldId id="289" r:id="rId6"/>
    <p:sldId id="311" r:id="rId7"/>
    <p:sldId id="297" r:id="rId8"/>
    <p:sldId id="292" r:id="rId9"/>
    <p:sldId id="308" r:id="rId10"/>
    <p:sldId id="307" r:id="rId11"/>
    <p:sldId id="294" r:id="rId12"/>
    <p:sldId id="309" r:id="rId13"/>
    <p:sldId id="300" r:id="rId14"/>
    <p:sldId id="296" r:id="rId15"/>
    <p:sldId id="301" r:id="rId16"/>
    <p:sldId id="305" r:id="rId17"/>
    <p:sldId id="302" r:id="rId18"/>
    <p:sldId id="303" r:id="rId19"/>
    <p:sldId id="268" r:id="rId20"/>
    <p:sldId id="26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无标题节" id="{CD1226A1-AABB-4352-BF4A-8EB35FBE20B8}">
          <p14:sldIdLst>
            <p14:sldId id="257"/>
            <p14:sldId id="288"/>
            <p14:sldId id="291"/>
            <p14:sldId id="290"/>
            <p14:sldId id="289"/>
            <p14:sldId id="311"/>
            <p14:sldId id="297"/>
            <p14:sldId id="292"/>
            <p14:sldId id="308"/>
            <p14:sldId id="307"/>
            <p14:sldId id="294"/>
            <p14:sldId id="309"/>
            <p14:sldId id="300"/>
            <p14:sldId id="296"/>
            <p14:sldId id="301"/>
            <p14:sldId id="305"/>
            <p14:sldId id="302"/>
            <p14:sldId id="303"/>
            <p14:sldId id="268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01" userDrawn="1">
          <p15:clr>
            <a:srgbClr val="A4A3A4"/>
          </p15:clr>
        </p15:guide>
        <p15:guide id="2" pos="3560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orient="horz" pos="2999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orient="horz" pos="4241">
          <p15:clr>
            <a:srgbClr val="A4A3A4"/>
          </p15:clr>
        </p15:guide>
        <p15:guide id="7" pos="4762" userDrawn="1">
          <p15:clr>
            <a:srgbClr val="A4A3A4"/>
          </p15:clr>
        </p15:guide>
        <p15:guide id="8" pos="52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5397" autoAdjust="0"/>
  </p:normalViewPr>
  <p:slideViewPr>
    <p:cSldViewPr snapToGrid="0" showGuides="1">
      <p:cViewPr varScale="1">
        <p:scale>
          <a:sx n="111" d="100"/>
          <a:sy n="111" d="100"/>
        </p:scale>
        <p:origin x="1512" y="102"/>
      </p:cViewPr>
      <p:guideLst>
        <p:guide orient="horz" pos="2001"/>
        <p:guide pos="3560"/>
        <p:guide pos="2880"/>
        <p:guide orient="horz" pos="2999"/>
        <p:guide orient="horz" pos="3997"/>
        <p:guide orient="horz" pos="4241"/>
        <p:guide pos="4762"/>
        <p:guide pos="5284"/>
      </p:guideLst>
    </p:cSldViewPr>
  </p:slideViewPr>
  <p:outlineViewPr>
    <p:cViewPr>
      <p:scale>
        <a:sx n="33" d="100"/>
        <a:sy n="33" d="100"/>
      </p:scale>
      <p:origin x="0" y="-8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4D8C6-7A65-4947-8974-B821671D7DBE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7B924-05BF-4862-8634-95FDE3693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74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40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69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10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1B4522"/>
              </a:buClr>
            </a:pPr>
            <a:r>
              <a:rPr lang="en-US" altLang="zh-CN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2015.02 | 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第一届开元北德杯篮球赛 </a:t>
            </a: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1B4522"/>
              </a:buClr>
            </a:pP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2015.05 | 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开元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汉莎杯南德羽毛球友谊赛</a:t>
            </a: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1B4522"/>
              </a:buClr>
            </a:pPr>
            <a:r>
              <a:rPr lang="en-US" altLang="zh-CN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2015.06</a:t>
            </a:r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| 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斯图加特华人足球邀请赛 </a:t>
            </a: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1B4522"/>
              </a:buClr>
            </a:pP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2015.07 | 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慕尼黑龙舟节</a:t>
            </a: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1B4522"/>
              </a:buClr>
            </a:pPr>
            <a:r>
              <a:rPr lang="en-US" altLang="zh-CN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2015.10 | 2015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弗莱堡华人羽毛球赛 </a:t>
            </a: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1B4522"/>
              </a:buClr>
            </a:pPr>
            <a:endParaRPr lang="en-US" altLang="zh-CN" sz="12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buClr>
                <a:srgbClr val="1B4522"/>
              </a:buClr>
            </a:pP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2015.10 |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老国安球迷见面会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全德华人足球邀请赛</a:t>
            </a:r>
            <a:endParaRPr lang="en-US" altLang="zh-CN" sz="12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2015.12</a:t>
            </a:r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| </a:t>
            </a:r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勃兰登堡工大华人乒乓球赛</a:t>
            </a:r>
            <a:endParaRPr lang="en-US" altLang="zh-CN" sz="12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2016.06</a:t>
            </a:r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| </a:t>
            </a:r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第二届亚琛华人篮球赛</a:t>
            </a:r>
            <a:endParaRPr lang="en-US" altLang="zh-CN" sz="12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2016.06 | </a:t>
            </a:r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苏黎世全瑞华人篮球赛</a:t>
            </a:r>
            <a:endParaRPr lang="en-US" altLang="zh-CN" sz="12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2016.10 | 2016</a:t>
            </a:r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弗莱堡华人羽毛球赛</a:t>
            </a:r>
            <a:endParaRPr lang="en-US" altLang="zh-CN" sz="12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buClr>
                <a:srgbClr val="1B4522"/>
              </a:buClr>
            </a:pPr>
            <a:endParaRPr lang="en-US" altLang="zh-CN" sz="12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82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3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17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54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63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Tel: +49 89 638 9955 50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Fax: +49 89 638 9955 51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E-mail:info@kaiyuan.de.de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87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25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17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07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r>
              <a:rPr lang="en-US" altLang="zh-CN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</a:p>
          <a:p>
            <a:pPr algn="just"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中国旅业互联网风云榜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【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最佳德国当地旅行社预订平台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  <a:p>
            <a:pPr algn="just">
              <a:lnSpc>
                <a:spcPct val="120000"/>
              </a:lnSpc>
            </a:pP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旅行社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杂志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【2014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年度出境目的地产品创新大奖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  <a:p>
            <a:pPr algn="just">
              <a:lnSpc>
                <a:spcPct val="120000"/>
              </a:lnSpc>
            </a:pP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</a:p>
          <a:p>
            <a:pPr algn="just"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中国旅业互联网风云榜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十大海外目的地产品预订平台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】&amp; 【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最佳欧洲当地预订平台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  <a:p>
            <a:pPr algn="just"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国家旅业风云榜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【2015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中国旅业最佳欧洲当地参团旅游产品大奖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  <a:p>
            <a:pPr algn="just">
              <a:lnSpc>
                <a:spcPct val="120000"/>
              </a:lnSpc>
            </a:pP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</a:p>
          <a:p>
            <a:pPr algn="just"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中国旅业互联网风云榜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最佳欧洲当地旅行社预订平台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  <a:p>
            <a:pPr algn="just"/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28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r>
              <a:rPr lang="en-US" altLang="zh-CN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</a:p>
          <a:p>
            <a:pPr algn="just"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中国旅业互联网风云榜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【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最佳德国当地旅行社预订平台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  <a:p>
            <a:pPr algn="just">
              <a:lnSpc>
                <a:spcPct val="120000"/>
              </a:lnSpc>
            </a:pP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旅行社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杂志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【2014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年度出境目的地产品创新大奖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  <a:p>
            <a:pPr algn="just">
              <a:lnSpc>
                <a:spcPct val="120000"/>
              </a:lnSpc>
            </a:pP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</a:p>
          <a:p>
            <a:pPr algn="just"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中国旅业互联网风云榜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十大海外目的地产品预订平台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】&amp; 【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最佳欧洲当地预订平台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  <a:p>
            <a:pPr algn="just"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国家旅业风云榜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【2015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中国旅业最佳欧洲当地参团旅游产品大奖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  <a:p>
            <a:pPr algn="just">
              <a:lnSpc>
                <a:spcPct val="120000"/>
              </a:lnSpc>
            </a:pP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</a:p>
          <a:p>
            <a:pPr algn="just"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中国旅业互联网风云榜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最佳欧洲当地旅行社预订平台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  <a:p>
            <a:pPr algn="just"/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28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40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媒体构成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：网页、论坛、杂志、微信、微博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媒体影响力</a:t>
            </a:r>
            <a:r>
              <a:rPr lang="de-DE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网页点击率（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）：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2800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en-US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论坛注册数：拥有注册会员超过一百万，日点击率上百万，月流量达</a:t>
            </a:r>
            <a:r>
              <a:rPr lang="de-DE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6000G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，是德国地区中文信 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3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息量最大的互动平台</a:t>
            </a:r>
            <a:endParaRPr lang="en-US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杂志发行量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de-DE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万本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微信排名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：全德最受欢迎的中文微信订阅号之一。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中德投资并购论坛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de-DE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de-DE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月，与中国银行共同合作，成立中德投资并购论坛，就中德投资并购的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4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各项热点进行研讨。 </a:t>
            </a:r>
            <a:endParaRPr lang="en-US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媒体合作方</a:t>
            </a:r>
            <a:r>
              <a:rPr lang="de-DE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 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跟国内各大媒体的深度合作，跟全球华文媒体的密切交流。</a:t>
            </a:r>
            <a:endParaRPr lang="en-US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61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2012</a:t>
            </a:r>
            <a:r>
              <a:rPr lang="zh-CN" altLang="en-US" dirty="0" smtClean="0"/>
              <a:t>年</a:t>
            </a:r>
            <a:r>
              <a:rPr lang="en-US" altLang="zh-CN" baseline="0" dirty="0" smtClean="0"/>
              <a:t> | </a:t>
            </a:r>
            <a:r>
              <a:rPr lang="zh-CN" altLang="en-US" baseline="0" dirty="0" smtClean="0"/>
              <a:t>天津卫视</a:t>
            </a:r>
            <a:r>
              <a:rPr lang="en-US" altLang="zh-CN" baseline="0" dirty="0" smtClean="0"/>
              <a:t>《</a:t>
            </a:r>
            <a:r>
              <a:rPr lang="zh-CN" altLang="en-US" baseline="0" dirty="0" smtClean="0"/>
              <a:t>非你莫属</a:t>
            </a:r>
            <a:r>
              <a:rPr lang="en-US" altLang="zh-CN" baseline="0" dirty="0" smtClean="0"/>
              <a:t>·</a:t>
            </a:r>
            <a:r>
              <a:rPr lang="zh-CN" altLang="en-US" baseline="0" dirty="0" smtClean="0"/>
              <a:t>德国专场</a:t>
            </a:r>
            <a:r>
              <a:rPr lang="en-US" altLang="zh-CN" baseline="0" dirty="0" smtClean="0"/>
              <a:t>》</a:t>
            </a:r>
          </a:p>
          <a:p>
            <a:r>
              <a:rPr lang="en-US" baseline="0" dirty="0" smtClean="0"/>
              <a:t>2013</a:t>
            </a:r>
            <a:r>
              <a:rPr lang="zh-CN" altLang="en-US" baseline="0" dirty="0" smtClean="0"/>
              <a:t>年 </a:t>
            </a:r>
            <a:r>
              <a:rPr lang="en-US" altLang="zh-CN" baseline="0" dirty="0" smtClean="0"/>
              <a:t>| </a:t>
            </a:r>
            <a:r>
              <a:rPr lang="zh-CN" altLang="en-US" baseline="0" dirty="0" smtClean="0"/>
              <a:t>江苏卫视</a:t>
            </a:r>
            <a:r>
              <a:rPr lang="en-US" altLang="zh-CN" baseline="0" dirty="0" smtClean="0"/>
              <a:t>《</a:t>
            </a:r>
            <a:r>
              <a:rPr lang="zh-CN" altLang="en-US" baseline="0" dirty="0" smtClean="0"/>
              <a:t>非诚勿扰</a:t>
            </a:r>
            <a:r>
              <a:rPr lang="en-US" altLang="zh-CN" baseline="0" dirty="0" smtClean="0"/>
              <a:t>·</a:t>
            </a:r>
            <a:r>
              <a:rPr lang="zh-CN" altLang="en-US" baseline="0" dirty="0" smtClean="0"/>
              <a:t>德国专场</a:t>
            </a:r>
            <a:r>
              <a:rPr lang="en-US" altLang="zh-CN" baseline="0" dirty="0" smtClean="0"/>
              <a:t>》</a:t>
            </a:r>
          </a:p>
          <a:p>
            <a:r>
              <a:rPr lang="en-US" baseline="0" dirty="0" smtClean="0"/>
              <a:t>2015</a:t>
            </a:r>
            <a:r>
              <a:rPr lang="zh-CN" altLang="en-US" baseline="0" dirty="0" smtClean="0"/>
              <a:t>年 </a:t>
            </a:r>
            <a:r>
              <a:rPr lang="en-US" altLang="zh-CN" baseline="0" dirty="0" smtClean="0"/>
              <a:t>| </a:t>
            </a:r>
            <a:r>
              <a:rPr lang="zh-CN" altLang="en-US" baseline="0" dirty="0" smtClean="0"/>
              <a:t>江苏卫视</a:t>
            </a:r>
            <a:r>
              <a:rPr lang="en-US" altLang="zh-CN" baseline="0" dirty="0" smtClean="0"/>
              <a:t>《</a:t>
            </a:r>
            <a:r>
              <a:rPr lang="zh-CN" altLang="en-US" baseline="0" dirty="0" smtClean="0"/>
              <a:t>一站到底</a:t>
            </a:r>
            <a:r>
              <a:rPr lang="en-US" altLang="zh-CN" baseline="0" dirty="0" smtClean="0"/>
              <a:t>·</a:t>
            </a:r>
            <a:r>
              <a:rPr lang="zh-CN" altLang="en-US" baseline="0" dirty="0" smtClean="0"/>
              <a:t>欧洲区</a:t>
            </a:r>
            <a:r>
              <a:rPr lang="en-US" altLang="zh-CN" baseline="0" dirty="0" smtClean="0"/>
              <a:t>》</a:t>
            </a:r>
          </a:p>
          <a:p>
            <a:r>
              <a:rPr lang="en-US" baseline="0" dirty="0" smtClean="0"/>
              <a:t>2015</a:t>
            </a:r>
            <a:r>
              <a:rPr lang="zh-CN" altLang="en-US" baseline="0" dirty="0" smtClean="0"/>
              <a:t>年 </a:t>
            </a:r>
            <a:r>
              <a:rPr lang="en-US" altLang="zh-CN" baseline="0" dirty="0" smtClean="0"/>
              <a:t>| </a:t>
            </a:r>
            <a:r>
              <a:rPr lang="zh-CN" altLang="en-US" baseline="0" dirty="0" smtClean="0"/>
              <a:t>北京卫视</a:t>
            </a:r>
            <a:r>
              <a:rPr lang="en-US" altLang="zh-CN" baseline="0" dirty="0" smtClean="0"/>
              <a:t>&amp;</a:t>
            </a:r>
            <a:r>
              <a:rPr lang="zh-CN" altLang="en-US" baseline="0" dirty="0" smtClean="0"/>
              <a:t>乐视</a:t>
            </a:r>
            <a:r>
              <a:rPr lang="en-US" altLang="zh-CN" baseline="0" dirty="0" smtClean="0"/>
              <a:t>TV《</a:t>
            </a:r>
            <a:r>
              <a:rPr lang="zh-CN" altLang="en-US" baseline="0" dirty="0" smtClean="0"/>
              <a:t>老国安球迷见面会</a:t>
            </a:r>
            <a:r>
              <a:rPr lang="en-US" altLang="zh-CN" baseline="0" dirty="0" smtClean="0"/>
              <a:t>》</a:t>
            </a:r>
          </a:p>
          <a:p>
            <a:r>
              <a:rPr lang="en-US" baseline="0" dirty="0" smtClean="0"/>
              <a:t>2016</a:t>
            </a:r>
            <a:r>
              <a:rPr lang="zh-CN" altLang="en-US" baseline="0" dirty="0" smtClean="0"/>
              <a:t>年 </a:t>
            </a:r>
            <a:r>
              <a:rPr lang="en-US" altLang="zh-CN" baseline="0" dirty="0" smtClean="0"/>
              <a:t>| </a:t>
            </a:r>
            <a:r>
              <a:rPr lang="zh-CN" altLang="en-US" baseline="0" dirty="0" smtClean="0"/>
              <a:t>湖南卫视</a:t>
            </a:r>
            <a:r>
              <a:rPr lang="en-US" altLang="zh-CN" baseline="0" dirty="0" smtClean="0"/>
              <a:t>《</a:t>
            </a:r>
            <a:r>
              <a:rPr lang="zh-CN" altLang="en-US" baseline="0" dirty="0" smtClean="0"/>
              <a:t>超级女声</a:t>
            </a:r>
            <a:r>
              <a:rPr lang="en-US" altLang="zh-CN" baseline="0" dirty="0" smtClean="0"/>
              <a:t>·</a:t>
            </a:r>
            <a:r>
              <a:rPr lang="zh-CN" altLang="en-US" baseline="0" dirty="0" smtClean="0"/>
              <a:t>欧洲唱区</a:t>
            </a:r>
            <a:r>
              <a:rPr lang="en-US" altLang="zh-CN" baseline="0" dirty="0" smtClean="0"/>
              <a:t>》</a:t>
            </a:r>
            <a:endParaRPr lang="en-US" altLang="zh-CN" baseline="0" dirty="0"/>
          </a:p>
          <a:p>
            <a:r>
              <a:rPr lang="en-US" altLang="zh-CN" baseline="0" dirty="0" smtClean="0"/>
              <a:t>2016</a:t>
            </a:r>
            <a:r>
              <a:rPr lang="zh-CN" altLang="en-US" baseline="0" dirty="0" smtClean="0"/>
              <a:t>年 </a:t>
            </a:r>
            <a:r>
              <a:rPr lang="en-US" altLang="zh-CN" baseline="0" dirty="0" smtClean="0"/>
              <a:t>| </a:t>
            </a:r>
            <a:r>
              <a:rPr lang="zh-CN" altLang="en-US" baseline="0" dirty="0" smtClean="0"/>
              <a:t>东南卫视</a:t>
            </a:r>
            <a:r>
              <a:rPr lang="en-US" altLang="zh-CN" baseline="0" dirty="0" smtClean="0"/>
              <a:t>《</a:t>
            </a:r>
            <a:r>
              <a:rPr lang="zh-CN" altLang="en-US" baseline="0" dirty="0" smtClean="0"/>
              <a:t>你好，欧洲</a:t>
            </a:r>
            <a:r>
              <a:rPr lang="en-US" altLang="zh-CN" baseline="0" dirty="0" smtClean="0"/>
              <a:t>》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1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5FAA-E02D-43BB-905B-E073E5992DCA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FC61-B8F7-42BA-8D07-9982E1DA2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9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5FAA-E02D-43BB-905B-E073E5992DCA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FC61-B8F7-42BA-8D07-9982E1DA2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78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5FAA-E02D-43BB-905B-E073E5992DCA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FC61-B8F7-42BA-8D07-9982E1DA2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5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5FAA-E02D-43BB-905B-E073E5992DCA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FC61-B8F7-42BA-8D07-9982E1DA2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0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5FAA-E02D-43BB-905B-E073E5992DCA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FC61-B8F7-42BA-8D07-9982E1DA2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32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5FAA-E02D-43BB-905B-E073E5992DCA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FC61-B8F7-42BA-8D07-9982E1DA2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59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5FAA-E02D-43BB-905B-E073E5992DCA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FC61-B8F7-42BA-8D07-9982E1DA2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98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5FAA-E02D-43BB-905B-E073E5992DCA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FC61-B8F7-42BA-8D07-9982E1DA2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95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5FAA-E02D-43BB-905B-E073E5992DCA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FC61-B8F7-42BA-8D07-9982E1DA2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98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5FAA-E02D-43BB-905B-E073E5992DCA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FC61-B8F7-42BA-8D07-9982E1DA2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80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5FAA-E02D-43BB-905B-E073E5992DCA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FC61-B8F7-42BA-8D07-9982E1DA2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87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C5FAA-E02D-43BB-905B-E073E5992DCA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4FC61-B8F7-42BA-8D07-9982E1DA2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9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2.jpg"/><Relationship Id="rId7" Type="http://schemas.openxmlformats.org/officeDocument/2006/relationships/image" Target="../media/image24.jpeg"/><Relationship Id="rId12" Type="http://schemas.openxmlformats.org/officeDocument/2006/relationships/image" Target="../media/image28.jpe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7.png"/><Relationship Id="rId5" Type="http://schemas.openxmlformats.org/officeDocument/2006/relationships/image" Target="../media/image22.jpe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1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.jp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.png"/><Relationship Id="rId9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26" Type="http://schemas.openxmlformats.org/officeDocument/2006/relationships/image" Target="../media/image81.jpeg"/><Relationship Id="rId3" Type="http://schemas.openxmlformats.org/officeDocument/2006/relationships/image" Target="../media/image2.jpg"/><Relationship Id="rId21" Type="http://schemas.openxmlformats.org/officeDocument/2006/relationships/image" Target="../media/image76.jpe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17" Type="http://schemas.openxmlformats.org/officeDocument/2006/relationships/image" Target="../media/image72.jpeg"/><Relationship Id="rId25" Type="http://schemas.openxmlformats.org/officeDocument/2006/relationships/image" Target="../media/image80.gif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1.png"/><Relationship Id="rId20" Type="http://schemas.openxmlformats.org/officeDocument/2006/relationships/image" Target="../media/image75.jpeg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ttostadt.de/" TargetMode="External"/><Relationship Id="rId11" Type="http://schemas.openxmlformats.org/officeDocument/2006/relationships/image" Target="../media/image66.png"/><Relationship Id="rId24" Type="http://schemas.openxmlformats.org/officeDocument/2006/relationships/image" Target="../media/image79.png"/><Relationship Id="rId5" Type="http://schemas.openxmlformats.org/officeDocument/2006/relationships/image" Target="../media/image62.jpeg"/><Relationship Id="rId15" Type="http://schemas.openxmlformats.org/officeDocument/2006/relationships/image" Target="../media/image70.png"/><Relationship Id="rId23" Type="http://schemas.openxmlformats.org/officeDocument/2006/relationships/image" Target="../media/image78.jpeg"/><Relationship Id="rId28" Type="http://schemas.openxmlformats.org/officeDocument/2006/relationships/image" Target="../media/image83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4" Type="http://schemas.openxmlformats.org/officeDocument/2006/relationships/image" Target="../media/image61.gif"/><Relationship Id="rId9" Type="http://schemas.openxmlformats.org/officeDocument/2006/relationships/image" Target="../media/image3.png"/><Relationship Id="rId14" Type="http://schemas.openxmlformats.org/officeDocument/2006/relationships/image" Target="../media/image69.png"/><Relationship Id="rId22" Type="http://schemas.openxmlformats.org/officeDocument/2006/relationships/image" Target="../media/image77.png"/><Relationship Id="rId27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1902387"/>
            <a:ext cx="9144000" cy="2641576"/>
          </a:xfrm>
          <a:prstGeom prst="rect">
            <a:avLst/>
          </a:prstGeom>
          <a:solidFill>
            <a:schemeClr val="accent1">
              <a:lumMod val="50000"/>
              <a:alpha val="2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437626"/>
            <a:ext cx="9144000" cy="126073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sz="27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20" y="5893753"/>
            <a:ext cx="1788557" cy="31916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0" y="2484348"/>
            <a:ext cx="9143999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000" b="1" spc="15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开元周游集团</a:t>
            </a:r>
            <a:endParaRPr lang="en-US" altLang="zh-CN" sz="4000" b="1" spc="15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sz="17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sz="17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KaiYuan</a:t>
            </a:r>
            <a:r>
              <a:rPr lang="en-US" sz="17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1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Information &amp; Business GmbH</a:t>
            </a:r>
            <a:endParaRPr lang="en-US" altLang="zh-CN" sz="1700" b="1" spc="15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1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 defTabSz="914400">
              <a:lnSpc>
                <a:spcPct val="150000"/>
              </a:lnSpc>
              <a:defRPr/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 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 上海 厦门 沈阳 昆明 武汉 成都 广州</a:t>
            </a:r>
            <a:endParaRPr 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 defTabSz="914400">
              <a:lnSpc>
                <a:spcPct val="150000"/>
              </a:lnSpc>
              <a:defRPr/>
            </a:pP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海外 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慕尼黑 法兰克福 巴黎 伦敦 哥本哈根 马德里 墨西哥 维也纳 戛纳 罗马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13823" y="43694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75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5843167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94967" y="713333"/>
            <a:ext cx="6161761" cy="57377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408779"/>
              </p:ext>
            </p:extLst>
          </p:nvPr>
        </p:nvGraphicFramePr>
        <p:xfrm>
          <a:off x="294968" y="806245"/>
          <a:ext cx="6161762" cy="494790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86002">
                  <a:extLst>
                    <a:ext uri="{9D8B030D-6E8A-4147-A177-3AD203B41FA5}">
                      <a16:colId xmlns:a16="http://schemas.microsoft.com/office/drawing/2014/main" val="1172676494"/>
                    </a:ext>
                  </a:extLst>
                </a:gridCol>
                <a:gridCol w="591808">
                  <a:extLst>
                    <a:ext uri="{9D8B030D-6E8A-4147-A177-3AD203B41FA5}">
                      <a16:colId xmlns:a16="http://schemas.microsoft.com/office/drawing/2014/main" val="1229289620"/>
                    </a:ext>
                  </a:extLst>
                </a:gridCol>
                <a:gridCol w="1994406">
                  <a:extLst>
                    <a:ext uri="{9D8B030D-6E8A-4147-A177-3AD203B41FA5}">
                      <a16:colId xmlns:a16="http://schemas.microsoft.com/office/drawing/2014/main" val="3289392417"/>
                    </a:ext>
                  </a:extLst>
                </a:gridCol>
                <a:gridCol w="1289546">
                  <a:extLst>
                    <a:ext uri="{9D8B030D-6E8A-4147-A177-3AD203B41FA5}">
                      <a16:colId xmlns:a16="http://schemas.microsoft.com/office/drawing/2014/main" val="1828601535"/>
                    </a:ext>
                  </a:extLst>
                </a:gridCol>
              </a:tblGrid>
              <a:tr h="24113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1200" b="1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微信群</a:t>
                      </a:r>
                      <a:r>
                        <a:rPr lang="zh-CN" altLang="en-US" sz="1200" b="1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名称</a:t>
                      </a:r>
                      <a:endParaRPr lang="zh-CN" altLang="en-US" sz="1200" b="1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1200" b="1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人数</a:t>
                      </a:r>
                      <a:endParaRPr lang="zh-CN" altLang="en-US" sz="1200" b="1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1200" b="1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主题</a:t>
                      </a:r>
                      <a:endParaRPr lang="zh-CN" altLang="en-US" sz="1200" b="1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1200" b="1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地域</a:t>
                      </a:r>
                      <a:endParaRPr lang="zh-CN" altLang="en-US" sz="1200" b="1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690645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开元招聘求职</a:t>
                      </a:r>
                      <a:r>
                        <a:rPr lang="en-US" altLang="zh-CN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1-8</a:t>
                      </a: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群</a:t>
                      </a:r>
                      <a:endParaRPr lang="en-US" altLang="zh-CN" sz="900" u="none" strike="noStrike" dirty="0" smtClean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每群</a:t>
                      </a:r>
                      <a:r>
                        <a:rPr 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招聘求职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全德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5367370"/>
                  </a:ext>
                </a:extLst>
              </a:tr>
              <a:tr h="24659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开元招聘</a:t>
                      </a: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求职</a:t>
                      </a:r>
                      <a:r>
                        <a:rPr lang="en-US" altLang="zh-CN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310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951077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开元买房租房群</a:t>
                      </a:r>
                      <a:r>
                        <a:rPr lang="en-US" altLang="zh-CN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1-7</a:t>
                      </a: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每群</a:t>
                      </a:r>
                      <a:r>
                        <a:rPr 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买房租房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900" u="none" strike="noStrike" kern="1200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全德</a:t>
                      </a: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6292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开元买房租房</a:t>
                      </a: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群</a:t>
                      </a:r>
                      <a:r>
                        <a:rPr lang="en-US" altLang="zh-CN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400713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德国法律求助咨询交流群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254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法律咨询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900" u="none" strike="noStrike" kern="1200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全德</a:t>
                      </a:r>
                    </a:p>
                    <a:p>
                      <a:pPr algn="ctr"/>
                      <a:endParaRPr lang="en-US" sz="900" u="none" strike="noStrike" kern="1200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1793485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开元活动演出信息群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u="none" strike="noStrike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102</a:t>
                      </a:r>
                      <a:endParaRPr lang="en-US" sz="900" b="0" i="0" u="none" strike="noStrike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活动演出信息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187324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德国森狗族</a:t>
                      </a:r>
                      <a:endParaRPr lang="zh-CN" altLang="en-US" sz="900" b="0" i="0" u="none" strike="noStrike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u="none" strike="noStrike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102</a:t>
                      </a:r>
                      <a:endParaRPr lang="en-US" sz="900" b="0" i="0" u="none" strike="noStrike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单身交友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082410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开元旅游，机票，导游培训群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u="none" strike="noStrike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368</a:t>
                      </a:r>
                      <a:endParaRPr lang="en-US" sz="900" b="0" i="0" u="none" strike="noStrike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旅游机票信息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564318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开元慕尼黑生活</a:t>
                      </a:r>
                      <a:r>
                        <a:rPr lang="en-US" altLang="zh-CN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u="none" strike="noStrike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  <a:endParaRPr lang="en-US" sz="900" b="0" i="0" u="none" strike="noStrike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二手买卖、租房招聘，聊天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慕尼黑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845465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开元慕尼黑生活</a:t>
                      </a:r>
                      <a:r>
                        <a:rPr lang="en-US" altLang="zh-CN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zh-CN" sz="9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448349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开元慕尼黑生活</a:t>
                      </a:r>
                      <a:r>
                        <a:rPr lang="en-US" altLang="zh-CN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 smtClean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开元慕尼黑生活</a:t>
                      </a:r>
                      <a:r>
                        <a:rPr lang="en-US" altLang="zh-CN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 smtClean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开元北威州租房招聘互助</a:t>
                      </a:r>
                      <a:r>
                        <a:rPr lang="en-US" altLang="zh-CN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u="none" strike="noStrike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  <a:endParaRPr lang="en-US" sz="900" b="0" i="0" u="none" strike="noStrike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租房招聘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北威州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0795541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开元北威州租房招聘互助</a:t>
                      </a:r>
                      <a:r>
                        <a:rPr lang="en-US" altLang="zh-CN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zh-CN" sz="9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301611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开元北威州租房招聘互助</a:t>
                      </a:r>
                      <a:r>
                        <a:rPr lang="zh-CN" altLang="zh-CN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 smtClean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zh-CN" sz="9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开元柏林租房招聘</a:t>
                      </a:r>
                      <a:r>
                        <a:rPr lang="en-US" altLang="zh-CN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u="none" strike="noStrike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  <a:endParaRPr lang="en-US" sz="900" b="0" i="0" u="none" strike="noStrike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实用信息，聊天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柏林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37224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开元柏林租房招聘</a:t>
                      </a:r>
                      <a:r>
                        <a:rPr lang="en-US" altLang="zh-CN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900" b="0" i="0" u="none" strike="noStrike" dirty="0" smtClean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001533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开元柏林租房招聘</a:t>
                      </a:r>
                      <a:r>
                        <a:rPr lang="en-US" altLang="zh-CN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 smtClean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900" b="0" i="0" u="none" strike="noStrike" dirty="0" smtClean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开元北德地区租房招聘互助群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196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新闻资讯，实用信息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汉堡，汉诺威，不莱梅等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7466402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开元资讯</a:t>
                      </a:r>
                      <a:r>
                        <a:rPr lang="en-US" altLang="zh-CN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法兰克福及</a:t>
                      </a: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周边租房招聘</a:t>
                      </a:r>
                      <a:r>
                        <a:rPr lang="en-US" altLang="zh-CN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u="none" strike="noStrike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  <a:endParaRPr lang="en-US" sz="900" b="0" i="0" u="none" strike="noStrike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新闻资讯，实用信息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法兰克福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832430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开元资讯</a:t>
                      </a:r>
                      <a:r>
                        <a:rPr lang="en-US" altLang="zh-CN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法兰克福及</a:t>
                      </a: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周边租房招聘</a:t>
                      </a:r>
                      <a:r>
                        <a:rPr lang="en-US" altLang="zh-CN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900" b="0" i="0" u="none" strike="noStrike" dirty="0" smtClean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263569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开元资讯</a:t>
                      </a:r>
                      <a:r>
                        <a:rPr lang="en-US" altLang="zh-CN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法兰克福及周边租房招聘</a:t>
                      </a:r>
                      <a:r>
                        <a:rPr lang="en-US" altLang="zh-CN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 smtClean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143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900" b="0" i="0" u="none" strike="noStrike" dirty="0" smtClean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开元安哈尔特地</a:t>
                      </a: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区租房招聘群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u="none" strike="noStrike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136</a:t>
                      </a:r>
                      <a:endParaRPr lang="en-US" sz="900" b="0" i="0" u="none" strike="noStrike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新闻资讯，实用信息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萨克森安哈尔特</a:t>
                      </a:r>
                      <a:endParaRPr lang="en-US" altLang="zh-CN" sz="900" u="none" strike="noStrike" dirty="0" smtClean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1210354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开元邮轮群</a:t>
                      </a:r>
                      <a:r>
                        <a:rPr lang="en-US" altLang="zh-CN" sz="9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9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邮轮旅游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全德</a:t>
                      </a:r>
                      <a:endParaRPr lang="en-US" altLang="zh-CN" sz="900" u="none" strike="noStrike" dirty="0" smtClean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zh-CN" altLang="en-US" sz="9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开元邮轮群</a:t>
                      </a:r>
                      <a:r>
                        <a:rPr lang="en-US" altLang="zh-CN" sz="9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9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en-US" altLang="zh-CN" sz="900" u="none" strike="noStrike" dirty="0" smtClean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840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zh-CN" altLang="en-US" sz="900" u="none" strike="noStrike" kern="1200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开元新生生活群</a:t>
                      </a:r>
                      <a:endParaRPr lang="zh-CN" altLang="en-US" sz="900" u="none" strike="noStrike" kern="1200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en-US" sz="900" u="none" strike="noStrike" kern="1200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450</a:t>
                      </a:r>
                      <a:endParaRPr lang="en-US" sz="900" u="none" strike="noStrike" kern="1200" dirty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900" u="none" strike="noStrike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新闻资讯，实用信息</a:t>
                      </a:r>
                      <a:endParaRPr lang="zh-CN" altLang="en-US" sz="900" b="0" i="0" u="none" strike="noStrike" dirty="0" smtClean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zh-CN" altLang="en-US" sz="900" u="none" strike="noStrike" kern="1200" dirty="0" smtClean="0">
                          <a:solidFill>
                            <a:srgbClr val="595959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全德</a:t>
                      </a:r>
                      <a:endParaRPr lang="en-US" altLang="zh-CN" sz="900" u="none" strike="noStrike" kern="1200" dirty="0" smtClean="0">
                        <a:solidFill>
                          <a:srgbClr val="595959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6505721" y="293607"/>
            <a:ext cx="1993742" cy="61649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7140802" y="282980"/>
            <a:ext cx="107603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spc="270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开元网</a:t>
            </a:r>
            <a:endParaRPr lang="en-US" altLang="zh-CN" b="1" spc="270" dirty="0" smtClean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spc="27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微信群</a:t>
            </a:r>
          </a:p>
        </p:txBody>
      </p:sp>
      <p:pic>
        <p:nvPicPr>
          <p:cNvPr id="9" name="Picture 4" descr="https://www.ignitesocialmedia.com/wp-content/uploads/2015/09/WeChat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5729" y="293608"/>
            <a:ext cx="625073" cy="62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6666272" y="935307"/>
            <a:ext cx="1700980" cy="429348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en-US" sz="1300" b="1" dirty="0" smtClean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sz="13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sz="1300" b="1" dirty="0" smtClean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sz="13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sz="1300" b="1" dirty="0" smtClean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sz="1300" b="1" dirty="0" err="1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慕尼黑</a:t>
            </a:r>
            <a:endParaRPr lang="en-US" sz="13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sz="1300" b="1" dirty="0" err="1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法兰克福</a:t>
            </a:r>
            <a:endParaRPr lang="en-US" sz="1300" b="1" dirty="0" err="1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sz="1300" b="1" dirty="0" err="1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柏林</a:t>
            </a:r>
            <a:endParaRPr lang="en-US" sz="1300" b="1" dirty="0" err="1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3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汉堡</a:t>
            </a:r>
            <a:endParaRPr lang="en-US" altLang="zh-CN" sz="1300" b="1" dirty="0" smtClean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3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不莱</a:t>
            </a:r>
            <a:r>
              <a:rPr lang="zh-CN" altLang="en-US" sz="13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梅</a:t>
            </a:r>
            <a:endParaRPr lang="en-US" altLang="zh-CN" sz="1300" b="1" dirty="0" smtClean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3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布伦瑞克</a:t>
            </a:r>
            <a:endParaRPr lang="en-US" altLang="zh-CN" sz="1300" b="1" dirty="0" smtClean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3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汉诺威</a:t>
            </a:r>
            <a:endParaRPr lang="en-US" altLang="zh-CN" sz="1300" b="1" dirty="0" smtClean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3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亚</a:t>
            </a:r>
            <a:r>
              <a:rPr lang="zh-CN" altLang="en-US" sz="13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琛</a:t>
            </a:r>
            <a:endParaRPr lang="en-US" altLang="zh-CN" sz="1300" b="1" dirty="0" smtClean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3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波恩</a:t>
            </a:r>
            <a:endParaRPr lang="en-US" altLang="zh-CN" sz="1300" b="1" dirty="0" smtClean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3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杜伊斯堡</a:t>
            </a:r>
            <a:endParaRPr lang="en-US" altLang="zh-CN" sz="1300" b="1" dirty="0" smtClean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3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埃森</a:t>
            </a:r>
            <a:endParaRPr lang="en-US" altLang="zh-CN" sz="1300" b="1" dirty="0" smtClean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3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杜塞尔多夫</a:t>
            </a:r>
            <a:endParaRPr lang="en-US" altLang="zh-CN" sz="1300" b="1" dirty="0" smtClean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3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科隆</a:t>
            </a:r>
            <a:endParaRPr lang="en-US" altLang="zh-CN" sz="1300" b="1" dirty="0" smtClean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3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多特蒙德</a:t>
            </a:r>
            <a:endParaRPr lang="en-US" sz="1300" b="1" dirty="0" smtClean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sz="1300" dirty="0" smtClean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sz="1300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sz="13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718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6376" y="1750298"/>
            <a:ext cx="9144000" cy="3209341"/>
          </a:xfrm>
          <a:prstGeom prst="rect">
            <a:avLst/>
          </a:prstGeom>
          <a:solidFill>
            <a:schemeClr val="accent1">
              <a:lumMod val="50000"/>
              <a:alpha val="2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437626"/>
            <a:ext cx="9144000" cy="126073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sz="27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13823" y="43694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标题 1"/>
          <p:cNvSpPr txBox="1">
            <a:spLocks/>
          </p:cNvSpPr>
          <p:nvPr/>
        </p:nvSpPr>
        <p:spPr>
          <a:xfrm>
            <a:off x="-54250" y="756686"/>
            <a:ext cx="91455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zh-CN" sz="36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Medien</a:t>
            </a:r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6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Kooperation</a:t>
            </a:r>
            <a:endParaRPr lang="en-US" altLang="zh-CN" sz="3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2_151122004738_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7949" y="7093862"/>
            <a:ext cx="155021" cy="45719"/>
          </a:xfrm>
          <a:prstGeom prst="rect">
            <a:avLst/>
          </a:prstGeom>
        </p:spPr>
      </p:pic>
      <p:pic>
        <p:nvPicPr>
          <p:cNvPr id="17" name="Picture 1" descr="D:\My Documents\Tencent Files\604169779\Image\C2C\P0CO6N6Z{MF)~1~P`3T}NC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9" y="2216907"/>
            <a:ext cx="1380695" cy="181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" descr="D:\My Documents\Tencent Files\604169779\Image\C2C\1D6%4W{9W$5IW~QX)KHSLCJ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812" y="2216907"/>
            <a:ext cx="1284828" cy="181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661" y="2195459"/>
            <a:ext cx="1296217" cy="183576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20" y="5893753"/>
            <a:ext cx="1788557" cy="319166"/>
          </a:xfrm>
          <a:prstGeom prst="rect">
            <a:avLst/>
          </a:prstGeom>
        </p:spPr>
      </p:pic>
      <p:pic>
        <p:nvPicPr>
          <p:cNvPr id="23" name="Picture 2" descr="“neuschwanstein castle”的图片搜索结果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3951" y="2216908"/>
            <a:ext cx="3732391" cy="18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5922" y="4673169"/>
            <a:ext cx="959267" cy="31678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9884" y="5313463"/>
            <a:ext cx="706042" cy="176522"/>
          </a:xfrm>
          <a:prstGeom prst="rect">
            <a:avLst/>
          </a:prstGeom>
        </p:spPr>
      </p:pic>
      <p:pic>
        <p:nvPicPr>
          <p:cNvPr id="27" name="Picture 2" descr="http://2015.jsweb.org/meiti/jstv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9240" y="4718666"/>
            <a:ext cx="927331" cy="26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www.clipartbest.com/cliparts/jTx/o54/jTxo549q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4574" y="4738789"/>
            <a:ext cx="659139" cy="18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图片 28" descr="2_151122004738_1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230" y="4718666"/>
            <a:ext cx="817074" cy="24097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982" y="5313463"/>
            <a:ext cx="903940" cy="15480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71977" y="4722590"/>
            <a:ext cx="934165" cy="27138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7661" y="5211632"/>
            <a:ext cx="872005" cy="262276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00583" y="5211632"/>
            <a:ext cx="676954" cy="31304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555" y="5155743"/>
            <a:ext cx="665684" cy="49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35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2772" y="711638"/>
            <a:ext cx="7886700" cy="1325563"/>
          </a:xfrm>
        </p:spPr>
        <p:txBody>
          <a:bodyPr>
            <a:normAutofit/>
          </a:bodyPr>
          <a:lstStyle/>
          <a:p>
            <a:r>
              <a:rPr lang="de-DE" altLang="zh-CN" sz="31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Europäische Chinesische Medien</a:t>
            </a:r>
            <a:r>
              <a:rPr lang="zh-CN" altLang="en-US" sz="8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zh-CN" altLang="en-US" sz="8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4" name="Picture 1" descr="华商报logo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22" y="1848051"/>
            <a:ext cx="2538861" cy="77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凤凰网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9640" y="1848051"/>
            <a:ext cx="2372077" cy="8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欧洲时报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422" y="3099336"/>
            <a:ext cx="2656198" cy="91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德国生活报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4531" y="3099336"/>
            <a:ext cx="2690194" cy="91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077" y="3099336"/>
            <a:ext cx="2315458" cy="98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63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2001519"/>
            <a:ext cx="9144000" cy="2542443"/>
          </a:xfrm>
          <a:prstGeom prst="rect">
            <a:avLst/>
          </a:prstGeom>
          <a:solidFill>
            <a:schemeClr val="accent1">
              <a:lumMod val="50000"/>
              <a:alpha val="2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5" name="矩形 14"/>
          <p:cNvSpPr/>
          <p:nvPr/>
        </p:nvSpPr>
        <p:spPr>
          <a:xfrm>
            <a:off x="-17252" y="2640009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KaiYuan</a:t>
            </a:r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Fond</a:t>
            </a:r>
          </a:p>
        </p:txBody>
      </p:sp>
      <p:sp>
        <p:nvSpPr>
          <p:cNvPr id="16" name="矩形 15"/>
          <p:cNvSpPr/>
          <p:nvPr/>
        </p:nvSpPr>
        <p:spPr>
          <a:xfrm>
            <a:off x="1534" y="4025748"/>
            <a:ext cx="9144000" cy="456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003" y="5889023"/>
            <a:ext cx="2709490" cy="4835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913823" y="43694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91" y="4093494"/>
            <a:ext cx="1938690" cy="3459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120" y="3874893"/>
            <a:ext cx="646849" cy="60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4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1902387"/>
            <a:ext cx="9144000" cy="2641576"/>
          </a:xfrm>
          <a:prstGeom prst="rect">
            <a:avLst/>
          </a:prstGeom>
          <a:solidFill>
            <a:schemeClr val="accent1">
              <a:lumMod val="50000"/>
              <a:alpha val="2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437626"/>
            <a:ext cx="9144000" cy="126073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sz="27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003" y="5889023"/>
            <a:ext cx="2709490" cy="4835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913823" y="43694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0" y="1258112"/>
            <a:ext cx="9145587" cy="587125"/>
          </a:xfrm>
        </p:spPr>
        <p:txBody>
          <a:bodyPr>
            <a:noAutofit/>
          </a:bodyPr>
          <a:lstStyle/>
          <a:p>
            <a:pPr marL="0" indent="0" algn="ctr">
              <a:buClr>
                <a:srgbClr val="1B4522"/>
              </a:buClr>
              <a:buNone/>
            </a:pPr>
            <a:r>
              <a:rPr lang="en-US" altLang="zh-CN" sz="4000" b="1" dirty="0" err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KaiYuan</a:t>
            </a:r>
            <a:r>
              <a:rPr lang="en-US" altLang="zh-CN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Fond</a:t>
            </a:r>
            <a:endParaRPr lang="en-US" altLang="zh-CN" sz="4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Clr>
                <a:srgbClr val="1B4522"/>
              </a:buClr>
              <a:buNone/>
            </a:pPr>
            <a:endParaRPr lang="en-US" altLang="zh-CN" sz="4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09930"/>
              </p:ext>
            </p:extLst>
          </p:nvPr>
        </p:nvGraphicFramePr>
        <p:xfrm>
          <a:off x="354330" y="2110655"/>
          <a:ext cx="4457700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57700">
                  <a:extLst>
                    <a:ext uri="{9D8B030D-6E8A-4147-A177-3AD203B41FA5}">
                      <a16:colId xmlns:a16="http://schemas.microsoft.com/office/drawing/2014/main" val="3205577986"/>
                    </a:ext>
                  </a:extLst>
                </a:gridCol>
              </a:tblGrid>
              <a:tr h="1684957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altLang="zh-CN" sz="2000" dirty="0" err="1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Kulturfonds</a:t>
                      </a:r>
                      <a:r>
                        <a:rPr lang="en-US" altLang="zh-CN" sz="20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altLang="zh-CN" sz="2000" dirty="0" err="1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Sportfonds</a:t>
                      </a:r>
                      <a:r>
                        <a:rPr lang="en-US" altLang="zh-CN" sz="20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altLang="zh-CN" sz="2000" dirty="0" err="1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Kunstfonds</a:t>
                      </a:r>
                      <a:endParaRPr lang="en-US" altLang="zh-CN" sz="2000" dirty="0" smtClean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altLang="zh-CN" sz="2000" dirty="0" err="1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Studentenfonds</a:t>
                      </a:r>
                      <a:r>
                        <a:rPr lang="en-US" altLang="zh-CN" sz="20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altLang="zh-CN" sz="2000" dirty="0" err="1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Entwicklungsfonds</a:t>
                      </a:r>
                      <a:endParaRPr lang="en-US" altLang="zh-CN" sz="2000" dirty="0" smtClean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altLang="zh-CN" sz="2000" dirty="0" err="1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Unterhaltungsfonds</a:t>
                      </a:r>
                      <a:r>
                        <a:rPr lang="en-US" altLang="zh-CN" sz="20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de-DE" altLang="zh-CN" sz="20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Ö</a:t>
                      </a:r>
                      <a:r>
                        <a:rPr lang="en-US" altLang="zh-CN" sz="2000" dirty="0" err="1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ffentlichen</a:t>
                      </a:r>
                      <a:r>
                        <a:rPr lang="en-US" altLang="zh-CN" sz="20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2000" dirty="0" err="1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Wohlfahrtsfonds</a:t>
                      </a:r>
                      <a:r>
                        <a:rPr lang="zh-CN" altLang="en-US" sz="20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</a:t>
                      </a:r>
                      <a:endParaRPr lang="de-DE" altLang="zh-CN" sz="2000" dirty="0" smtClean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937039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370" y="1696778"/>
            <a:ext cx="2562361" cy="240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1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1239520"/>
            <a:ext cx="9144000" cy="3881119"/>
          </a:xfrm>
          <a:prstGeom prst="rect">
            <a:avLst/>
          </a:prstGeom>
          <a:solidFill>
            <a:schemeClr val="accent1">
              <a:lumMod val="50000"/>
              <a:alpha val="2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203946"/>
            <a:ext cx="9144000" cy="126073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sz="27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003" y="5889023"/>
            <a:ext cx="2709490" cy="4835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913823" y="41357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标题 1"/>
          <p:cNvSpPr txBox="1">
            <a:spLocks/>
          </p:cNvSpPr>
          <p:nvPr/>
        </p:nvSpPr>
        <p:spPr>
          <a:xfrm>
            <a:off x="-106917" y="742853"/>
            <a:ext cx="9145587" cy="1712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Sportfonds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55618" y="1953292"/>
            <a:ext cx="46679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Beijing 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Guo'An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Fans 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treffen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- in </a:t>
            </a:r>
            <a:r>
              <a:rPr lang="en-US" altLang="zh-CN" sz="12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ganz</a:t>
            </a: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 indent="-1800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 indent="-1800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Deutschland 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chinesischen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Fußball-Turnier</a:t>
            </a: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 indent="-1800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 indent="-1800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zh-CN" sz="12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Brandenburgische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Technische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Universität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- 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chinesische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Tischtennis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 indent="-1800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 indent="-1800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zh-CN" sz="12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Zweite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Aachen Chinese 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Basketball</a:t>
            </a:r>
          </a:p>
          <a:p>
            <a:pPr marL="180000" indent="-1800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 indent="-1800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Zürich 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gesamte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Schweizer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chinesische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Basketball</a:t>
            </a:r>
          </a:p>
        </p:txBody>
      </p:sp>
      <p:sp>
        <p:nvSpPr>
          <p:cNvPr id="13" name="矩形 12"/>
          <p:cNvSpPr/>
          <p:nvPr/>
        </p:nvSpPr>
        <p:spPr>
          <a:xfrm>
            <a:off x="264450" y="1969379"/>
            <a:ext cx="43075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First 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KaiYuan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Norddeutschland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Basketball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zh-CN" sz="12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Kaiyuan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Lufthansa 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Süddeutschland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Badminton </a:t>
            </a:r>
            <a:r>
              <a:rPr lang="en-US" altLang="zh-CN" sz="12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Freundschaftsspiel</a:t>
            </a: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Stuttgart 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chinesischen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Fußball-Turnier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München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Drachenboot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–Festival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Freiburg 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chinesischen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Badminton-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Turnier</a:t>
            </a:r>
            <a:endParaRPr lang="en-US" altLang="zh-CN" sz="12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17" y="4187473"/>
            <a:ext cx="1636820" cy="122899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7" y="4187473"/>
            <a:ext cx="1846374" cy="122899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38" y="4187474"/>
            <a:ext cx="921744" cy="122899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83" y="4190853"/>
            <a:ext cx="1838418" cy="12256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4187473"/>
            <a:ext cx="2885439" cy="122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6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1239520"/>
            <a:ext cx="9144000" cy="3881119"/>
          </a:xfrm>
          <a:prstGeom prst="rect">
            <a:avLst/>
          </a:prstGeom>
          <a:solidFill>
            <a:schemeClr val="accent1">
              <a:lumMod val="50000"/>
              <a:alpha val="2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003" y="5889023"/>
            <a:ext cx="2709490" cy="4835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913823" y="41357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标题 1"/>
          <p:cNvSpPr txBox="1">
            <a:spLocks/>
          </p:cNvSpPr>
          <p:nvPr/>
        </p:nvSpPr>
        <p:spPr>
          <a:xfrm>
            <a:off x="336157" y="1159511"/>
            <a:ext cx="8544953" cy="1712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Kunstfonds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de-DE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Förderung </a:t>
            </a:r>
            <a:r>
              <a:rPr lang="de-DE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der deutsch-chinesischen Kultur und Aufbau der </a:t>
            </a:r>
            <a:r>
              <a:rPr lang="de-DE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Kommunikationsplattform</a:t>
            </a:r>
          </a:p>
          <a:p>
            <a:pPr>
              <a:lnSpc>
                <a:spcPct val="100000"/>
              </a:lnSpc>
            </a:pPr>
            <a:r>
              <a:rPr lang="de-DE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Gastgeber </a:t>
            </a:r>
            <a:r>
              <a:rPr lang="de-DE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und Mitorganisator einer Reihe von kulturellen und künstlerischen Aktivitäten</a:t>
            </a:r>
            <a:r>
              <a:rPr lang="de-DE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de-DE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849000" y="2850185"/>
            <a:ext cx="46863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kern="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Chinesische</a:t>
            </a:r>
            <a:r>
              <a:rPr lang="en-US" altLang="zh-CN" sz="14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kern="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Filmfest</a:t>
            </a:r>
            <a:r>
              <a:rPr lang="en-US" altLang="zh-CN" sz="14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kern="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München</a:t>
            </a:r>
            <a:endParaRPr lang="en-US" altLang="zh-CN" sz="14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sz="14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China </a:t>
            </a:r>
            <a:r>
              <a:rPr lang="en-US" sz="14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Horn Ensemble</a:t>
            </a:r>
          </a:p>
          <a:p>
            <a:r>
              <a:rPr 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China Disabled People's Performing Art </a:t>
            </a:r>
            <a:r>
              <a:rPr 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Troupe</a:t>
            </a:r>
          </a:p>
          <a:p>
            <a:r>
              <a:rPr lang="en-US" altLang="zh-CN" sz="14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Inner </a:t>
            </a:r>
            <a:r>
              <a:rPr lang="en-US" altLang="zh-CN" sz="14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Mongolia Chorus</a:t>
            </a:r>
            <a:endParaRPr lang="en-US" altLang="zh-CN" sz="14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41" y="4187479"/>
            <a:ext cx="1814639" cy="1210364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04705" y="2845055"/>
            <a:ext cx="4466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B4522"/>
              </a:buClr>
            </a:pPr>
            <a:r>
              <a:rPr lang="en-US" altLang="zh-CN" sz="14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Super </a:t>
            </a:r>
            <a:r>
              <a:rPr lang="en-US" altLang="zh-CN" sz="14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Girl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1B4522"/>
              </a:buClr>
            </a:pPr>
            <a:r>
              <a:rPr lang="en-US" altLang="zh-CN" sz="14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SaitenGesangkonzert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1B4522"/>
              </a:buClr>
            </a:pP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14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Kayserburg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 </a:t>
            </a:r>
            <a:r>
              <a:rPr lang="en-US" altLang="zh-CN" sz="14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Klavierkonzert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1B4522"/>
              </a:buClr>
            </a:pPr>
            <a:r>
              <a:rPr lang="en-US" altLang="zh-CN" sz="14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Nürnburg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Deutsch-</a:t>
            </a:r>
            <a:r>
              <a:rPr lang="en-US" altLang="zh-CN" sz="14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chinesisches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Neujahrskonzert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349" y="4181140"/>
            <a:ext cx="1806210" cy="121036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598" y="4187472"/>
            <a:ext cx="1817416" cy="1204038"/>
          </a:xfrm>
          <a:prstGeom prst="rect">
            <a:avLst/>
          </a:prstGeom>
        </p:spPr>
      </p:pic>
      <p:pic>
        <p:nvPicPr>
          <p:cNvPr id="12292" name="Picture 4" descr="“千手观音德国专场”的图片搜索结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" y="4187474"/>
            <a:ext cx="1846567" cy="122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280" y="4187473"/>
            <a:ext cx="2216042" cy="12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5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-17252" y="542806"/>
            <a:ext cx="9144000" cy="3881119"/>
          </a:xfrm>
          <a:prstGeom prst="rect">
            <a:avLst/>
          </a:prstGeom>
          <a:solidFill>
            <a:schemeClr val="accent1">
              <a:lumMod val="50000"/>
              <a:alpha val="2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203946"/>
            <a:ext cx="9144000" cy="126073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sz="27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003" y="5889023"/>
            <a:ext cx="2709490" cy="4835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913823" y="41357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标题 1"/>
          <p:cNvSpPr txBox="1">
            <a:spLocks/>
          </p:cNvSpPr>
          <p:nvPr/>
        </p:nvSpPr>
        <p:spPr>
          <a:xfrm>
            <a:off x="3334" y="1341121"/>
            <a:ext cx="9145587" cy="1712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CN" sz="32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Entwicklungsfonds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endParaRPr lang="en-US" altLang="zh-CN" sz="18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endParaRPr lang="en-US" altLang="zh-CN" sz="18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0713" y="2483366"/>
            <a:ext cx="868807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de-DE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Langfristige </a:t>
            </a:r>
            <a:r>
              <a:rPr lang="de-DE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Zusammenarbeit mit Universitäten, Forschungseinrichtungen und chinesischen Studierenden in Deutschland</a:t>
            </a:r>
          </a:p>
          <a:p>
            <a:pPr lvl="1" algn="just"/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algn="just"/>
            <a:r>
              <a:rPr lang="en-US" altLang="zh-CN" sz="14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Tongji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University | </a:t>
            </a:r>
            <a:r>
              <a:rPr lang="en-US" altLang="zh-CN" sz="14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Fudan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University | Shandong University</a:t>
            </a:r>
          </a:p>
          <a:p>
            <a:pPr lvl="1" algn="just"/>
            <a:r>
              <a:rPr lang="en-US" altLang="zh-CN" sz="14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Huazhong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University of Science and Technology | Southeast University </a:t>
            </a:r>
            <a:r>
              <a:rPr lang="de-DE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de-DE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eking Foreign Language University </a:t>
            </a:r>
            <a:r>
              <a:rPr lang="de-DE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de-DE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Zhejiang University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buFontTx/>
              <a:buChar char="-"/>
            </a:pP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algn="just"/>
            <a:endParaRPr lang="de-DE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algn="just"/>
            <a:r>
              <a:rPr lang="de-DE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Langfristige </a:t>
            </a:r>
            <a:r>
              <a:rPr lang="de-DE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Zusammenarbeit mit </a:t>
            </a:r>
            <a:r>
              <a:rPr lang="de-DE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mehreren chinesischen </a:t>
            </a:r>
            <a:r>
              <a:rPr lang="de-DE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Studenten- und </a:t>
            </a:r>
            <a:r>
              <a:rPr lang="de-DE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Wissenschaftlervereinen </a:t>
            </a:r>
            <a:r>
              <a:rPr lang="de-DE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 Deutschland</a:t>
            </a:r>
          </a:p>
          <a:p>
            <a:pPr lvl="1" algn="just"/>
            <a:endParaRPr lang="de-DE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algn="just"/>
            <a:r>
              <a:rPr lang="de-DE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München | Helmholtz</a:t>
            </a:r>
            <a:r>
              <a:rPr lang="de-DE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de-DE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Freising | Freiburg</a:t>
            </a:r>
            <a:r>
              <a:rPr lang="de-DE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de-DE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Konstanz | Berlin | Bonn | Dresden | Jena | Aachen | Weimar | Ulm | Braunschweig | Erfurt | Frankfurt am Main |</a:t>
            </a:r>
            <a:r>
              <a:rPr lang="de-DE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de-DE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Darmstadt </a:t>
            </a:r>
            <a:r>
              <a:rPr lang="de-DE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de-DE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Anhalt </a:t>
            </a:r>
            <a:r>
              <a:rPr lang="de-DE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de-DE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Magdeburg </a:t>
            </a:r>
            <a:r>
              <a:rPr lang="de-DE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de-DE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Würzburg </a:t>
            </a:r>
            <a:r>
              <a:rPr lang="de-DE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de-DE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Hannover </a:t>
            </a:r>
            <a:r>
              <a:rPr lang="de-DE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de-DE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Augsburg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876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1239520"/>
            <a:ext cx="9144000" cy="3881119"/>
          </a:xfrm>
          <a:prstGeom prst="rect">
            <a:avLst/>
          </a:prstGeom>
          <a:solidFill>
            <a:schemeClr val="accent1">
              <a:lumMod val="50000"/>
              <a:alpha val="2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203946"/>
            <a:ext cx="9144000" cy="126073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sz="27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003" y="5889023"/>
            <a:ext cx="2709490" cy="4835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913823" y="41357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标题 1"/>
          <p:cNvSpPr txBox="1">
            <a:spLocks/>
          </p:cNvSpPr>
          <p:nvPr/>
        </p:nvSpPr>
        <p:spPr>
          <a:xfrm>
            <a:off x="3334" y="1280161"/>
            <a:ext cx="9145587" cy="1712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de-DE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Fonds </a:t>
            </a:r>
            <a:r>
              <a:rPr lang="de-DE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für </a:t>
            </a:r>
            <a:r>
              <a:rPr lang="de-DE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Dienstprogramm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1" y="4005878"/>
            <a:ext cx="1974646" cy="11273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131" y="4004108"/>
            <a:ext cx="819869" cy="112734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626" y="4004108"/>
            <a:ext cx="857932" cy="11165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726" y="4005878"/>
            <a:ext cx="1573854" cy="112557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580" y="4004108"/>
            <a:ext cx="1469244" cy="11165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558" y="4004108"/>
            <a:ext cx="905573" cy="112734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006" y="4004107"/>
            <a:ext cx="1541620" cy="1116531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78136" y="2566117"/>
            <a:ext cx="831122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 | </a:t>
            </a:r>
            <a:r>
              <a:rPr lang="en-US" altLang="zh-CN" sz="14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Yueyang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Charity Library: book donation</a:t>
            </a:r>
          </a:p>
          <a:p>
            <a:pPr algn="just"/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“Prop </a:t>
            </a:r>
            <a:r>
              <a:rPr lang="en-US" altLang="zh-CN" sz="14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Roots”Project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to subsidize 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vulnerable</a:t>
            </a:r>
            <a:r>
              <a:rPr 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people in Yunnan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Braille Program for Children with Visual 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Impairment</a:t>
            </a:r>
          </a:p>
          <a:p>
            <a:pPr algn="just"/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 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Youth Chinese and </a:t>
            </a:r>
            <a:r>
              <a:rPr lang="en-US" altLang="zh-CN" sz="14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Kunst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Education</a:t>
            </a:r>
          </a:p>
          <a:p>
            <a:pPr algn="just"/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 | Fujian E-</a:t>
            </a:r>
            <a:r>
              <a:rPr lang="en-US" altLang="zh-CN" sz="14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Liberary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Programm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Chinese Youth Music Festival Tour: „</a:t>
            </a:r>
            <a:r>
              <a:rPr lang="en-US" altLang="zh-CN" sz="14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Jugend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musiziert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 in China</a:t>
            </a:r>
            <a:endParaRPr lang="en-US" altLang="zh-CN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018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035119"/>
            <a:ext cx="9144000" cy="48539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" y="114942"/>
            <a:ext cx="9143999" cy="1057201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Partner</a:t>
            </a:r>
            <a:endParaRPr 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图片 10" descr="bmz_c_m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9" b="10038"/>
          <a:stretch/>
        </p:blipFill>
        <p:spPr bwMode="auto">
          <a:xfrm>
            <a:off x="522640" y="4846566"/>
            <a:ext cx="1284911" cy="52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35" y="4736283"/>
            <a:ext cx="488570" cy="485443"/>
          </a:xfrm>
          <a:prstGeom prst="rect">
            <a:avLst/>
          </a:prstGeom>
        </p:spPr>
      </p:pic>
      <p:pic>
        <p:nvPicPr>
          <p:cNvPr id="22" name="图片 21" descr="Ottostadt Magdeburg">
            <a:hlinkClick r:id="rId6" tgtFrame="_blank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11538" y="4690250"/>
            <a:ext cx="1080471" cy="329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图片 30" descr="C:\Users\Administrator\AppData\Roaming\Tencent\Users\1356599582\QQ\WinTemp\RichOle\VXBX_@1T4I4SX9W5[`1W4%T.pn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51284" y="4650448"/>
            <a:ext cx="539352" cy="45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003" y="5889023"/>
            <a:ext cx="2709490" cy="483506"/>
          </a:xfrm>
          <a:prstGeom prst="rect">
            <a:avLst/>
          </a:prstGeom>
        </p:spPr>
      </p:pic>
      <p:pic>
        <p:nvPicPr>
          <p:cNvPr id="3076" name="Picture 4" descr="https://www.outletcity.com/content/images/OCM_Logo_redDomai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899" y="2859539"/>
            <a:ext cx="1116108" cy="129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367" y="3342490"/>
            <a:ext cx="2661216" cy="4504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493" y="1172143"/>
            <a:ext cx="2170180" cy="91135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41" y="1035120"/>
            <a:ext cx="2316485" cy="8107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71" y="3419587"/>
            <a:ext cx="2101467" cy="6254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60" y="1365095"/>
            <a:ext cx="1841379" cy="1022439"/>
          </a:xfrm>
          <a:prstGeom prst="rect">
            <a:avLst/>
          </a:prstGeom>
        </p:spPr>
      </p:pic>
      <p:pic>
        <p:nvPicPr>
          <p:cNvPr id="18" name="Picture 2" descr="âlufthansa logoâçå¾çæç´¢ç»æ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" t="16407" r="2081" b="11320"/>
          <a:stretch/>
        </p:blipFill>
        <p:spPr bwMode="auto">
          <a:xfrm>
            <a:off x="326996" y="2480108"/>
            <a:ext cx="1676200" cy="80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âvolkswagen logoâçå¾çæç´¢ç»æ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98" y="4058032"/>
            <a:ext cx="992061" cy="58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âair china logoâçå¾çæç´¢ç»æ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863" y="2217018"/>
            <a:ext cx="1384610" cy="44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âchina southern logoâçå¾çæç´¢ç»æ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53"/>
          <a:stretch/>
        </p:blipFill>
        <p:spPr bwMode="auto">
          <a:xfrm>
            <a:off x="2490939" y="2881571"/>
            <a:ext cx="1920112" cy="35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http://img.sj33.cn/uploads/allimg/201401/7-14012210315Nb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787" y="4873370"/>
            <a:ext cx="1306993" cy="99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6" descr="âbank of china logoâçå¾çæç´¢ç»æ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262" y="2150874"/>
            <a:ext cx="1520374" cy="51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8" descr="æ½åæ´ä¸å¥ Swarovski æ°logo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341" y="4899706"/>
            <a:ext cx="1439238" cy="91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0" descr="âmc arthur glen logoâçå¾çæç´¢ç»æ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579" y="2150874"/>
            <a:ext cx="1936671" cy="32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2" descr="âsinojob logoâçå¾çæç´¢ç»æ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14"/>
          <a:stretch/>
        </p:blipFill>
        <p:spPr bwMode="auto">
          <a:xfrm>
            <a:off x="1916150" y="5355702"/>
            <a:ext cx="987426" cy="44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4" descr="âbreuninger logoâçå¾çæç´¢ç»æ"/>
          <p:cNvPicPr>
            <a:picLocks noChangeAspect="1" noChangeArrowheads="1" noCrop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70" y="2811013"/>
            <a:ext cx="1329871" cy="44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8" descr="âBicester Village logoâçå¾çæç´¢ç»æ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188" y="3803420"/>
            <a:ext cx="1053306" cy="61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0" descr="ârossmann logoâçå¾çæç´¢ç»æ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36" y="4086572"/>
            <a:ext cx="1602319" cy="35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2" descr="âfaber castell logoâçå¾çæç´¢ç»æ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225" y="4046384"/>
            <a:ext cx="2074825" cy="71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4" descr="âchina unicom logoâçå¾çæç´¢ç»æ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42" y="5078340"/>
            <a:ext cx="1055701" cy="57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20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1902387"/>
            <a:ext cx="9144000" cy="3206824"/>
          </a:xfrm>
          <a:prstGeom prst="rect">
            <a:avLst/>
          </a:prstGeom>
          <a:solidFill>
            <a:schemeClr val="accent1">
              <a:lumMod val="50000"/>
              <a:alpha val="2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" name="文本框 2"/>
          <p:cNvSpPr txBox="1"/>
          <p:nvPr/>
        </p:nvSpPr>
        <p:spPr>
          <a:xfrm>
            <a:off x="9913823" y="43694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标题 1"/>
          <p:cNvSpPr txBox="1">
            <a:spLocks/>
          </p:cNvSpPr>
          <p:nvPr/>
        </p:nvSpPr>
        <p:spPr>
          <a:xfrm>
            <a:off x="383838" y="2062711"/>
            <a:ext cx="8538884" cy="292077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Gegründet 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2002       </a:t>
            </a:r>
            <a:r>
              <a:rPr lang="de-DE" altLang="zh-CN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CEO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| </a:t>
            </a:r>
            <a:r>
              <a:rPr lang="de-DE" altLang="zh-CN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Hongtu Zhou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Mit </a:t>
            </a:r>
            <a:r>
              <a:rPr lang="de-DE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Hauptsitz in München sowie Peking und 280 Mitarbeitern in China und Europa ist Kaytrip ein erfahrener Spezialist in einem weltweit sehr stark wachsenden Markt. </a:t>
            </a:r>
            <a:endParaRPr lang="de-DE" sz="18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Incomingtourismus von </a:t>
            </a:r>
            <a:r>
              <a:rPr lang="de-DE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China nach Europa sowie Inboundtourismus der in Europa lebenden Chinesen. </a:t>
            </a:r>
            <a:endParaRPr lang="de-DE" sz="18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Über </a:t>
            </a:r>
            <a:r>
              <a:rPr lang="de-DE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60.000 Gäste reisen jährlich mit Kaytrip. </a:t>
            </a:r>
            <a:endParaRPr lang="de-DE" sz="18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Geschäftsfelder: </a:t>
            </a:r>
            <a:r>
              <a:rPr lang="de-DE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KaiYuan </a:t>
            </a:r>
            <a:r>
              <a:rPr lang="de-DE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Touristik 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de-DE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KaiYuan Medien 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de-DE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KaiYuan </a:t>
            </a:r>
            <a:r>
              <a:rPr lang="en-US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ond</a:t>
            </a:r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-8626" y="945160"/>
            <a:ext cx="914399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spc="6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开元周游集团</a:t>
            </a:r>
            <a:endParaRPr lang="en-US" altLang="zh-CN" sz="3600" b="1" spc="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6"/>
            <a:r>
              <a:rPr lang="en-US" sz="1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sz="13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KaiYuan</a:t>
            </a:r>
            <a:r>
              <a:rPr lang="en-US" sz="1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Information &amp; Business GmbH</a:t>
            </a:r>
            <a:endParaRPr lang="en-US" altLang="zh-CN" sz="1300" b="1" spc="600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20" y="5893753"/>
            <a:ext cx="1788557" cy="31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5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003" y="5889023"/>
            <a:ext cx="2709490" cy="483506"/>
          </a:xfrm>
          <a:prstGeom prst="rect">
            <a:avLst/>
          </a:prstGeom>
        </p:spPr>
      </p:pic>
      <p:sp>
        <p:nvSpPr>
          <p:cNvPr id="11" name="文本框 13"/>
          <p:cNvSpPr txBox="1">
            <a:spLocks noChangeArrowheads="1"/>
          </p:cNvSpPr>
          <p:nvPr/>
        </p:nvSpPr>
        <p:spPr bwMode="auto">
          <a:xfrm>
            <a:off x="968112" y="3118586"/>
            <a:ext cx="3230563" cy="69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DANKE FÜR IHRE AUFMERKSAMKEIT</a:t>
            </a:r>
            <a:endParaRPr lang="zh-CN" altLang="en-US" sz="1400" dirty="0" smtClean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5030693" y="2221123"/>
            <a:ext cx="3230563" cy="215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微软雅黑" panose="020B0503020204020204" pitchFamily="34" charset="-122"/>
              </a:rPr>
              <a:t>KaiYuan</a:t>
            </a:r>
            <a:r>
              <a:rPr lang="en-US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 Information &amp; Business </a:t>
            </a:r>
            <a:r>
              <a:rPr lang="en-US" sz="1200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GmbH</a:t>
            </a: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de-DE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Erika-Mann-Str. </a:t>
            </a:r>
            <a:r>
              <a:rPr lang="de-DE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21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de-DE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 </a:t>
            </a:r>
            <a:r>
              <a:rPr lang="de-DE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80636 </a:t>
            </a:r>
            <a:r>
              <a:rPr lang="de-DE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München</a:t>
            </a:r>
            <a:r>
              <a:rPr lang="de-DE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, </a:t>
            </a:r>
            <a:r>
              <a:rPr lang="de-DE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Germany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de-DE" altLang="zh-CN" sz="1200" dirty="0" smtClean="0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pPr algn="ctr">
              <a:buNone/>
            </a:pP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Frau Jiao ZHAO</a:t>
            </a:r>
          </a:p>
          <a:p>
            <a:pPr algn="ctr">
              <a:buNone/>
            </a:pP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Tel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: +49 89 638 9955 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25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pPr algn="ctr">
              <a:buNone/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Fax: +49 89 638 9955 51</a:t>
            </a:r>
          </a:p>
          <a:p>
            <a:pPr lvl="0" algn="ctr" defTabSz="914400">
              <a:spcBef>
                <a:spcPts val="0"/>
              </a:spcBef>
              <a:buNone/>
              <a:defRPr/>
            </a:pP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E-mail: jiao.zhao@kaiyuan.de</a:t>
            </a:r>
          </a:p>
          <a:p>
            <a:pPr lvl="0" algn="ctr" defTabSz="914400">
              <a:spcBef>
                <a:spcPts val="0"/>
              </a:spcBef>
              <a:buNone/>
              <a:defRPr/>
            </a:pP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pPr algn="ctr" defTabSz="914400">
              <a:spcBef>
                <a:spcPts val="0"/>
              </a:spcBef>
              <a:buNone/>
              <a:defRPr/>
            </a:pP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WWW.KAYTRIP.COM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32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2001519"/>
            <a:ext cx="9144000" cy="2542443"/>
          </a:xfrm>
          <a:prstGeom prst="rect">
            <a:avLst/>
          </a:prstGeom>
          <a:solidFill>
            <a:schemeClr val="accent1">
              <a:lumMod val="50000"/>
              <a:alpha val="2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4" name="矩形 13"/>
          <p:cNvSpPr/>
          <p:nvPr/>
        </p:nvSpPr>
        <p:spPr>
          <a:xfrm>
            <a:off x="-17252" y="2640009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KaiYuan</a:t>
            </a:r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Touristik</a:t>
            </a:r>
            <a:endParaRPr lang="en-US" altLang="zh-CN" sz="40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13823" y="43694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矩形 8"/>
          <p:cNvSpPr/>
          <p:nvPr/>
        </p:nvSpPr>
        <p:spPr>
          <a:xfrm>
            <a:off x="1534" y="4025748"/>
            <a:ext cx="9144000" cy="444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2.bp.blogspot.com/-702fvm9eP2g/UuEeO9BlIxI/AAAAAAADgJo/-o0LKsxBMqQ/s1600/utour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881" y="4027548"/>
            <a:ext cx="881379" cy="44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637" y="4117188"/>
            <a:ext cx="678013" cy="2968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20" y="5893753"/>
            <a:ext cx="1788557" cy="31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1856667"/>
            <a:ext cx="9144000" cy="3298264"/>
          </a:xfrm>
          <a:prstGeom prst="rect">
            <a:avLst/>
          </a:prstGeom>
          <a:solidFill>
            <a:schemeClr val="accent1">
              <a:lumMod val="50000"/>
              <a:alpha val="2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" name="文本框 2"/>
          <p:cNvSpPr txBox="1"/>
          <p:nvPr/>
        </p:nvSpPr>
        <p:spPr>
          <a:xfrm>
            <a:off x="9913823" y="43237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标题 1"/>
          <p:cNvSpPr txBox="1">
            <a:spLocks/>
          </p:cNvSpPr>
          <p:nvPr/>
        </p:nvSpPr>
        <p:spPr>
          <a:xfrm>
            <a:off x="0" y="808230"/>
            <a:ext cx="91455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zh-CN" sz="36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KaiYuan</a:t>
            </a:r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6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Touristik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49623" y="1963628"/>
            <a:ext cx="8444753" cy="348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CEO: Hongtu Zhou</a:t>
            </a:r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Gegründet: 2006 </a:t>
            </a:r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Jahresumsatz: 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de-DE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 </a:t>
            </a:r>
            <a:r>
              <a:rPr lang="de-DE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Millionen </a:t>
            </a:r>
            <a:r>
              <a:rPr lang="de-DE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 </a:t>
            </a:r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Co-Investor: </a:t>
            </a:r>
            <a:r>
              <a:rPr lang="de-DE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Börsennortierte </a:t>
            </a:r>
            <a:r>
              <a:rPr lang="de-DE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Gesellschaft </a:t>
            </a:r>
            <a:r>
              <a:rPr 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Beijing </a:t>
            </a:r>
            <a:r>
              <a:rPr lang="en-US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UTour</a:t>
            </a:r>
            <a:r>
              <a:rPr 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International Travel Service Co., Ltd. (U-TOUR) </a:t>
            </a:r>
            <a:endParaRPr lang="en-US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Geschäftsumfeld:</a:t>
            </a:r>
          </a:p>
          <a:p>
            <a:pPr marL="742950" lvl="1" indent="-285750" algn="just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Weltweite Reisen</a:t>
            </a:r>
          </a:p>
          <a:p>
            <a:pPr marL="742950" lvl="1" indent="-285750" algn="just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Business Reisen </a:t>
            </a:r>
          </a:p>
          <a:p>
            <a:pPr marL="742950" lvl="1" indent="-285750" algn="just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Auslandsstudium &amp; Einwanderung nach Deutschland</a:t>
            </a:r>
          </a:p>
        </p:txBody>
      </p:sp>
      <p:sp>
        <p:nvSpPr>
          <p:cNvPr id="2" name="矩形 1"/>
          <p:cNvSpPr/>
          <p:nvPr/>
        </p:nvSpPr>
        <p:spPr>
          <a:xfrm>
            <a:off x="3680460" y="4255393"/>
            <a:ext cx="8023860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Flugtickets</a:t>
            </a:r>
          </a:p>
          <a:p>
            <a:pPr marL="742950" lvl="1" indent="-285750" algn="just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Messe und </a:t>
            </a:r>
            <a:r>
              <a:rPr lang="de-DE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Veranstaltungsmanagement</a:t>
            </a:r>
          </a:p>
          <a:p>
            <a:pPr marL="742950" lvl="1" indent="-285750" algn="just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20" y="5893753"/>
            <a:ext cx="1788557" cy="31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6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1397493"/>
            <a:ext cx="9144000" cy="4332747"/>
          </a:xfrm>
          <a:prstGeom prst="rect">
            <a:avLst/>
          </a:prstGeom>
          <a:solidFill>
            <a:schemeClr val="accent1">
              <a:lumMod val="50000"/>
              <a:alpha val="2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909306"/>
            <a:ext cx="9144000" cy="126073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sz="27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" y="1161056"/>
            <a:ext cx="8475406" cy="5696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en-US" altLang="zh-CN" sz="1050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</a:p>
          <a:p>
            <a:pPr algn="ctr">
              <a:lnSpc>
                <a:spcPct val="120000"/>
              </a:lnSpc>
            </a:pPr>
            <a:r>
              <a:rPr lang="en-US" altLang="zh-CN" sz="1050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Outstanding Local Tour Operator of  2018</a:t>
            </a:r>
          </a:p>
          <a:p>
            <a:pPr algn="ctr">
              <a:lnSpc>
                <a:spcPct val="120000"/>
              </a:lnSpc>
            </a:pPr>
            <a:r>
              <a:rPr lang="en-US" altLang="zh-CN" sz="1050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Best Business Travel Service Brand Award</a:t>
            </a:r>
          </a:p>
          <a:p>
            <a:pPr algn="ctr">
              <a:lnSpc>
                <a:spcPct val="120000"/>
              </a:lnSpc>
            </a:pPr>
            <a:endParaRPr lang="en-US" altLang="zh-CN" sz="105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5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endParaRPr lang="en-US" altLang="zh-CN" sz="10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China Tourism Internet Award</a:t>
            </a:r>
            <a:endParaRPr lang="en-US" altLang="zh-CN" sz="10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50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“Preferred  Overseas  Destination  Product  Operator of  2017”</a:t>
            </a:r>
          </a:p>
          <a:p>
            <a:pPr algn="ctr">
              <a:lnSpc>
                <a:spcPct val="120000"/>
              </a:lnSpc>
            </a:pPr>
            <a:endParaRPr lang="en-US" altLang="zh-CN" sz="105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5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endParaRPr lang="en-US" altLang="zh-CN" sz="10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China Tourism Internet Award</a:t>
            </a:r>
          </a:p>
          <a:p>
            <a:pPr algn="ctr">
              <a:lnSpc>
                <a:spcPct val="120000"/>
              </a:lnSpc>
            </a:pPr>
            <a:r>
              <a:rPr lang="en-US" altLang="zh-CN" sz="1050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“The Best Booking Platform of Travel Agency in Germany”</a:t>
            </a:r>
          </a:p>
          <a:p>
            <a:pPr algn="ctr">
              <a:lnSpc>
                <a:spcPct val="120000"/>
              </a:lnSpc>
            </a:pP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5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</a:p>
          <a:p>
            <a:pPr algn="ctr">
              <a:lnSpc>
                <a:spcPct val="120000"/>
              </a:lnSpc>
            </a:pPr>
            <a:r>
              <a:rPr lang="en-US" altLang="zh-CN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China Tourism Internet Award</a:t>
            </a:r>
          </a:p>
          <a:p>
            <a:pPr algn="ctr">
              <a:lnSpc>
                <a:spcPct val="120000"/>
              </a:lnSpc>
            </a:pPr>
            <a:r>
              <a:rPr lang="en-US" altLang="zh-CN" sz="1050" i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“Top 10 Overseas Destination Product Booking Platform” </a:t>
            </a:r>
          </a:p>
          <a:p>
            <a:pPr algn="ctr">
              <a:lnSpc>
                <a:spcPct val="120000"/>
              </a:lnSpc>
            </a:pPr>
            <a:r>
              <a:rPr lang="en-US" altLang="zh-CN" sz="1050" i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“The Best European Booking Platform”</a:t>
            </a:r>
          </a:p>
          <a:p>
            <a:pPr algn="ctr">
              <a:lnSpc>
                <a:spcPct val="120000"/>
              </a:lnSpc>
            </a:pPr>
            <a:r>
              <a:rPr lang="en-US" altLang="zh-CN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National Tourism Awards 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50" i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Best Europe Tourism </a:t>
            </a:r>
            <a:r>
              <a:rPr lang="en-US" altLang="zh-CN" sz="1050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1050" i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roduct in China Tourism Industry</a:t>
            </a:r>
          </a:p>
          <a:p>
            <a:pPr algn="ctr">
              <a:lnSpc>
                <a:spcPct val="120000"/>
              </a:lnSpc>
            </a:pPr>
            <a:endParaRPr lang="en-US" altLang="zh-CN" sz="11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China Tourism Internet Award</a:t>
            </a:r>
          </a:p>
          <a:p>
            <a:pPr algn="ctr">
              <a:lnSpc>
                <a:spcPct val="120000"/>
              </a:lnSpc>
            </a:pPr>
            <a:r>
              <a:rPr lang="en-US" altLang="zh-CN" sz="1000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“The Best Booking Platform of Travel Agency in Germany”</a:t>
            </a:r>
          </a:p>
          <a:p>
            <a:pPr algn="ctr">
              <a:lnSpc>
                <a:spcPct val="12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《China Travel Agent》 Magazine</a:t>
            </a:r>
          </a:p>
          <a:p>
            <a:pPr algn="ctr">
              <a:lnSpc>
                <a:spcPct val="120000"/>
              </a:lnSpc>
            </a:pPr>
            <a:r>
              <a:rPr lang="zh-CN" altLang="en-US" sz="1000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1000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Product Innovation Award of Outbound Destination 2014”</a:t>
            </a:r>
          </a:p>
          <a:p>
            <a:pPr algn="ctr">
              <a:lnSpc>
                <a:spcPct val="120000"/>
              </a:lnSpc>
            </a:pPr>
            <a:endParaRPr lang="en-US" altLang="zh-CN" sz="1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1100" i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1100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1100" i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标题 1"/>
          <p:cNvSpPr txBox="1">
            <a:spLocks/>
          </p:cNvSpPr>
          <p:nvPr/>
        </p:nvSpPr>
        <p:spPr>
          <a:xfrm>
            <a:off x="130093" y="429430"/>
            <a:ext cx="9145587" cy="986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Auszeichnungen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19" y="6089829"/>
            <a:ext cx="1788557" cy="31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1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117936"/>
            <a:ext cx="9144000" cy="126073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sz="27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" y="1161056"/>
            <a:ext cx="8475406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en-US" altLang="zh-CN" sz="1050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1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1100" i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1100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1100" i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标题 1"/>
          <p:cNvSpPr txBox="1">
            <a:spLocks/>
          </p:cNvSpPr>
          <p:nvPr/>
        </p:nvSpPr>
        <p:spPr>
          <a:xfrm>
            <a:off x="130093" y="429430"/>
            <a:ext cx="9145587" cy="986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Veranstaltungen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19" y="6089829"/>
            <a:ext cx="1788557" cy="3191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28" y="1346331"/>
            <a:ext cx="3658195" cy="226325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758" y="1318661"/>
            <a:ext cx="3732272" cy="2290929"/>
          </a:xfrm>
          <a:prstGeom prst="rect">
            <a:avLst/>
          </a:prstGeom>
        </p:spPr>
      </p:pic>
      <p:sp>
        <p:nvSpPr>
          <p:cNvPr id="9" name="object 10"/>
          <p:cNvSpPr/>
          <p:nvPr/>
        </p:nvSpPr>
        <p:spPr>
          <a:xfrm>
            <a:off x="666328" y="3866483"/>
            <a:ext cx="3658195" cy="22779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4103" y="3866483"/>
            <a:ext cx="3748927" cy="216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3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2001519"/>
            <a:ext cx="9144000" cy="2542443"/>
          </a:xfrm>
          <a:prstGeom prst="rect">
            <a:avLst/>
          </a:prstGeom>
          <a:solidFill>
            <a:schemeClr val="accent1">
              <a:lumMod val="50000"/>
              <a:alpha val="2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4" name="矩形 13"/>
          <p:cNvSpPr/>
          <p:nvPr/>
        </p:nvSpPr>
        <p:spPr>
          <a:xfrm>
            <a:off x="-17252" y="2640009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KaiYuan</a:t>
            </a:r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Medien</a:t>
            </a:r>
            <a:endParaRPr lang="en-US" altLang="zh-CN" sz="40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13823" y="4369457"/>
            <a:ext cx="112993" cy="131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矩形 8"/>
          <p:cNvSpPr/>
          <p:nvPr/>
        </p:nvSpPr>
        <p:spPr>
          <a:xfrm>
            <a:off x="1534" y="4025748"/>
            <a:ext cx="9144000" cy="456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480" y="4076270"/>
            <a:ext cx="1047663" cy="34937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930" y="4142821"/>
            <a:ext cx="1461730" cy="23733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610" y="4113013"/>
            <a:ext cx="1152613" cy="276627"/>
          </a:xfrm>
          <a:prstGeom prst="rect">
            <a:avLst/>
          </a:prstGeom>
        </p:spPr>
      </p:pic>
      <p:pic>
        <p:nvPicPr>
          <p:cNvPr id="7174" name="Picture 6" descr="http://logok.org/wp-content/uploads/2014/11/Sina-Weibo-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710" y="3944038"/>
            <a:ext cx="777410" cy="57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image.knowing.asia/d8270dde-8ad6-456d-ae19-774eafa4912f/f65a1538fabd4ffe2d44b8a592cdc4c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981" y="4103526"/>
            <a:ext cx="387100" cy="28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20" y="5893753"/>
            <a:ext cx="1788557" cy="31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9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6870" y="1454811"/>
            <a:ext cx="9144000" cy="3523053"/>
          </a:xfrm>
          <a:prstGeom prst="rect">
            <a:avLst/>
          </a:prstGeom>
          <a:solidFill>
            <a:schemeClr val="accent1">
              <a:lumMod val="50000"/>
              <a:alpha val="2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346186"/>
            <a:ext cx="9144000" cy="126073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sz="27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13823" y="42780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0" name="矩形 29"/>
          <p:cNvSpPr/>
          <p:nvPr/>
        </p:nvSpPr>
        <p:spPr>
          <a:xfrm>
            <a:off x="366493" y="1470449"/>
            <a:ext cx="8625104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Chinesisches Reisemagazin Europe Travel </a:t>
            </a:r>
            <a:endParaRPr lang="de-DE" sz="1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Tx/>
              <a:buChar char="-"/>
            </a:pPr>
            <a:r>
              <a:rPr lang="de-DE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Auflagenhöhe </a:t>
            </a:r>
            <a:r>
              <a:rPr lang="de-DE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der </a:t>
            </a:r>
            <a:r>
              <a:rPr lang="de-DE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zeitschrift: </a:t>
            </a:r>
            <a:r>
              <a:rPr lang="de-DE" sz="1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20,000</a:t>
            </a:r>
            <a:endParaRPr lang="en-US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Tx/>
              <a:buChar char="-"/>
            </a:pPr>
            <a:r>
              <a:rPr lang="de-DE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de-DE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rofessionellen </a:t>
            </a:r>
            <a:r>
              <a:rPr lang="de-DE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und hochwertigem </a:t>
            </a:r>
            <a:r>
              <a:rPr lang="de-DE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Design</a:t>
            </a:r>
          </a:p>
          <a:p>
            <a:pPr marL="742950" lvl="1" indent="-285750">
              <a:buFontTx/>
              <a:buChar char="-"/>
            </a:pPr>
            <a:r>
              <a:rPr lang="de-DE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 chinesische </a:t>
            </a:r>
            <a:r>
              <a:rPr lang="de-DE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Reisende und thematisiert die neuesten Trends, Destinationen und Lifestyleprodukte</a:t>
            </a:r>
            <a:r>
              <a:rPr lang="de-DE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  <a:p>
            <a:r>
              <a:rPr lang="de-DE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de-DE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und Weibo </a:t>
            </a:r>
            <a:endParaRPr 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Tx/>
              <a:buChar char="-"/>
            </a:pPr>
            <a:r>
              <a:rPr lang="de-DE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Chinas </a:t>
            </a:r>
            <a:r>
              <a:rPr lang="de-DE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berühmteste und beliebteste Apps. </a:t>
            </a:r>
            <a:endParaRPr lang="de-DE" sz="11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Tx/>
              <a:buChar char="-"/>
            </a:pPr>
            <a:r>
              <a:rPr lang="de-DE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Mehr </a:t>
            </a:r>
            <a:r>
              <a:rPr lang="de-DE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als 650 Millionen nutzen diese. </a:t>
            </a:r>
            <a:endParaRPr lang="de-DE" sz="11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Tx/>
              <a:buChar char="-"/>
            </a:pPr>
            <a:r>
              <a:rPr lang="de-DE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Aktuell </a:t>
            </a:r>
            <a:r>
              <a:rPr lang="de-DE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verfolgen </a:t>
            </a:r>
            <a:r>
              <a:rPr lang="de-DE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90.000 Follower</a:t>
            </a:r>
          </a:p>
          <a:p>
            <a:pPr marL="742950" lvl="1" indent="-285750">
              <a:buFontTx/>
              <a:buChar char="-"/>
            </a:pPr>
            <a:endParaRPr 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de-DE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Internetporta</a:t>
            </a:r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(</a:t>
            </a:r>
            <a:r>
              <a:rPr lang="de-DE" sz="1200" b="1" u="sng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www.kaiyuan.</a:t>
            </a:r>
            <a:r>
              <a:rPr lang="en-US" altLang="zh-CN" sz="1200" b="1" u="sng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info</a:t>
            </a:r>
            <a:r>
              <a:rPr lang="de-DE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742950" lvl="1" indent="-285750">
              <a:buFontTx/>
              <a:buChar char="-"/>
            </a:pPr>
            <a:r>
              <a:rPr lang="de-DE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PV: 28,000,000</a:t>
            </a:r>
          </a:p>
          <a:p>
            <a:pPr marL="742950" lvl="1" indent="-285750">
              <a:buFontTx/>
              <a:buChar char="-"/>
            </a:pPr>
            <a:r>
              <a:rPr lang="de-DE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2002 </a:t>
            </a:r>
            <a:r>
              <a:rPr lang="de-DE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wurde die Webseite entwickelte und bietet bis heute Chinesen in Europa die Möglichkeit sich in chineischer Sprache über aktuelle Nachrichten und Themen zu informieren. </a:t>
            </a:r>
            <a:endParaRPr lang="de-DE" sz="11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Tx/>
              <a:buChar char="-"/>
            </a:pPr>
            <a:r>
              <a:rPr lang="de-DE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Kaiyuan.de </a:t>
            </a:r>
            <a:r>
              <a:rPr lang="de-DE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gehört zu den Top 20 der chinesischen  Webseiten außerhalb </a:t>
            </a:r>
            <a:r>
              <a:rPr lang="de-DE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Chinas.</a:t>
            </a:r>
          </a:p>
          <a:p>
            <a:pPr lvl="1"/>
            <a:endParaRPr lang="en-US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/>
            <a:r>
              <a:rPr lang="en-US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People’s </a:t>
            </a:r>
            <a:r>
              <a:rPr lang="de-DE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Daily Haiwainet </a:t>
            </a:r>
            <a:r>
              <a:rPr lang="de-DE" altLang="zh-CN" sz="1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Germany: </a:t>
            </a:r>
            <a:r>
              <a:rPr lang="de-DE" sz="1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de-DE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(http://de.haiwainet.cn/) </a:t>
            </a:r>
          </a:p>
          <a:p>
            <a:pPr marL="742950" lvl="1" indent="-285750">
              <a:buFontTx/>
              <a:buChar char="-"/>
            </a:pPr>
            <a:r>
              <a:rPr lang="de-DE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Seit </a:t>
            </a:r>
            <a:r>
              <a:rPr lang="de-DE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</a:p>
          <a:p>
            <a:pPr marL="742950" lvl="1" indent="-285750">
              <a:buFontTx/>
              <a:buChar char="-"/>
            </a:pPr>
            <a:r>
              <a:rPr lang="de-DE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Weltweit </a:t>
            </a:r>
            <a:r>
              <a:rPr lang="de-DE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verbreitet, mehr als 100 Länder und Regionen</a:t>
            </a:r>
          </a:p>
          <a:p>
            <a:pPr lvl="1"/>
            <a:endParaRPr lang="de-DE" sz="1400" b="1" u="sng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标题 1"/>
          <p:cNvSpPr txBox="1">
            <a:spLocks/>
          </p:cNvSpPr>
          <p:nvPr/>
        </p:nvSpPr>
        <p:spPr>
          <a:xfrm>
            <a:off x="-1587" y="390926"/>
            <a:ext cx="91455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endParaRPr lang="en-US" altLang="zh-CN" sz="36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152402" y="583932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KaiYuan</a:t>
            </a:r>
            <a:r>
              <a:rPr lang="en-US" altLang="zh-CN" sz="36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600" b="1" dirty="0" err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Medien</a:t>
            </a:r>
            <a:endParaRPr lang="en-US" altLang="zh-CN" sz="36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20" y="6221514"/>
            <a:ext cx="1788557" cy="31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9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7667" y="478565"/>
            <a:ext cx="7725398" cy="1269352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666" y="1854437"/>
            <a:ext cx="7737683" cy="4322526"/>
          </a:xfrm>
        </p:spPr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849265" y="646333"/>
            <a:ext cx="5653800" cy="53311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777667" y="646333"/>
            <a:ext cx="2071598" cy="53369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020" y="801964"/>
            <a:ext cx="1909538" cy="116232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0" name="文本框 7"/>
          <p:cNvSpPr txBox="1"/>
          <p:nvPr/>
        </p:nvSpPr>
        <p:spPr>
          <a:xfrm>
            <a:off x="6318235" y="1949472"/>
            <a:ext cx="1899579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200" b="1" spc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阅读量 </a:t>
            </a:r>
            <a:r>
              <a:rPr lang="en-US" altLang="zh-CN" dirty="0"/>
              <a:t>100</a:t>
            </a:r>
            <a:r>
              <a:rPr lang="zh-CN" altLang="en-US" dirty="0"/>
              <a:t>万</a:t>
            </a:r>
            <a:r>
              <a:rPr lang="en-US" altLang="zh-CN" dirty="0"/>
              <a:t>+</a:t>
            </a:r>
            <a:endParaRPr lang="en-US" dirty="0"/>
          </a:p>
        </p:txBody>
      </p:sp>
      <p:sp>
        <p:nvSpPr>
          <p:cNvPr id="11" name="矩形 10"/>
          <p:cNvSpPr/>
          <p:nvPr/>
        </p:nvSpPr>
        <p:spPr>
          <a:xfrm>
            <a:off x="1469039" y="738688"/>
            <a:ext cx="1529753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spc="270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开元网</a:t>
            </a:r>
            <a:endParaRPr lang="en-US" altLang="zh-CN" b="1" spc="270" dirty="0" smtClean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</a:t>
            </a:r>
            <a:endParaRPr lang="zh-CN" altLang="en-US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629" y="4364288"/>
            <a:ext cx="1910973" cy="112757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6" name="文本框 24"/>
          <p:cNvSpPr txBox="1"/>
          <p:nvPr/>
        </p:nvSpPr>
        <p:spPr>
          <a:xfrm>
            <a:off x="6341020" y="5490083"/>
            <a:ext cx="1899582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b="1" spc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zh-CN" altLang="en-US" sz="1200" dirty="0"/>
              <a:t>阅读</a:t>
            </a:r>
            <a:r>
              <a:rPr lang="zh-CN" altLang="en-US" sz="1200" dirty="0" smtClean="0"/>
              <a:t>量 </a:t>
            </a:r>
            <a:r>
              <a:rPr lang="en-US" altLang="zh-CN" sz="1200" dirty="0" smtClean="0"/>
              <a:t>40</a:t>
            </a:r>
            <a:r>
              <a:rPr lang="zh-CN" altLang="en-US" sz="1200" dirty="0"/>
              <a:t>万</a:t>
            </a:r>
            <a:r>
              <a:rPr lang="en-US" altLang="zh-CN" sz="1200" dirty="0"/>
              <a:t>+</a:t>
            </a:r>
            <a:endParaRPr lang="en-US" sz="1200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95"/>
          <a:stretch/>
        </p:blipFill>
        <p:spPr>
          <a:xfrm>
            <a:off x="6318235" y="2559189"/>
            <a:ext cx="1910973" cy="121818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20" name="Picture 4" descr="https://www.ignitesocialmedia.com/wp-content/uploads/2015/09/WeChat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917" y="775036"/>
            <a:ext cx="517650" cy="5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本框 29"/>
          <p:cNvSpPr txBox="1"/>
          <p:nvPr/>
        </p:nvSpPr>
        <p:spPr>
          <a:xfrm>
            <a:off x="6329629" y="3774450"/>
            <a:ext cx="1899579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b="1" spc="27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zh-CN" altLang="en-US" sz="1200" spc="0" dirty="0"/>
              <a:t>阅读</a:t>
            </a:r>
            <a:r>
              <a:rPr lang="zh-CN" altLang="en-US" sz="1200" spc="0" dirty="0" smtClean="0"/>
              <a:t>量 </a:t>
            </a:r>
            <a:r>
              <a:rPr lang="en-US" altLang="zh-CN" sz="1200" spc="0" dirty="0" smtClean="0"/>
              <a:t>10</a:t>
            </a:r>
            <a:r>
              <a:rPr lang="zh-CN" altLang="en-US" sz="1200" spc="0" dirty="0"/>
              <a:t>万</a:t>
            </a:r>
            <a:r>
              <a:rPr lang="en-US" altLang="zh-CN" sz="1200" spc="0" dirty="0"/>
              <a:t>+</a:t>
            </a:r>
            <a:endParaRPr lang="en-US" sz="1200" spc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28" y="1497590"/>
            <a:ext cx="2184269" cy="426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1" y="847324"/>
            <a:ext cx="2577894" cy="492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77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1511</Words>
  <Application>Microsoft Office PowerPoint</Application>
  <PresentationFormat>全屏显示(4:3)</PresentationFormat>
  <Paragraphs>332</Paragraphs>
  <Slides>20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等线</vt:lpstr>
      <vt:lpstr>等线 Light</vt:lpstr>
      <vt:lpstr>微软雅黑</vt:lpstr>
      <vt:lpstr>Arial</vt:lpstr>
      <vt:lpstr>Calibri</vt:lpstr>
      <vt:lpstr>Calibri Light</vt:lpstr>
      <vt:lpstr>Wingdings</vt:lpstr>
      <vt:lpstr>Office 主题​​</vt:lpstr>
      <vt:lpstr>  </vt:lpstr>
      <vt:lpstr>PowerPoint 演示文稿</vt:lpstr>
      <vt:lpstr>PowerPoint 演示文稿</vt:lpstr>
      <vt:lpstr>PowerPoint 演示文稿</vt:lpstr>
      <vt:lpstr>  </vt:lpstr>
      <vt:lpstr> </vt:lpstr>
      <vt:lpstr>PowerPoint 演示文稿</vt:lpstr>
      <vt:lpstr>  </vt:lpstr>
      <vt:lpstr>PowerPoint 演示文稿</vt:lpstr>
      <vt:lpstr>PowerPoint 演示文稿</vt:lpstr>
      <vt:lpstr>  </vt:lpstr>
      <vt:lpstr>Europäische Chinesische Medien </vt:lpstr>
      <vt:lpstr>PowerPoint 演示文稿</vt:lpstr>
      <vt:lpstr>  </vt:lpstr>
      <vt:lpstr>  </vt:lpstr>
      <vt:lpstr>PowerPoint 演示文稿</vt:lpstr>
      <vt:lpstr>  </vt:lpstr>
      <vt:lpstr>  </vt:lpstr>
      <vt:lpstr>Partner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成立时间：2002 创始人：周鸿图 集华文媒体，旅游服务以及跨境电子商务为一体的综合性跨国企业集团。  开元周游集团中欧布局 德国：慕尼黑、法兰克福、杜塞尔多夫、柏林 法国：巴黎英国、意大利、东欧、北欧、俄罗斯 中国：北京、上海、厦门、沈阳、昆明、武汉</dc:title>
  <dc:creator>kai</dc:creator>
  <cp:lastModifiedBy>KaiYuan</cp:lastModifiedBy>
  <cp:revision>359</cp:revision>
  <dcterms:created xsi:type="dcterms:W3CDTF">2016-10-25T12:18:06Z</dcterms:created>
  <dcterms:modified xsi:type="dcterms:W3CDTF">2019-07-04T13:42:09Z</dcterms:modified>
</cp:coreProperties>
</file>