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9" r:id="rId2"/>
    <p:sldId id="331" r:id="rId3"/>
    <p:sldId id="260" r:id="rId4"/>
    <p:sldId id="372" r:id="rId5"/>
    <p:sldId id="358" r:id="rId6"/>
    <p:sldId id="371" r:id="rId7"/>
    <p:sldId id="378" r:id="rId8"/>
    <p:sldId id="377" r:id="rId9"/>
    <p:sldId id="374" r:id="rId10"/>
    <p:sldId id="354" r:id="rId11"/>
    <p:sldId id="370" r:id="rId12"/>
    <p:sldId id="355" r:id="rId13"/>
    <p:sldId id="375" r:id="rId14"/>
    <p:sldId id="36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C17067C-614B-2945-9328-5D8C4A902D65}">
          <p14:sldIdLst>
            <p14:sldId id="369"/>
            <p14:sldId id="331"/>
            <p14:sldId id="260"/>
            <p14:sldId id="372"/>
            <p14:sldId id="358"/>
            <p14:sldId id="371"/>
            <p14:sldId id="378"/>
            <p14:sldId id="377"/>
            <p14:sldId id="374"/>
            <p14:sldId id="354"/>
            <p14:sldId id="370"/>
            <p14:sldId id="355"/>
            <p14:sldId id="375"/>
            <p14:sldId id="367"/>
          </p14:sldIdLst>
        </p14:section>
      </p14:sectionLst>
    </p:ext>
    <p:ext uri="{EFAFB233-063F-42B5-8137-9DF3F51BA10A}">
      <p15:sldGuideLst xmlns="" xmlns:p15="http://schemas.microsoft.com/office/powerpoint/2012/main">
        <p15:guide id="6" pos="7106" userDrawn="1">
          <p15:clr>
            <a:srgbClr val="A4A3A4"/>
          </p15:clr>
        </p15:guide>
        <p15:guide id="13" pos="574" userDrawn="1">
          <p15:clr>
            <a:srgbClr val="A4A3A4"/>
          </p15:clr>
        </p15:guide>
        <p15:guide id="14" orient="horz" pos="2183" userDrawn="1">
          <p15:clr>
            <a:srgbClr val="A4A3A4"/>
          </p15:clr>
        </p15:guide>
        <p15:guide id="15" orient="horz" pos="3997" userDrawn="1">
          <p15:clr>
            <a:srgbClr val="A4A3A4"/>
          </p15:clr>
        </p15:guide>
        <p15:guide id="16" orient="horz" pos="323" userDrawn="1">
          <p15:clr>
            <a:srgbClr val="A4A3A4"/>
          </p15:clr>
        </p15:guide>
        <p15:guide id="1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30D"/>
    <a:srgbClr val="48801D"/>
    <a:srgbClr val="595959"/>
    <a:srgbClr val="F3C915"/>
    <a:srgbClr val="EE932E"/>
    <a:srgbClr val="FFFFFF"/>
    <a:srgbClr val="404040"/>
    <a:srgbClr val="FDFDFD"/>
    <a:srgbClr val="48DCA2"/>
    <a:srgbClr val="20A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3" autoAdjust="0"/>
    <p:restoredTop sz="90992" autoAdjust="0"/>
  </p:normalViewPr>
  <p:slideViewPr>
    <p:cSldViewPr snapToGrid="0">
      <p:cViewPr>
        <p:scale>
          <a:sx n="80" d="100"/>
          <a:sy n="80" d="100"/>
        </p:scale>
        <p:origin x="-1506" y="-594"/>
      </p:cViewPr>
      <p:guideLst>
        <p:guide orient="horz" pos="2183"/>
        <p:guide orient="horz" pos="3997"/>
        <p:guide orient="horz" pos="323"/>
        <p:guide pos="7106"/>
        <p:guide pos="574"/>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89739-453E-400A-A8D8-79CFDF178070}" type="datetimeFigureOut">
              <a:rPr lang="zh-CN" altLang="en-US" smtClean="0"/>
              <a:t>2020/1/9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EA3B-D2E9-4E05-9324-5750E33A8057}" type="slidenum">
              <a:rPr lang="zh-CN" altLang="en-US" smtClean="0"/>
              <a:t>‹#›</a:t>
            </a:fld>
            <a:endParaRPr lang="zh-CN" altLang="en-US"/>
          </a:p>
        </p:txBody>
      </p:sp>
    </p:spTree>
    <p:extLst>
      <p:ext uri="{BB962C8B-B14F-4D97-AF65-F5344CB8AC3E}">
        <p14:creationId xmlns:p14="http://schemas.microsoft.com/office/powerpoint/2010/main" val="5691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a:t>
            </a:fld>
            <a:endParaRPr lang="zh-CN" altLang="en-US"/>
          </a:p>
        </p:txBody>
      </p:sp>
    </p:spTree>
    <p:extLst>
      <p:ext uri="{BB962C8B-B14F-4D97-AF65-F5344CB8AC3E}">
        <p14:creationId xmlns:p14="http://schemas.microsoft.com/office/powerpoint/2010/main" val="356957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2</a:t>
            </a:fld>
            <a:endParaRPr lang="zh-CN" altLang="en-US"/>
          </a:p>
        </p:txBody>
      </p:sp>
    </p:spTree>
    <p:extLst>
      <p:ext uri="{BB962C8B-B14F-4D97-AF65-F5344CB8AC3E}">
        <p14:creationId xmlns:p14="http://schemas.microsoft.com/office/powerpoint/2010/main" val="10364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3</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5</a:t>
            </a:fld>
            <a:endParaRPr lang="zh-CN" altLang="en-US"/>
          </a:p>
        </p:txBody>
      </p:sp>
    </p:spTree>
    <p:extLst>
      <p:ext uri="{BB962C8B-B14F-4D97-AF65-F5344CB8AC3E}">
        <p14:creationId xmlns:p14="http://schemas.microsoft.com/office/powerpoint/2010/main" val="17057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6</a:t>
            </a:fld>
            <a:endParaRPr lang="zh-CN" altLang="en-US"/>
          </a:p>
        </p:txBody>
      </p:sp>
    </p:spTree>
    <p:extLst>
      <p:ext uri="{BB962C8B-B14F-4D97-AF65-F5344CB8AC3E}">
        <p14:creationId xmlns:p14="http://schemas.microsoft.com/office/powerpoint/2010/main" val="135646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9</a:t>
            </a:fld>
            <a:endParaRPr lang="zh-CN" altLang="en-US"/>
          </a:p>
        </p:txBody>
      </p:sp>
    </p:spTree>
    <p:extLst>
      <p:ext uri="{BB962C8B-B14F-4D97-AF65-F5344CB8AC3E}">
        <p14:creationId xmlns:p14="http://schemas.microsoft.com/office/powerpoint/2010/main" val="336700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12</a:t>
            </a:fld>
            <a:endParaRPr lang="zh-CN" altLang="en-US"/>
          </a:p>
        </p:txBody>
      </p:sp>
    </p:spTree>
    <p:extLst>
      <p:ext uri="{BB962C8B-B14F-4D97-AF65-F5344CB8AC3E}">
        <p14:creationId xmlns:p14="http://schemas.microsoft.com/office/powerpoint/2010/main" val="191152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13</a:t>
            </a:fld>
            <a:endParaRPr lang="zh-CN" altLang="en-US"/>
          </a:p>
        </p:txBody>
      </p:sp>
    </p:spTree>
    <p:extLst>
      <p:ext uri="{BB962C8B-B14F-4D97-AF65-F5344CB8AC3E}">
        <p14:creationId xmlns:p14="http://schemas.microsoft.com/office/powerpoint/2010/main" val="191152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21506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76465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9584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938033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08422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23355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286810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7244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3237606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23656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t>2020/1/9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1766183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2E1A-5E97-4DA6-98A9-1C031EFFC331}" type="datetimeFigureOut">
              <a:rPr lang="zh-CN" altLang="en-US" smtClean="0"/>
              <a:t>2020/1/9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0988-8FC0-4877-AA64-EDAB5B509977}" type="slidenum">
              <a:rPr lang="zh-CN" altLang="en-US" smtClean="0"/>
              <a:t>‹#›</a:t>
            </a:fld>
            <a:endParaRPr lang="zh-CN" altLang="en-US"/>
          </a:p>
        </p:txBody>
      </p:sp>
    </p:spTree>
    <p:extLst>
      <p:ext uri="{BB962C8B-B14F-4D97-AF65-F5344CB8AC3E}">
        <p14:creationId xmlns:p14="http://schemas.microsoft.com/office/powerpoint/2010/main" val="9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53.gif"/><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unich”的图片搜索结果"/>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l="25371" t="-1349" b="1"/>
          <a:stretch/>
        </p:blipFill>
        <p:spPr bwMode="auto">
          <a:xfrm>
            <a:off x="0" y="1679506"/>
            <a:ext cx="5858986" cy="3359414"/>
          </a:xfrm>
          <a:custGeom>
            <a:avLst/>
            <a:gdLst>
              <a:gd name="connsiteX0" fmla="*/ 5849258 w 5849258"/>
              <a:gd name="connsiteY0" fmla="*/ 3083802 h 3083966"/>
              <a:gd name="connsiteX1" fmla="*/ 5849258 w 5849258"/>
              <a:gd name="connsiteY1" fmla="*/ 3083966 h 3083966"/>
              <a:gd name="connsiteX2" fmla="*/ 5849181 w 5849258"/>
              <a:gd name="connsiteY2" fmla="*/ 3083966 h 3083966"/>
              <a:gd name="connsiteX3" fmla="*/ 0 w 5849258"/>
              <a:gd name="connsiteY3" fmla="*/ 0 h 3083966"/>
              <a:gd name="connsiteX4" fmla="*/ 5849258 w 5849258"/>
              <a:gd name="connsiteY4" fmla="*/ 0 h 3083966"/>
              <a:gd name="connsiteX5" fmla="*/ 5849258 w 5849258"/>
              <a:gd name="connsiteY5" fmla="*/ 161 h 3083966"/>
              <a:gd name="connsiteX6" fmla="*/ 4387512 w 5849258"/>
              <a:gd name="connsiteY6" fmla="*/ 3083966 h 3083966"/>
              <a:gd name="connsiteX7" fmla="*/ 0 w 5849258"/>
              <a:gd name="connsiteY7" fmla="*/ 3083966 h 308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9258" h="3083966">
                <a:moveTo>
                  <a:pt x="5849258" y="3083802"/>
                </a:moveTo>
                <a:lnTo>
                  <a:pt x="5849258" y="3083966"/>
                </a:lnTo>
                <a:lnTo>
                  <a:pt x="5849181" y="3083966"/>
                </a:lnTo>
                <a:close/>
                <a:moveTo>
                  <a:pt x="0" y="0"/>
                </a:moveTo>
                <a:lnTo>
                  <a:pt x="5849258" y="0"/>
                </a:lnTo>
                <a:lnTo>
                  <a:pt x="5849258" y="161"/>
                </a:lnTo>
                <a:lnTo>
                  <a:pt x="4387512" y="3083966"/>
                </a:lnTo>
                <a:lnTo>
                  <a:pt x="0" y="3083966"/>
                </a:lnTo>
                <a:close/>
              </a:path>
            </a:pathLst>
          </a:custGeom>
          <a:extLst>
            <a:ext uri="{909E8E84-426E-40DD-AFC4-6F175D3DCCD1}">
              <a14:hiddenFill xmlns:a14="http://schemas.microsoft.com/office/drawing/2010/main">
                <a:solidFill>
                  <a:srgbClr val="FFFFFF"/>
                </a:solidFill>
              </a14:hiddenFill>
            </a:ext>
          </a:extLst>
        </p:spPr>
      </p:pic>
      <p:sp>
        <p:nvSpPr>
          <p:cNvPr id="5" name="PA_矩形 4"/>
          <p:cNvSpPr/>
          <p:nvPr>
            <p:custDataLst>
              <p:tags r:id="rId1"/>
            </p:custDataLst>
          </p:nvPr>
        </p:nvSpPr>
        <p:spPr>
          <a:xfrm>
            <a:off x="3497943" y="2265615"/>
            <a:ext cx="8694057" cy="211545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2" name="PA_文本框 11"/>
          <p:cNvSpPr txBox="1"/>
          <p:nvPr>
            <p:custDataLst>
              <p:tags r:id="rId2"/>
            </p:custDataLst>
          </p:nvPr>
        </p:nvSpPr>
        <p:spPr>
          <a:xfrm>
            <a:off x="6386964" y="2418906"/>
            <a:ext cx="4709404" cy="923330"/>
          </a:xfrm>
          <a:prstGeom prst="rect">
            <a:avLst/>
          </a:prstGeom>
        </p:spPr>
        <p:txBody>
          <a:bodyPr wrap="square" rtlCol="0">
            <a:spAutoFit/>
          </a:bodyPr>
          <a:lstStyle/>
          <a:p>
            <a:r>
              <a:rPr lang="zh-CN" altLang="en-US" sz="5400" b="1" dirty="0">
                <a:solidFill>
                  <a:schemeClr val="bg1">
                    <a:lumMod val="50000"/>
                  </a:schemeClr>
                </a:solidFill>
                <a:latin typeface="Century Gothic" panose="020B0502020202020204" pitchFamily="34" charset="0"/>
                <a:ea typeface="微软雅黑" panose="020B0503020204020204" pitchFamily="34" charset="-122"/>
              </a:rPr>
              <a:t>开元媒体介绍</a:t>
            </a:r>
          </a:p>
        </p:txBody>
      </p:sp>
      <p:pic>
        <p:nvPicPr>
          <p:cNvPr id="1026" name="Picture 2" descr="KaiYua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76969" y="4480724"/>
            <a:ext cx="2405775" cy="3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430201" y="4534363"/>
            <a:ext cx="1858040" cy="331566"/>
          </a:xfrm>
          <a:prstGeom prst="rect">
            <a:avLst/>
          </a:prstGeom>
        </p:spPr>
      </p:pic>
    </p:spTree>
    <p:extLst>
      <p:ext uri="{BB962C8B-B14F-4D97-AF65-F5344CB8AC3E}">
        <p14:creationId xmlns:p14="http://schemas.microsoft.com/office/powerpoint/2010/main" val="119904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88157" y="1364880"/>
            <a:ext cx="5100086" cy="415853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矩形 2"/>
          <p:cNvSpPr/>
          <p:nvPr/>
        </p:nvSpPr>
        <p:spPr>
          <a:xfrm>
            <a:off x="7623994" y="2960002"/>
            <a:ext cx="3976577" cy="1815882"/>
          </a:xfrm>
          <a:prstGeom prst="rect">
            <a:avLst/>
          </a:prstGeom>
        </p:spPr>
        <p:txBody>
          <a:bodyPr wrap="square">
            <a:spAutoFit/>
          </a:bodyPr>
          <a:lstStyle/>
          <a:p>
            <a:r>
              <a:rPr lang="en-US" sz="1600" dirty="0" err="1">
                <a:solidFill>
                  <a:srgbClr val="595959"/>
                </a:solidFill>
                <a:latin typeface="微软雅黑" panose="020B0503020204020204" pitchFamily="34" charset="-122"/>
                <a:ea typeface="微软雅黑" panose="020B0503020204020204" pitchFamily="34" charset="-122"/>
              </a:rPr>
              <a:t>论坛起家，在德国有长期的、广泛的受众基础</a:t>
            </a:r>
            <a:r>
              <a:rPr lang="zh-CN" altLang="en-US" sz="1600" dirty="0">
                <a:solidFill>
                  <a:srgbClr val="595959"/>
                </a:solidFill>
                <a:latin typeface="微软雅黑" panose="020B0503020204020204" pitchFamily="34" charset="-122"/>
                <a:ea typeface="微软雅黑" panose="020B0503020204020204" pitchFamily="34" charset="-122"/>
              </a:rPr>
              <a:t>。</a:t>
            </a:r>
            <a:endParaRPr lang="en-US" altLang="zh-CN" sz="1600" dirty="0">
              <a:solidFill>
                <a:srgbClr val="595959"/>
              </a:solidFill>
              <a:latin typeface="微软雅黑" panose="020B0503020204020204" pitchFamily="34" charset="-122"/>
              <a:ea typeface="微软雅黑" panose="020B0503020204020204" pitchFamily="34" charset="-122"/>
            </a:endParaRPr>
          </a:p>
          <a:p>
            <a:endParaRPr lang="en-US" sz="1600" dirty="0">
              <a:solidFill>
                <a:srgbClr val="595959"/>
              </a:solidFill>
              <a:latin typeface="微软雅黑" panose="020B0503020204020204" pitchFamily="34" charset="-122"/>
              <a:ea typeface="微软雅黑" panose="020B0503020204020204" pitchFamily="34" charset="-122"/>
            </a:endParaRPr>
          </a:p>
          <a:p>
            <a:r>
              <a:rPr lang="en-US" sz="1600" dirty="0">
                <a:solidFill>
                  <a:srgbClr val="595959"/>
                </a:solidFill>
                <a:latin typeface="微软雅黑" panose="020B0503020204020204" pitchFamily="34" charset="-122"/>
                <a:ea typeface="微软雅黑" panose="020B0503020204020204" pitchFamily="34" charset="-122"/>
              </a:rPr>
              <a:t>开元网论坛十多年来一直是德国最主要的华人论坛，每天都有大量的本地以及其他国家的活跃用户，并与各个德国学联和在德企业都有长期的良好的合作。</a:t>
            </a:r>
          </a:p>
        </p:txBody>
      </p:sp>
      <p:sp>
        <p:nvSpPr>
          <p:cNvPr id="9" name="矩形 8"/>
          <p:cNvSpPr/>
          <p:nvPr/>
        </p:nvSpPr>
        <p:spPr>
          <a:xfrm>
            <a:off x="7126058" y="2370913"/>
            <a:ext cx="988360" cy="830997"/>
          </a:xfrm>
          <a:prstGeom prst="rect">
            <a:avLst/>
          </a:prstGeom>
        </p:spPr>
        <p:txBody>
          <a:bodyPr wrap="square">
            <a:spAutoFit/>
          </a:bodyPr>
          <a:lstStyle/>
          <a:p>
            <a:r>
              <a:rPr lang="en-US" altLang="zh-CN" sz="4800" b="1" dirty="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0" name="矩形 9"/>
          <p:cNvSpPr/>
          <p:nvPr/>
        </p:nvSpPr>
        <p:spPr>
          <a:xfrm>
            <a:off x="10792965" y="4830971"/>
            <a:ext cx="988360" cy="830997"/>
          </a:xfrm>
          <a:prstGeom prst="rect">
            <a:avLst/>
          </a:prstGeom>
        </p:spPr>
        <p:txBody>
          <a:bodyPr wrap="square">
            <a:spAutoFit/>
          </a:bodyPr>
          <a:lstStyle/>
          <a:p>
            <a:r>
              <a:rPr lang="en-US" altLang="zh-CN" sz="4800" b="1" dirty="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4" name="矩形 13"/>
          <p:cNvSpPr/>
          <p:nvPr/>
        </p:nvSpPr>
        <p:spPr>
          <a:xfrm>
            <a:off x="7084400" y="1632922"/>
            <a:ext cx="5103843" cy="400110"/>
          </a:xfrm>
          <a:prstGeom prst="rect">
            <a:avLst/>
          </a:prstGeom>
          <a:solidFill>
            <a:schemeClr val="bg1"/>
          </a:solidFill>
        </p:spPr>
        <p:txBody>
          <a:bodyPr wrap="square">
            <a:spAutoFit/>
          </a:bodyPr>
          <a:lstStyle/>
          <a:p>
            <a:pPr algn="ctr"/>
            <a:r>
              <a:rPr lang="zh-CN" altLang="en-US" sz="2000" b="1" spc="270" dirty="0">
                <a:solidFill>
                  <a:srgbClr val="595959"/>
                </a:solidFill>
                <a:latin typeface="微软雅黑" panose="020B0503020204020204" pitchFamily="34" charset="-122"/>
                <a:ea typeface="微软雅黑" panose="020B0503020204020204" pitchFamily="34" charset="-122"/>
              </a:rPr>
              <a:t>开元网论坛</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57" y="1364880"/>
            <a:ext cx="5932639" cy="4158538"/>
          </a:xfrm>
          <a:prstGeom prst="rect">
            <a:avLst/>
          </a:prstGeom>
        </p:spPr>
      </p:pic>
    </p:spTree>
    <p:extLst>
      <p:ext uri="{BB962C8B-B14F-4D97-AF65-F5344CB8AC3E}">
        <p14:creationId xmlns:p14="http://schemas.microsoft.com/office/powerpoint/2010/main" val="3105110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267"/>
            <a:ext cx="2257425" cy="36652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230" y="1280513"/>
            <a:ext cx="1831353" cy="244180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048" y="1280513"/>
            <a:ext cx="1831353" cy="244180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6231" y="3798774"/>
            <a:ext cx="1831353" cy="2441804"/>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1229" y="3798774"/>
            <a:ext cx="1831353" cy="2441804"/>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1229" y="1279184"/>
            <a:ext cx="1831224" cy="2444462"/>
          </a:xfrm>
          <a:prstGeom prst="rect">
            <a:avLst/>
          </a:prstGeom>
          <a:ln>
            <a:solidFill>
              <a:schemeClr val="bg2">
                <a:lumMod val="50000"/>
              </a:schemeClr>
            </a:solidFill>
          </a:ln>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1233" y="3798774"/>
            <a:ext cx="1831168" cy="2441804"/>
          </a:xfrm>
          <a:prstGeom prst="rect">
            <a:avLst/>
          </a:prstGeom>
        </p:spPr>
      </p:pic>
      <p:sp>
        <p:nvSpPr>
          <p:cNvPr id="11" name="矩形 10"/>
          <p:cNvSpPr/>
          <p:nvPr/>
        </p:nvSpPr>
        <p:spPr>
          <a:xfrm>
            <a:off x="658813" y="1680733"/>
            <a:ext cx="4938711" cy="4478149"/>
          </a:xfrm>
          <a:prstGeom prst="rect">
            <a:avLst/>
          </a:prstGeom>
        </p:spPr>
        <p:txBody>
          <a:bodyPr wrap="square">
            <a:spAutoFit/>
          </a:bodyPr>
          <a:lstStyle/>
          <a:p>
            <a:pPr algn="just">
              <a:lnSpc>
                <a:spcPts val="1800"/>
              </a:lnSpc>
            </a:pPr>
            <a:r>
              <a:rPr lang="en-US" altLang="zh-CN" sz="1100" dirty="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开元旅游</a:t>
            </a:r>
            <a:r>
              <a:rPr lang="en-US" altLang="zh-CN" sz="1100" dirty="0" err="1">
                <a:solidFill>
                  <a:srgbClr val="595959"/>
                </a:solidFill>
                <a:latin typeface="微软雅黑" panose="020B0503020204020204" pitchFamily="34" charset="-122"/>
                <a:ea typeface="微软雅黑" panose="020B0503020204020204" pitchFamily="34" charset="-122"/>
              </a:rPr>
              <a:t>Europ</a:t>
            </a:r>
            <a:r>
              <a:rPr lang="en-US" altLang="zh-CN" sz="1100" dirty="0">
                <a:solidFill>
                  <a:srgbClr val="595959"/>
                </a:solidFill>
                <a:latin typeface="微软雅黑" panose="020B0503020204020204" pitchFamily="34" charset="-122"/>
                <a:ea typeface="微软雅黑" panose="020B0503020204020204" pitchFamily="34" charset="-122"/>
              </a:rPr>
              <a:t> Travel》</a:t>
            </a:r>
            <a:r>
              <a:rPr lang="zh-CN" altLang="en-US" sz="1100" dirty="0">
                <a:solidFill>
                  <a:srgbClr val="595959"/>
                </a:solidFill>
                <a:latin typeface="微软雅黑" panose="020B0503020204020204" pitchFamily="34" charset="-122"/>
                <a:ea typeface="微软雅黑" panose="020B0503020204020204" pitchFamily="34" charset="-122"/>
              </a:rPr>
              <a:t>杂志</a:t>
            </a:r>
            <a:r>
              <a:rPr lang="en-US" altLang="zh-CN" sz="1100" dirty="0">
                <a:solidFill>
                  <a:srgbClr val="595959"/>
                </a:solidFill>
                <a:latin typeface="微软雅黑" panose="020B0503020204020204" pitchFamily="34" charset="-122"/>
                <a:ea typeface="微软雅黑" panose="020B0503020204020204" pitchFamily="34" charset="-122"/>
              </a:rPr>
              <a:t>2016</a:t>
            </a:r>
            <a:r>
              <a:rPr lang="zh-CN" altLang="en-US" sz="1100" dirty="0">
                <a:solidFill>
                  <a:srgbClr val="595959"/>
                </a:solidFill>
                <a:latin typeface="微软雅黑" panose="020B0503020204020204" pitchFamily="34" charset="-122"/>
                <a:ea typeface="微软雅黑" panose="020B0503020204020204" pitchFamily="34" charset="-122"/>
              </a:rPr>
              <a:t>年创刊，至今已经发行了</a:t>
            </a:r>
            <a:r>
              <a:rPr lang="en-US" altLang="zh-CN" sz="1100" dirty="0">
                <a:solidFill>
                  <a:srgbClr val="595959"/>
                </a:solidFill>
                <a:latin typeface="微软雅黑" panose="020B0503020204020204" pitchFamily="34" charset="-122"/>
                <a:ea typeface="微软雅黑" panose="020B0503020204020204" pitchFamily="34" charset="-122"/>
              </a:rPr>
              <a:t>27</a:t>
            </a:r>
            <a:r>
              <a:rPr lang="zh-CN" altLang="en-US" sz="1100" dirty="0">
                <a:solidFill>
                  <a:srgbClr val="595959"/>
                </a:solidFill>
                <a:latin typeface="微软雅黑" panose="020B0503020204020204" pitchFamily="34" charset="-122"/>
                <a:ea typeface="微软雅黑" panose="020B0503020204020204" pitchFamily="34" charset="-122"/>
              </a:rPr>
              <a:t>期。杂志由开元周游集团出品，由 </a:t>
            </a:r>
            <a:r>
              <a:rPr lang="en-US" altLang="zh-CN" sz="1100" dirty="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开元网</a:t>
            </a:r>
            <a:r>
              <a:rPr lang="en-US" altLang="zh-CN" sz="1100" dirty="0">
                <a:solidFill>
                  <a:srgbClr val="595959"/>
                </a:solidFill>
                <a:latin typeface="微软雅黑" panose="020B0503020204020204" pitchFamily="34" charset="-122"/>
                <a:ea typeface="微软雅黑" panose="020B0503020204020204" pitchFamily="34" charset="-122"/>
              </a:rPr>
              <a:t>》 </a:t>
            </a:r>
            <a:r>
              <a:rPr lang="zh-CN" altLang="en-US" sz="1100" dirty="0">
                <a:solidFill>
                  <a:srgbClr val="595959"/>
                </a:solidFill>
                <a:latin typeface="微软雅黑" panose="020B0503020204020204" pitchFamily="34" charset="-122"/>
                <a:ea typeface="微软雅黑" panose="020B0503020204020204" pitchFamily="34" charset="-122"/>
              </a:rPr>
              <a:t>主办出版的旅游休闲类精品杂志。本杂志为季刊，大小规格</a:t>
            </a:r>
            <a:r>
              <a:rPr lang="en-US" altLang="zh-CN" sz="1100" dirty="0">
                <a:solidFill>
                  <a:srgbClr val="595959"/>
                </a:solidFill>
                <a:latin typeface="微软雅黑" panose="020B0503020204020204" pitchFamily="34" charset="-122"/>
                <a:ea typeface="微软雅黑" panose="020B0503020204020204" pitchFamily="34" charset="-122"/>
              </a:rPr>
              <a:t>21*27.8cm</a:t>
            </a:r>
            <a:r>
              <a:rPr lang="zh-CN" altLang="en-US" sz="1100" dirty="0">
                <a:solidFill>
                  <a:srgbClr val="595959"/>
                </a:solidFill>
                <a:latin typeface="微软雅黑" panose="020B0503020204020204" pitchFamily="34" charset="-122"/>
                <a:ea typeface="微软雅黑" panose="020B0503020204020204" pitchFamily="34" charset="-122"/>
              </a:rPr>
              <a:t>，杂志发行量每季度两万册。</a:t>
            </a:r>
            <a:endParaRPr lang="en-US" altLang="zh-CN"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altLang="zh-CN" sz="1200" dirty="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a:solidFill>
                  <a:srgbClr val="595959"/>
                </a:solidFill>
                <a:latin typeface="微软雅黑" panose="020B0503020204020204" pitchFamily="34" charset="-122"/>
                <a:ea typeface="微软雅黑" panose="020B0503020204020204" pitchFamily="34" charset="-122"/>
              </a:rPr>
              <a:t>《</a:t>
            </a:r>
            <a:r>
              <a:rPr lang="en-US" sz="1100" dirty="0" err="1">
                <a:solidFill>
                  <a:srgbClr val="595959"/>
                </a:solidFill>
                <a:latin typeface="微软雅黑" panose="020B0503020204020204" pitchFamily="34" charset="-122"/>
                <a:ea typeface="微软雅黑" panose="020B0503020204020204" pitchFamily="34" charset="-122"/>
              </a:rPr>
              <a:t>开元旅游Europe</a:t>
            </a:r>
            <a:r>
              <a:rPr lang="en-US" sz="1100" dirty="0">
                <a:solidFill>
                  <a:srgbClr val="595959"/>
                </a:solidFill>
                <a:latin typeface="微软雅黑" panose="020B0503020204020204" pitchFamily="34" charset="-122"/>
                <a:ea typeface="微软雅黑" panose="020B0503020204020204" pitchFamily="34" charset="-122"/>
              </a:rPr>
              <a:t> </a:t>
            </a:r>
            <a:r>
              <a:rPr lang="en-US" sz="1100" dirty="0" err="1">
                <a:solidFill>
                  <a:srgbClr val="595959"/>
                </a:solidFill>
                <a:latin typeface="微软雅黑" panose="020B0503020204020204" pitchFamily="34" charset="-122"/>
                <a:ea typeface="微软雅黑" panose="020B0503020204020204" pitchFamily="34" charset="-122"/>
              </a:rPr>
              <a:t>Travel》发行点覆盖</a:t>
            </a:r>
            <a:r>
              <a:rPr lang="zh-CN" altLang="en-US" sz="1100" dirty="0">
                <a:solidFill>
                  <a:srgbClr val="595959"/>
                </a:solidFill>
                <a:latin typeface="微软雅黑" panose="020B0503020204020204" pitchFamily="34" charset="-122"/>
                <a:ea typeface="微软雅黑" panose="020B0503020204020204" pitchFamily="34" charset="-122"/>
              </a:rPr>
              <a:t>欧洲，包括使领馆、</a:t>
            </a:r>
            <a:r>
              <a:rPr lang="en-US" sz="1100" dirty="0">
                <a:solidFill>
                  <a:srgbClr val="595959"/>
                </a:solidFill>
                <a:latin typeface="微软雅黑" panose="020B0503020204020204" pitchFamily="34" charset="-122"/>
                <a:ea typeface="微软雅黑" panose="020B0503020204020204" pitchFamily="34" charset="-122"/>
              </a:rPr>
              <a:t>欧洲华人商会、德意志中心、德国国家旅游局、签证中心、欧洲境内部分合作酒店、旅游信息中心等。此外，本杂志还将发放到开元周游集团组织的众多欧洲大巴游的客人手中浏览。开元周游集团欧洲大巴游的年发团量为近</a:t>
            </a:r>
            <a:r>
              <a:rPr lang="zh-CN" altLang="en-US" sz="1100" dirty="0">
                <a:solidFill>
                  <a:srgbClr val="595959"/>
                </a:solidFill>
                <a:latin typeface="微软雅黑" panose="020B0503020204020204" pitchFamily="34" charset="-122"/>
                <a:ea typeface="微软雅黑" panose="020B0503020204020204" pitchFamily="34" charset="-122"/>
              </a:rPr>
              <a:t>十万</a:t>
            </a:r>
            <a:r>
              <a:rPr lang="en-US" sz="1100" dirty="0">
                <a:solidFill>
                  <a:srgbClr val="595959"/>
                </a:solidFill>
                <a:latin typeface="微软雅黑" panose="020B0503020204020204" pitchFamily="34" charset="-122"/>
                <a:ea typeface="微软雅黑" panose="020B0503020204020204" pitchFamily="34" charset="-122"/>
              </a:rPr>
              <a:t>人</a:t>
            </a:r>
            <a:r>
              <a:rPr lang="zh-CN" altLang="en-US" sz="1100" dirty="0">
                <a:solidFill>
                  <a:srgbClr val="595959"/>
                </a:solidFill>
                <a:latin typeface="微软雅黑" panose="020B0503020204020204" pitchFamily="34" charset="-122"/>
                <a:ea typeface="微软雅黑" panose="020B0503020204020204" pitchFamily="34" charset="-122"/>
              </a:rPr>
              <a:t>次</a:t>
            </a:r>
            <a:r>
              <a:rPr lang="en-US" sz="1100" dirty="0">
                <a:solidFill>
                  <a:srgbClr val="595959"/>
                </a:solidFill>
                <a:latin typeface="微软雅黑" panose="020B0503020204020204" pitchFamily="34" charset="-122"/>
                <a:ea typeface="微软雅黑" panose="020B0503020204020204" pitchFamily="34" charset="-122"/>
              </a:rPr>
              <a:t>。</a:t>
            </a:r>
            <a:r>
              <a:rPr lang="en-US" sz="1100" dirty="0" err="1">
                <a:solidFill>
                  <a:srgbClr val="595959"/>
                </a:solidFill>
                <a:latin typeface="微软雅黑" panose="020B0503020204020204" pitchFamily="34" charset="-122"/>
                <a:ea typeface="微软雅黑" panose="020B0503020204020204" pitchFamily="34" charset="-122"/>
              </a:rPr>
              <a:t>同时开元也</a:t>
            </a:r>
            <a:r>
              <a:rPr lang="zh-CN" altLang="en-US" sz="1100" dirty="0">
                <a:solidFill>
                  <a:srgbClr val="595959"/>
                </a:solidFill>
                <a:latin typeface="微软雅黑" panose="020B0503020204020204" pitchFamily="34" charset="-122"/>
                <a:ea typeface="微软雅黑" panose="020B0503020204020204" pitchFamily="34" charset="-122"/>
              </a:rPr>
              <a:t>与机场、航司合作，在往返中德的旅途中</a:t>
            </a:r>
            <a:r>
              <a:rPr lang="en-US" sz="1100" dirty="0" err="1">
                <a:solidFill>
                  <a:srgbClr val="595959"/>
                </a:solidFill>
                <a:latin typeface="微软雅黑" panose="020B0503020204020204" pitchFamily="34" charset="-122"/>
                <a:ea typeface="微软雅黑" panose="020B0503020204020204" pitchFamily="34" charset="-122"/>
              </a:rPr>
              <a:t>与也能看到我们的杂志</a:t>
            </a:r>
            <a:r>
              <a:rPr lang="en-US" sz="1100" dirty="0">
                <a:solidFill>
                  <a:srgbClr val="595959"/>
                </a:solidFill>
                <a:latin typeface="微软雅黑" panose="020B0503020204020204" pitchFamily="34" charset="-122"/>
                <a:ea typeface="微软雅黑" panose="020B0503020204020204" pitchFamily="34" charset="-122"/>
              </a:rPr>
              <a:t>。</a:t>
            </a: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a:solidFill>
                  <a:srgbClr val="595959"/>
                </a:solidFill>
                <a:latin typeface="微软雅黑" panose="020B0503020204020204" pitchFamily="34" charset="-122"/>
                <a:ea typeface="微软雅黑" panose="020B0503020204020204" pitchFamily="34" charset="-122"/>
              </a:rPr>
              <a:t>《</a:t>
            </a:r>
            <a:r>
              <a:rPr lang="en-US" sz="1100" dirty="0" err="1">
                <a:solidFill>
                  <a:srgbClr val="595959"/>
                </a:solidFill>
                <a:latin typeface="微软雅黑" panose="020B0503020204020204" pitchFamily="34" charset="-122"/>
                <a:ea typeface="微软雅黑" panose="020B0503020204020204" pitchFamily="34" charset="-122"/>
              </a:rPr>
              <a:t>开元旅游Europe</a:t>
            </a:r>
            <a:r>
              <a:rPr lang="en-US" sz="1100" dirty="0">
                <a:solidFill>
                  <a:srgbClr val="595959"/>
                </a:solidFill>
                <a:latin typeface="微软雅黑" panose="020B0503020204020204" pitchFamily="34" charset="-122"/>
                <a:ea typeface="微软雅黑" panose="020B0503020204020204" pitchFamily="34" charset="-122"/>
              </a:rPr>
              <a:t> </a:t>
            </a:r>
            <a:r>
              <a:rPr lang="en-US" sz="1100" dirty="0" err="1">
                <a:solidFill>
                  <a:srgbClr val="595959"/>
                </a:solidFill>
                <a:latin typeface="微软雅黑" panose="020B0503020204020204" pitchFamily="34" charset="-122"/>
                <a:ea typeface="微软雅黑" panose="020B0503020204020204" pitchFamily="34" charset="-122"/>
              </a:rPr>
              <a:t>Travel》为季刊，每期上的广告持续投放</a:t>
            </a:r>
            <a:r>
              <a:rPr lang="zh-CN" altLang="en-US" sz="1100" dirty="0">
                <a:solidFill>
                  <a:srgbClr val="595959"/>
                </a:solidFill>
                <a:latin typeface="微软雅黑" panose="020B0503020204020204" pitchFamily="34" charset="-122"/>
                <a:ea typeface="微软雅黑" panose="020B0503020204020204" pitchFamily="34" charset="-122"/>
              </a:rPr>
              <a:t>长</a:t>
            </a:r>
            <a:r>
              <a:rPr lang="en-US" sz="1100" dirty="0">
                <a:solidFill>
                  <a:srgbClr val="595959"/>
                </a:solidFill>
                <a:latin typeface="微软雅黑" panose="020B0503020204020204" pitchFamily="34" charset="-122"/>
                <a:ea typeface="微软雅黑" panose="020B0503020204020204" pitchFamily="34" charset="-122"/>
              </a:rPr>
              <a:t>达3个月。</a:t>
            </a: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a:solidFill>
                  <a:srgbClr val="595959"/>
                </a:solidFill>
                <a:latin typeface="微软雅黑" panose="020B0503020204020204" pitchFamily="34" charset="-122"/>
                <a:ea typeface="微软雅黑" panose="020B0503020204020204" pitchFamily="34" charset="-122"/>
              </a:rPr>
              <a:t>杂志封面为250g加膜彩色光滑照片纸张，内页为90 </a:t>
            </a:r>
            <a:r>
              <a:rPr lang="en-US" sz="1100" dirty="0" err="1">
                <a:solidFill>
                  <a:srgbClr val="595959"/>
                </a:solidFill>
                <a:latin typeface="微软雅黑" panose="020B0503020204020204" pitchFamily="34" charset="-122"/>
                <a:ea typeface="微软雅黑" panose="020B0503020204020204" pitchFamily="34" charset="-122"/>
              </a:rPr>
              <a:t>g彩色光滑照片纸</a:t>
            </a:r>
            <a:r>
              <a:rPr lang="en-US" sz="1100" dirty="0">
                <a:solidFill>
                  <a:srgbClr val="595959"/>
                </a:solidFill>
                <a:latin typeface="微软雅黑" panose="020B0503020204020204" pitchFamily="34" charset="-122"/>
                <a:ea typeface="微软雅黑" panose="020B0503020204020204" pitchFamily="34" charset="-122"/>
              </a:rPr>
              <a:t>。 </a:t>
            </a: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endParaRPr lang="en-US" sz="1100" dirty="0">
              <a:solidFill>
                <a:srgbClr val="595959"/>
              </a:solidFill>
              <a:latin typeface="微软雅黑" panose="020B0503020204020204" pitchFamily="34" charset="-122"/>
              <a:ea typeface="微软雅黑" panose="020B0503020204020204" pitchFamily="34" charset="-122"/>
            </a:endParaRPr>
          </a:p>
          <a:p>
            <a:pPr algn="just">
              <a:lnSpc>
                <a:spcPts val="1800"/>
              </a:lnSpc>
            </a:pPr>
            <a:r>
              <a:rPr lang="en-US" sz="1100" dirty="0" err="1">
                <a:solidFill>
                  <a:srgbClr val="595959"/>
                </a:solidFill>
                <a:latin typeface="微软雅黑" panose="020B0503020204020204" pitchFamily="34" charset="-122"/>
                <a:ea typeface="微软雅黑" panose="020B0503020204020204" pitchFamily="34" charset="-122"/>
              </a:rPr>
              <a:t>每期内容精心设计，提供丰富并且实用的欧洲旅游、时尚、美食等信息</a:t>
            </a:r>
            <a:r>
              <a:rPr lang="en-US" sz="1100" dirty="0">
                <a:solidFill>
                  <a:srgbClr val="595959"/>
                </a:solidFill>
                <a:latin typeface="微软雅黑" panose="020B0503020204020204" pitchFamily="34" charset="-122"/>
                <a:ea typeface="微软雅黑" panose="020B0503020204020204" pitchFamily="34" charset="-122"/>
              </a:rPr>
              <a:t>.</a:t>
            </a:r>
          </a:p>
        </p:txBody>
      </p:sp>
      <p:sp>
        <p:nvSpPr>
          <p:cNvPr id="12" name="矩形 11"/>
          <p:cNvSpPr/>
          <p:nvPr/>
        </p:nvSpPr>
        <p:spPr>
          <a:xfrm>
            <a:off x="768350" y="1368084"/>
            <a:ext cx="1933574" cy="31264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开元旅游 </a:t>
            </a:r>
            <a:r>
              <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rPr>
              <a:t>Europe Travel》 </a:t>
            </a:r>
          </a:p>
        </p:txBody>
      </p:sp>
      <p:sp>
        <p:nvSpPr>
          <p:cNvPr id="13" name="矩形 12"/>
          <p:cNvSpPr/>
          <p:nvPr/>
        </p:nvSpPr>
        <p:spPr>
          <a:xfrm>
            <a:off x="768350" y="2577378"/>
            <a:ext cx="107156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发行覆盖面广</a:t>
            </a:r>
            <a:r>
              <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
        <p:nvSpPr>
          <p:cNvPr id="14" name="矩形 13"/>
          <p:cNvSpPr/>
          <p:nvPr/>
        </p:nvSpPr>
        <p:spPr>
          <a:xfrm>
            <a:off x="768350" y="4161156"/>
            <a:ext cx="122396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广告效应时间长</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68350" y="4890988"/>
            <a:ext cx="78581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制作精良</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68350" y="5575712"/>
            <a:ext cx="785812" cy="2812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内容丰富</a:t>
            </a:r>
            <a:endParaRPr lang="en-US" altLang="zh-CN" sz="11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AutoShape 2" descr="âbank of china logoâçå¾çæç´¢ç»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04438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2"/>
          <p:cNvGraphicFramePr>
            <a:graphicFrameLocks noGrp="1"/>
          </p:cNvGraphicFramePr>
          <p:nvPr>
            <p:extLst>
              <p:ext uri="{D42A27DB-BD31-4B8C-83A1-F6EECF244321}">
                <p14:modId xmlns:p14="http://schemas.microsoft.com/office/powerpoint/2010/main" val="1582791114"/>
              </p:ext>
            </p:extLst>
          </p:nvPr>
        </p:nvGraphicFramePr>
        <p:xfrm>
          <a:off x="391914" y="1592263"/>
          <a:ext cx="5292000" cy="1728000"/>
        </p:xfrm>
        <a:graphic>
          <a:graphicData uri="http://schemas.openxmlformats.org/drawingml/2006/table">
            <a:tbl>
              <a:tblPr firstRow="1" bandRow="1">
                <a:tableStyleId>{2D5ABB26-0587-4C30-8999-92F81FD0307C}</a:tableStyleId>
              </a:tblPr>
              <a:tblGrid>
                <a:gridCol w="1764000">
                  <a:extLst>
                    <a:ext uri="{9D8B030D-6E8A-4147-A177-3AD203B41FA5}">
                      <a16:colId xmlns="" xmlns:a16="http://schemas.microsoft.com/office/drawing/2014/main" val="3947423932"/>
                    </a:ext>
                  </a:extLst>
                </a:gridCol>
                <a:gridCol w="1764000">
                  <a:extLst>
                    <a:ext uri="{9D8B030D-6E8A-4147-A177-3AD203B41FA5}">
                      <a16:colId xmlns="" xmlns:a16="http://schemas.microsoft.com/office/drawing/2014/main" val="596762126"/>
                    </a:ext>
                  </a:extLst>
                </a:gridCol>
                <a:gridCol w="1764000">
                  <a:extLst>
                    <a:ext uri="{9D8B030D-6E8A-4147-A177-3AD203B41FA5}">
                      <a16:colId xmlns="" xmlns:a16="http://schemas.microsoft.com/office/drawing/2014/main" val="3215563356"/>
                    </a:ext>
                  </a:extLst>
                </a:gridCol>
              </a:tblGrid>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3809946468"/>
                  </a:ext>
                </a:extLst>
              </a:tr>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655653710"/>
                  </a:ext>
                </a:extLst>
              </a:tr>
              <a:tr h="576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664949248"/>
                  </a:ext>
                </a:extLst>
              </a:tr>
            </a:tbl>
          </a:graphicData>
        </a:graphic>
      </p:graphicFrame>
      <p:sp>
        <p:nvSpPr>
          <p:cNvPr id="25" name="矩形 24"/>
          <p:cNvSpPr/>
          <p:nvPr/>
        </p:nvSpPr>
        <p:spPr>
          <a:xfrm>
            <a:off x="0" y="704851"/>
            <a:ext cx="12192000" cy="5323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26" name="矩形 25"/>
          <p:cNvSpPr/>
          <p:nvPr/>
        </p:nvSpPr>
        <p:spPr>
          <a:xfrm>
            <a:off x="0" y="1367762"/>
            <a:ext cx="12191999" cy="187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 descr="D:\My Documents\Tencent Files\604169779\Image\C2C\P0CO6N6Z{MF)~1~P`3T}NC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64011" y="3645937"/>
            <a:ext cx="1537216" cy="20199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 descr="D:\My Documents\Tencent Files\604169779\Image\C2C\1D6%4W{9W$5IW~QX)KHSLCJ.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98107" y="3645937"/>
            <a:ext cx="1428506" cy="20199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50782" y="3645937"/>
            <a:ext cx="1426301" cy="2019997"/>
          </a:xfrm>
          <a:prstGeom prst="rect">
            <a:avLst/>
          </a:prstGeom>
        </p:spPr>
      </p:pic>
      <p:pic>
        <p:nvPicPr>
          <p:cNvPr id="1026" name="Picture 2" descr="“neuschwanstein castle”的图片搜索结果"/>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0433" y="3632393"/>
            <a:ext cx="4146698" cy="201849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942906" y="2739088"/>
            <a:ext cx="1173113" cy="387408"/>
          </a:xfrm>
          <a:prstGeom prst="rect">
            <a:avLst/>
          </a:prstGeom>
        </p:spPr>
      </p:pic>
      <p:pic>
        <p:nvPicPr>
          <p:cNvPr id="9" name="图片 8"/>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711516" y="2141415"/>
            <a:ext cx="1253574" cy="313414"/>
          </a:xfrm>
          <a:prstGeom prst="rect">
            <a:avLst/>
          </a:prstGeom>
        </p:spPr>
      </p:pic>
      <p:pic>
        <p:nvPicPr>
          <p:cNvPr id="10" name="Picture 2" descr="http://2015.jsweb.org/meiti/jstv.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1996" y="2141415"/>
            <a:ext cx="1251620" cy="3562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ipartbest.com/cliparts/jTx/o54/jTxo549qc.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0827" y="1610787"/>
            <a:ext cx="909595" cy="25605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2_151122004738_1.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23689" y="1558274"/>
            <a:ext cx="1173113" cy="345977"/>
          </a:xfrm>
          <a:prstGeom prst="rect">
            <a:avLst/>
          </a:prstGeom>
        </p:spPr>
      </p:pic>
      <p:pic>
        <p:nvPicPr>
          <p:cNvPr id="16" name="图片 15"/>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397315" y="2828568"/>
            <a:ext cx="1166252" cy="199732"/>
          </a:xfrm>
          <a:prstGeom prst="rect">
            <a:avLst/>
          </a:prstGeom>
        </p:spPr>
      </p:pic>
      <p:pic>
        <p:nvPicPr>
          <p:cNvPr id="17" name="图片 16"/>
          <p:cNvPicPr>
            <a:picLocks noChangeAspect="1"/>
          </p:cNvPicPr>
          <p:nvPr/>
        </p:nvPicPr>
        <p:blipFill>
          <a:blip r:embed="rId13"/>
          <a:stretch>
            <a:fillRect/>
          </a:stretch>
        </p:blipFill>
        <p:spPr>
          <a:xfrm>
            <a:off x="715444" y="2774947"/>
            <a:ext cx="1127939" cy="315691"/>
          </a:xfrm>
          <a:prstGeom prst="rect">
            <a:avLst/>
          </a:prstGeom>
        </p:spPr>
      </p:pic>
      <p:pic>
        <p:nvPicPr>
          <p:cNvPr id="18" name="图片 17"/>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397315" y="1558274"/>
            <a:ext cx="1281197" cy="345977"/>
          </a:xfrm>
          <a:prstGeom prst="rect">
            <a:avLst/>
          </a:prstGeom>
        </p:spPr>
      </p:pic>
      <p:pic>
        <p:nvPicPr>
          <p:cNvPr id="19" name="图片 18"/>
          <p:cNvPicPr>
            <a:picLocks noChangeAspect="1"/>
          </p:cNvPicPr>
          <p:nvPr/>
        </p:nvPicPr>
        <p:blipFill>
          <a:blip r:embed="rId15"/>
          <a:stretch>
            <a:fillRect/>
          </a:stretch>
        </p:blipFill>
        <p:spPr>
          <a:xfrm>
            <a:off x="3319462" y="2064130"/>
            <a:ext cx="937555" cy="433551"/>
          </a:xfrm>
          <a:prstGeom prst="rect">
            <a:avLst/>
          </a:prstGeom>
        </p:spPr>
      </p:pic>
      <p:sp>
        <p:nvSpPr>
          <p:cNvPr id="24" name="矩形 23"/>
          <p:cNvSpPr/>
          <p:nvPr/>
        </p:nvSpPr>
        <p:spPr>
          <a:xfrm>
            <a:off x="6160115" y="1579541"/>
            <a:ext cx="5004072" cy="1477328"/>
          </a:xfrm>
          <a:prstGeom prst="rect">
            <a:avLst/>
          </a:prstGeom>
        </p:spPr>
        <p:txBody>
          <a:bodyPr wrap="square">
            <a:spAutoFit/>
          </a:bodyPr>
          <a:lstStyle/>
          <a:p>
            <a:r>
              <a:rPr lang="en-US" sz="1500" dirty="0" err="1">
                <a:solidFill>
                  <a:srgbClr val="595959"/>
                </a:solidFill>
                <a:latin typeface="微软雅黑" panose="020B0503020204020204" pitchFamily="34" charset="-122"/>
                <a:ea typeface="微软雅黑" panose="020B0503020204020204" pitchFamily="34" charset="-122"/>
              </a:rPr>
              <a:t>为了搭建中欧文化交流与发展的桥梁，开元网长期以来保持着与包括中央电视台、人民日报</a:t>
            </a:r>
            <a:r>
              <a:rPr lang="en-US" sz="1500" dirty="0" smtClean="0">
                <a:solidFill>
                  <a:srgbClr val="595959"/>
                </a:solidFill>
                <a:latin typeface="微软雅黑" panose="020B0503020204020204" pitchFamily="34" charset="-122"/>
                <a:ea typeface="微软雅黑" panose="020B0503020204020204" pitchFamily="34" charset="-122"/>
              </a:rPr>
              <a:t>、</a:t>
            </a:r>
            <a:r>
              <a:rPr lang="zh-CN" altLang="en-US" sz="1500" dirty="0" smtClean="0">
                <a:solidFill>
                  <a:srgbClr val="595959"/>
                </a:solidFill>
                <a:latin typeface="微软雅黑" panose="020B0503020204020204" pitchFamily="34" charset="-122"/>
                <a:ea typeface="微软雅黑" panose="020B0503020204020204" pitchFamily="34" charset="-122"/>
              </a:rPr>
              <a:t>新民晚报、中国新闻社、</a:t>
            </a:r>
            <a:r>
              <a:rPr lang="en-US" sz="1500" dirty="0" smtClean="0">
                <a:solidFill>
                  <a:srgbClr val="595959"/>
                </a:solidFill>
                <a:latin typeface="微软雅黑" panose="020B0503020204020204" pitchFamily="34" charset="-122"/>
                <a:ea typeface="微软雅黑" panose="020B0503020204020204" pitchFamily="34" charset="-122"/>
              </a:rPr>
              <a:t>江苏卫视</a:t>
            </a:r>
            <a:r>
              <a:rPr lang="en-US" sz="1500" dirty="0">
                <a:solidFill>
                  <a:srgbClr val="595959"/>
                </a:solidFill>
                <a:latin typeface="微软雅黑" panose="020B0503020204020204" pitchFamily="34" charset="-122"/>
                <a:ea typeface="微软雅黑" panose="020B0503020204020204" pitchFamily="34" charset="-122"/>
              </a:rPr>
              <a:t>、湖南卫视、凤凰卫视等在内的国内知名媒体的紧密合作，合作承办“中华小姐”、“非诚勿扰”、“非你莫属”、“一站到底”、老国安球员德国交流行、“超级女声”</a:t>
            </a:r>
            <a:r>
              <a:rPr lang="en-US" sz="1500" dirty="0" smtClean="0">
                <a:solidFill>
                  <a:srgbClr val="595959"/>
                </a:solidFill>
                <a:latin typeface="微软雅黑" panose="020B0503020204020204" pitchFamily="34" charset="-122"/>
                <a:ea typeface="微软雅黑" panose="020B0503020204020204" pitchFamily="34" charset="-122"/>
              </a:rPr>
              <a:t>等一系列高收视率节目</a:t>
            </a:r>
            <a:r>
              <a:rPr lang="zh-CN" altLang="en-US" sz="1500" dirty="0" smtClean="0">
                <a:solidFill>
                  <a:srgbClr val="595959"/>
                </a:solidFill>
                <a:latin typeface="微软雅黑" panose="020B0503020204020204" pitchFamily="34" charset="-122"/>
                <a:ea typeface="微软雅黑" panose="020B0503020204020204" pitchFamily="34" charset="-122"/>
              </a:rPr>
              <a:t>。</a:t>
            </a:r>
            <a:endParaRPr lang="en-US" sz="1500" dirty="0">
              <a:solidFill>
                <a:srgbClr val="595959"/>
              </a:solidFill>
              <a:latin typeface="微软雅黑" panose="020B0503020204020204" pitchFamily="34" charset="-122"/>
              <a:ea typeface="微软雅黑" panose="020B0503020204020204" pitchFamily="34" charset="-122"/>
            </a:endParaRPr>
          </a:p>
        </p:txBody>
      </p:sp>
      <p:sp>
        <p:nvSpPr>
          <p:cNvPr id="22" name="矩形 21"/>
          <p:cNvSpPr/>
          <p:nvPr/>
        </p:nvSpPr>
        <p:spPr>
          <a:xfrm>
            <a:off x="-1" y="796999"/>
            <a:ext cx="12192000" cy="523220"/>
          </a:xfrm>
          <a:prstGeom prst="rect">
            <a:avLst/>
          </a:prstGeom>
          <a:noFill/>
        </p:spPr>
        <p:txBody>
          <a:bodyPr wrap="square">
            <a:spAutoFit/>
          </a:bodyPr>
          <a:lstStyle/>
          <a:p>
            <a:pPr algn="ctr"/>
            <a:r>
              <a:rPr lang="zh-CN" altLang="en-US" sz="2800" b="1" dirty="0">
                <a:solidFill>
                  <a:srgbClr val="595959"/>
                </a:solidFill>
                <a:latin typeface="微软雅黑" panose="020B0503020204020204" pitchFamily="34" charset="-122"/>
                <a:ea typeface="微软雅黑" panose="020B0503020204020204" pitchFamily="34" charset="-122"/>
              </a:rPr>
              <a:t>媒 体 合 作</a:t>
            </a:r>
          </a:p>
        </p:txBody>
      </p:sp>
      <p:sp>
        <p:nvSpPr>
          <p:cNvPr id="3" name="AutoShape 4" descr="âåå·å«è§ ç¢éå¾âçå¾çæç´¢ç»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6" descr="âåå·å«è§ ç¢éå¾âçå¾çæç´¢ç»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5" name="Picture 11" descr="âåå·å«è§âçå¾çæç´¢ç»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31250" y="2069827"/>
            <a:ext cx="582658" cy="38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90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720026"/>
            <a:ext cx="12192000" cy="7764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50000"/>
                  <a:lumOff val="50000"/>
                </a:schemeClr>
              </a:solidFill>
            </a:endParaRPr>
          </a:p>
        </p:txBody>
      </p:sp>
      <p:sp>
        <p:nvSpPr>
          <p:cNvPr id="24" name="矩形 23"/>
          <p:cNvSpPr/>
          <p:nvPr/>
        </p:nvSpPr>
        <p:spPr>
          <a:xfrm>
            <a:off x="9214033" y="2053992"/>
            <a:ext cx="1438727" cy="3514039"/>
          </a:xfrm>
          <a:prstGeom prst="rect">
            <a:avLst/>
          </a:prstGeom>
        </p:spPr>
        <p:txBody>
          <a:bodyPr wrap="square">
            <a:spAutoFit/>
          </a:bodyPr>
          <a:lstStyle/>
          <a:p>
            <a:pPr>
              <a:lnSpc>
                <a:spcPct val="150000"/>
              </a:lnSpc>
            </a:pPr>
            <a:r>
              <a:rPr lang="zh-CN" altLang="en-US" sz="1500" dirty="0">
                <a:solidFill>
                  <a:srgbClr val="595959"/>
                </a:solidFill>
                <a:latin typeface="微软雅黑" panose="020B0503020204020204" pitchFamily="34" charset="-122"/>
                <a:ea typeface="微软雅黑" panose="020B0503020204020204" pitchFamily="34" charset="-122"/>
              </a:rPr>
              <a:t>开元网和国内外诸多著名品牌保持长期广告合作关系。合作伙伴包括中国国际航空公司、中国银行、汉莎航空、一汽大众、施华洛世奇等等。</a:t>
            </a:r>
            <a:endParaRPr lang="en-US" sz="1500" dirty="0">
              <a:solidFill>
                <a:srgbClr val="595959"/>
              </a:solidFill>
              <a:latin typeface="微软雅黑" panose="020B0503020204020204" pitchFamily="34" charset="-122"/>
              <a:ea typeface="微软雅黑" panose="020B0503020204020204" pitchFamily="34" charset="-122"/>
            </a:endParaRPr>
          </a:p>
        </p:txBody>
      </p:sp>
      <p:sp>
        <p:nvSpPr>
          <p:cNvPr id="22" name="矩形 21"/>
          <p:cNvSpPr/>
          <p:nvPr/>
        </p:nvSpPr>
        <p:spPr>
          <a:xfrm>
            <a:off x="-1" y="796999"/>
            <a:ext cx="12192000" cy="523220"/>
          </a:xfrm>
          <a:prstGeom prst="rect">
            <a:avLst/>
          </a:prstGeom>
          <a:noFill/>
        </p:spPr>
        <p:txBody>
          <a:bodyPr wrap="square">
            <a:spAutoFit/>
          </a:bodyPr>
          <a:lstStyle/>
          <a:p>
            <a:pPr algn="ctr"/>
            <a:r>
              <a:rPr lang="zh-CN" altLang="en-US" sz="2800" b="1" dirty="0">
                <a:solidFill>
                  <a:srgbClr val="595959"/>
                </a:solidFill>
                <a:latin typeface="微软雅黑" panose="020B0503020204020204" pitchFamily="34" charset="-122"/>
                <a:ea typeface="微软雅黑" panose="020B0503020204020204" pitchFamily="34" charset="-122"/>
              </a:rPr>
              <a:t>广 告 合 作 伙 伴</a:t>
            </a:r>
          </a:p>
        </p:txBody>
      </p:sp>
      <p:pic>
        <p:nvPicPr>
          <p:cNvPr id="1026" name="Picture 2" descr="âlufthansa logoâçå¾çæç´¢ç»æ"/>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2" t="16407" r="2081" b="11320"/>
          <a:stretch/>
        </p:blipFill>
        <p:spPr bwMode="auto">
          <a:xfrm>
            <a:off x="865833" y="2239899"/>
            <a:ext cx="1676200" cy="802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âvolkswagen logo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86" y="3872649"/>
            <a:ext cx="992061" cy="587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âair china logoâçå¾çæç´¢ç»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3862" y="2433039"/>
            <a:ext cx="1384610" cy="449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âchina southern logoâçå¾çæç´¢ç»æ"/>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853"/>
          <a:stretch/>
        </p:blipFill>
        <p:spPr bwMode="auto">
          <a:xfrm>
            <a:off x="1160579" y="3198961"/>
            <a:ext cx="1920112" cy="3541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sj33.cn/uploads/allimg/201401/7-14012210315N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8847" y="2869653"/>
            <a:ext cx="1306993" cy="9944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2" descr="âbank of china logoâçå¾çæç´¢ç»æ"/>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50" name="Picture 26" descr="âbank of china logoâçå¾çæç´¢ç»æ"/>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7890" y="2383291"/>
            <a:ext cx="1520374" cy="51614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æ½åæ´ä¸å¥ Swarovski æ°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0507" y="4596889"/>
            <a:ext cx="1439238" cy="9119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âmc arthur glen logoâçå¾çæç´¢ç»æ"/>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3105" y="2485983"/>
            <a:ext cx="1936671" cy="32923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âsinojob logoâçå¾çæç´¢ç»æ"/>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4514"/>
          <a:stretch/>
        </p:blipFill>
        <p:spPr bwMode="auto">
          <a:xfrm>
            <a:off x="1554608" y="4897254"/>
            <a:ext cx="987426" cy="44315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âbreuninger logoâçå¾çæç´¢ç»æ"/>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5766" y="3145985"/>
            <a:ext cx="1329871" cy="44329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âBicester Village logoâçå¾çæç´¢ç»æ"/>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0701" y="3826909"/>
            <a:ext cx="1053306" cy="61959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ârossmann logoâçå¾çæç´¢ç»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1735" y="4110061"/>
            <a:ext cx="1602319" cy="35953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âfaber castell logoâçå¾çæç´¢ç»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4191" y="3804880"/>
            <a:ext cx="2074825" cy="71062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âchina unicom logoâçå¾çæç´¢ç»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58016" y="4739705"/>
            <a:ext cx="1055701" cy="5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5" y="1946815"/>
            <a:ext cx="12193195" cy="2641576"/>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文本框 2"/>
          <p:cNvSpPr txBox="1"/>
          <p:nvPr/>
        </p:nvSpPr>
        <p:spPr>
          <a:xfrm>
            <a:off x="1873465" y="2219275"/>
            <a:ext cx="3713163" cy="830997"/>
          </a:xfrm>
          <a:prstGeom prst="rect">
            <a:avLst/>
          </a:prstGeom>
          <a:noFill/>
        </p:spPr>
        <p:txBody>
          <a:bodyPr wrap="square" rtlCol="0">
            <a:spAutoFit/>
          </a:bodyPr>
          <a:lstStyle/>
          <a:p>
            <a:pPr algn="ctr"/>
            <a:r>
              <a:rPr lang="zh-CN" altLang="en-US" sz="4800" spc="750" dirty="0">
                <a:solidFill>
                  <a:srgbClr val="595959"/>
                </a:solidFill>
                <a:latin typeface="微软雅黑"/>
                <a:ea typeface="微软雅黑"/>
                <a:cs typeface="微软雅黑"/>
              </a:rPr>
              <a:t>感谢合作 </a:t>
            </a:r>
            <a:endParaRPr lang="en-US" altLang="zh-CN" sz="4800" spc="750" dirty="0">
              <a:solidFill>
                <a:srgbClr val="595959"/>
              </a:solidFill>
              <a:latin typeface="微软雅黑"/>
              <a:ea typeface="微软雅黑"/>
              <a:cs typeface="微软雅黑"/>
            </a:endParaRPr>
          </a:p>
        </p:txBody>
      </p:sp>
      <p:cxnSp>
        <p:nvCxnSpPr>
          <p:cNvPr id="4" name="直接连接符 6"/>
          <p:cNvCxnSpPr>
            <a:cxnSpLocks noChangeShapeType="1"/>
          </p:cNvCxnSpPr>
          <p:nvPr/>
        </p:nvCxnSpPr>
        <p:spPr bwMode="auto">
          <a:xfrm>
            <a:off x="1873466" y="3076719"/>
            <a:ext cx="1725613" cy="0"/>
          </a:xfrm>
          <a:prstGeom prst="line">
            <a:avLst/>
          </a:prstGeom>
          <a:noFill/>
          <a:ln w="15875">
            <a:solidFill>
              <a:srgbClr val="595959"/>
            </a:solidFill>
            <a:round/>
            <a:headEnd/>
            <a:tailEnd/>
          </a:ln>
          <a:extLst>
            <a:ext uri="{909E8E84-426E-40DD-AFC4-6F175D3DCCD1}">
              <a14:hiddenFill xmlns:a14="http://schemas.microsoft.com/office/drawing/2010/main">
                <a:noFill/>
              </a14:hiddenFill>
            </a:ext>
          </a:extLst>
        </p:spPr>
      </p:cxnSp>
      <p:sp>
        <p:nvSpPr>
          <p:cNvPr id="5" name="文本框 13"/>
          <p:cNvSpPr txBox="1">
            <a:spLocks noChangeArrowheads="1"/>
          </p:cNvSpPr>
          <p:nvPr/>
        </p:nvSpPr>
        <p:spPr bwMode="auto">
          <a:xfrm>
            <a:off x="1873465" y="3162828"/>
            <a:ext cx="3713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600" dirty="0">
                <a:solidFill>
                  <a:srgbClr val="595959"/>
                </a:solidFill>
                <a:latin typeface="微软雅黑" panose="020B0503020204020204" pitchFamily="34" charset="-122"/>
              </a:rPr>
              <a:t>THANKS FOR COOPERATION</a:t>
            </a:r>
            <a:endParaRPr lang="zh-CN" altLang="en-US" sz="1600" dirty="0">
              <a:solidFill>
                <a:srgbClr val="595959"/>
              </a:solidFill>
              <a:latin typeface="微软雅黑" panose="020B0503020204020204" pitchFamily="34" charset="-122"/>
            </a:endParaRPr>
          </a:p>
        </p:txBody>
      </p:sp>
      <p:sp>
        <p:nvSpPr>
          <p:cNvPr id="6" name="椭圆 4"/>
          <p:cNvSpPr>
            <a:spLocks noChangeArrowheads="1"/>
          </p:cNvSpPr>
          <p:nvPr/>
        </p:nvSpPr>
        <p:spPr bwMode="auto">
          <a:xfrm>
            <a:off x="3702266" y="3054494"/>
            <a:ext cx="53975" cy="53975"/>
          </a:xfrm>
          <a:prstGeom prst="ellipse">
            <a:avLst/>
          </a:prstGeom>
          <a:solidFill>
            <a:srgbClr val="595959"/>
          </a:solidFill>
          <a:ln w="12700">
            <a:solidFill>
              <a:srgbClr val="595959"/>
            </a:solid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595959"/>
              </a:solidFill>
              <a:latin typeface="Arial Narrow" panose="020B0606020202030204" pitchFamily="34" charset="0"/>
              <a:ea typeface="微软雅黑" panose="020B0503020204020204" pitchFamily="34" charset="-122"/>
            </a:endParaRPr>
          </a:p>
        </p:txBody>
      </p:sp>
      <p:cxnSp>
        <p:nvCxnSpPr>
          <p:cNvPr id="7" name="直接连接符 7"/>
          <p:cNvCxnSpPr>
            <a:cxnSpLocks noChangeShapeType="1"/>
          </p:cNvCxnSpPr>
          <p:nvPr/>
        </p:nvCxnSpPr>
        <p:spPr bwMode="auto">
          <a:xfrm>
            <a:off x="3859429" y="3076719"/>
            <a:ext cx="1727200" cy="0"/>
          </a:xfrm>
          <a:prstGeom prst="line">
            <a:avLst/>
          </a:prstGeom>
          <a:noFill/>
          <a:ln w="15875">
            <a:solidFill>
              <a:srgbClr val="595959"/>
            </a:solidFill>
            <a:round/>
            <a:headEnd/>
            <a:tailEnd/>
          </a:ln>
          <a:extLst>
            <a:ext uri="{909E8E84-426E-40DD-AFC4-6F175D3DCCD1}">
              <a14:hiddenFill xmlns:a14="http://schemas.microsoft.com/office/drawing/2010/main">
                <a:noFill/>
              </a14:hiddenFill>
            </a:ext>
          </a:extLst>
        </p:spPr>
      </p:cxnSp>
      <p:sp>
        <p:nvSpPr>
          <p:cNvPr id="8" name="文本框 7"/>
          <p:cNvSpPr txBox="1">
            <a:spLocks noChangeArrowheads="1"/>
          </p:cNvSpPr>
          <p:nvPr/>
        </p:nvSpPr>
        <p:spPr bwMode="auto">
          <a:xfrm>
            <a:off x="8189226" y="2190643"/>
            <a:ext cx="3230563" cy="21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en-US" sz="1200" dirty="0">
                <a:solidFill>
                  <a:srgbClr val="595959"/>
                </a:solidFill>
                <a:latin typeface="微软雅黑" panose="020B0503020204020204" pitchFamily="34" charset="-122"/>
              </a:rPr>
              <a:t> </a:t>
            </a:r>
            <a:r>
              <a:rPr lang="en-US" sz="1200" dirty="0" err="1">
                <a:solidFill>
                  <a:srgbClr val="595959"/>
                </a:solidFill>
                <a:latin typeface="微软雅黑" panose="020B0503020204020204" pitchFamily="34" charset="-122"/>
              </a:rPr>
              <a:t>KaiYuan</a:t>
            </a:r>
            <a:r>
              <a:rPr lang="en-US" sz="1200" dirty="0">
                <a:solidFill>
                  <a:srgbClr val="595959"/>
                </a:solidFill>
                <a:latin typeface="微软雅黑" panose="020B0503020204020204" pitchFamily="34" charset="-122"/>
              </a:rPr>
              <a:t> Information &amp; Business GmbH</a:t>
            </a:r>
            <a:endParaRPr lang="en-US" altLang="zh-CN" sz="1200" dirty="0">
              <a:solidFill>
                <a:srgbClr val="595959"/>
              </a:solidFill>
              <a:latin typeface="微软雅黑" panose="020B0503020204020204" pitchFamily="34" charset="-122"/>
            </a:endParaRPr>
          </a:p>
          <a:p>
            <a:pPr algn="ctr">
              <a:spcBef>
                <a:spcPct val="0"/>
              </a:spcBef>
              <a:buNone/>
              <a:defRPr/>
            </a:pPr>
            <a:r>
              <a:rPr lang="de-DE" altLang="zh-CN" sz="1200" dirty="0">
                <a:solidFill>
                  <a:srgbClr val="595959"/>
                </a:solidFill>
                <a:latin typeface="微软雅黑" panose="020B0503020204020204" pitchFamily="34" charset="-122"/>
              </a:rPr>
              <a:t>Erika-Mann-Str. 21</a:t>
            </a:r>
          </a:p>
          <a:p>
            <a:pPr algn="ctr">
              <a:spcBef>
                <a:spcPct val="0"/>
              </a:spcBef>
              <a:buNone/>
              <a:defRPr/>
            </a:pPr>
            <a:r>
              <a:rPr lang="de-DE" altLang="zh-CN" sz="1200" dirty="0">
                <a:solidFill>
                  <a:srgbClr val="595959"/>
                </a:solidFill>
                <a:latin typeface="微软雅黑" panose="020B0503020204020204" pitchFamily="34" charset="-122"/>
              </a:rPr>
              <a:t> 80636 München, Germany</a:t>
            </a:r>
          </a:p>
          <a:p>
            <a:pPr algn="ctr">
              <a:spcBef>
                <a:spcPct val="0"/>
              </a:spcBef>
              <a:buNone/>
              <a:defRPr/>
            </a:pPr>
            <a:endParaRPr lang="de-DE" altLang="zh-CN" sz="1200" dirty="0">
              <a:solidFill>
                <a:srgbClr val="595959"/>
              </a:solidFill>
              <a:latin typeface="微软雅黑" panose="020B0503020204020204" pitchFamily="34" charset="-122"/>
            </a:endParaRPr>
          </a:p>
          <a:p>
            <a:pPr algn="ctr">
              <a:buNone/>
            </a:pPr>
            <a:r>
              <a:rPr lang="zh-CN" altLang="en-US" sz="1200">
                <a:solidFill>
                  <a:srgbClr val="595959"/>
                </a:solidFill>
                <a:latin typeface="微软雅黑" panose="020B0503020204020204" pitchFamily="34" charset="-122"/>
              </a:rPr>
              <a:t>开元市场媒体部主管 </a:t>
            </a:r>
            <a:r>
              <a:rPr lang="en-US" altLang="zh-CN" sz="1200" dirty="0">
                <a:solidFill>
                  <a:srgbClr val="595959"/>
                </a:solidFill>
                <a:latin typeface="微软雅黑" panose="020B0503020204020204" pitchFamily="34" charset="-122"/>
              </a:rPr>
              <a:t>| </a:t>
            </a:r>
            <a:r>
              <a:rPr lang="zh-CN" altLang="en-US" sz="1200" dirty="0">
                <a:solidFill>
                  <a:srgbClr val="595959"/>
                </a:solidFill>
                <a:latin typeface="微软雅黑" panose="020B0503020204020204" pitchFamily="34" charset="-122"/>
              </a:rPr>
              <a:t>龙佳</a:t>
            </a:r>
            <a:endParaRPr lang="en-US" altLang="zh-CN" sz="1200" dirty="0">
              <a:solidFill>
                <a:srgbClr val="595959"/>
              </a:solidFill>
              <a:latin typeface="微软雅黑" panose="020B0503020204020204" pitchFamily="34" charset="-122"/>
            </a:endParaRPr>
          </a:p>
          <a:p>
            <a:pPr algn="ctr">
              <a:buNone/>
            </a:pPr>
            <a:r>
              <a:rPr lang="en-US" altLang="zh-CN" sz="1200" dirty="0">
                <a:solidFill>
                  <a:srgbClr val="595959"/>
                </a:solidFill>
                <a:latin typeface="微软雅黑" panose="020B0503020204020204" pitchFamily="34" charset="-122"/>
              </a:rPr>
              <a:t>Tel: +49 89 638 9955 22</a:t>
            </a:r>
          </a:p>
          <a:p>
            <a:pPr algn="ctr">
              <a:buNone/>
            </a:pPr>
            <a:r>
              <a:rPr lang="en-US" altLang="zh-CN" sz="1200" dirty="0">
                <a:solidFill>
                  <a:srgbClr val="595959"/>
                </a:solidFill>
                <a:latin typeface="微软雅黑" panose="020B0503020204020204" pitchFamily="34" charset="-122"/>
              </a:rPr>
              <a:t>Fax: +49 89 638 9955 51</a:t>
            </a:r>
          </a:p>
          <a:p>
            <a:pPr lvl="0" algn="ctr" defTabSz="914400">
              <a:spcBef>
                <a:spcPts val="0"/>
              </a:spcBef>
              <a:buNone/>
              <a:defRPr/>
            </a:pPr>
            <a:r>
              <a:rPr lang="en-US" altLang="zh-CN" sz="1200" dirty="0">
                <a:solidFill>
                  <a:srgbClr val="595959"/>
                </a:solidFill>
                <a:latin typeface="微软雅黑" panose="020B0503020204020204" pitchFamily="34" charset="-122"/>
              </a:rPr>
              <a:t>E-mail: jia.long@kaytrip.com</a:t>
            </a:r>
          </a:p>
          <a:p>
            <a:pPr lvl="0" algn="ctr" defTabSz="914400">
              <a:spcBef>
                <a:spcPts val="0"/>
              </a:spcBef>
              <a:buNone/>
              <a:defRPr/>
            </a:pPr>
            <a:endParaRPr lang="en-US" altLang="zh-CN" sz="1200" dirty="0">
              <a:solidFill>
                <a:srgbClr val="595959"/>
              </a:solidFill>
              <a:latin typeface="微软雅黑" panose="020B0503020204020204" pitchFamily="34" charset="-122"/>
            </a:endParaRPr>
          </a:p>
          <a:p>
            <a:pPr algn="ctr" defTabSz="914400">
              <a:spcBef>
                <a:spcPts val="0"/>
              </a:spcBef>
              <a:buNone/>
              <a:defRPr/>
            </a:pPr>
            <a:r>
              <a:rPr lang="en-US" altLang="zh-CN" sz="1200" dirty="0">
                <a:solidFill>
                  <a:srgbClr val="595959"/>
                </a:solidFill>
                <a:latin typeface="微软雅黑" panose="020B0503020204020204" pitchFamily="34" charset="-122"/>
              </a:rPr>
              <a:t>WWW.KAIYUAN.DE</a:t>
            </a:r>
          </a:p>
        </p:txBody>
      </p:sp>
      <p:pic>
        <p:nvPicPr>
          <p:cNvPr id="10" name="图片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7108" y="3784095"/>
            <a:ext cx="961842" cy="35973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6410" y="3737473"/>
            <a:ext cx="1719016" cy="41256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3181" y="3795347"/>
            <a:ext cx="2242900" cy="400244"/>
          </a:xfrm>
          <a:prstGeom prst="rect">
            <a:avLst/>
          </a:prstGeom>
        </p:spPr>
      </p:pic>
    </p:spTree>
    <p:extLst>
      <p:ext uri="{BB962C8B-B14F-4D97-AF65-F5344CB8AC3E}">
        <p14:creationId xmlns:p14="http://schemas.microsoft.com/office/powerpoint/2010/main" val="151336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udong skyline”的图片搜索结果"/>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686796" y="3842996"/>
            <a:ext cx="3401539" cy="22690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randenburger tor”的图片搜索结果"/>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9935" y="1330596"/>
            <a:ext cx="3458754" cy="230501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451278"/>
            <a:ext cx="234950" cy="711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p:cNvSpPr txBox="1"/>
          <p:nvPr/>
        </p:nvSpPr>
        <p:spPr>
          <a:xfrm>
            <a:off x="340442" y="577703"/>
            <a:ext cx="2346772" cy="584775"/>
          </a:xfrm>
          <a:prstGeom prst="rect">
            <a:avLst/>
          </a:prstGeom>
          <a:noFill/>
        </p:spPr>
        <p:txBody>
          <a:bodyPr wrap="square" rtlCol="0">
            <a:spAutoFit/>
          </a:bodyPr>
          <a:lstStyle/>
          <a:p>
            <a:r>
              <a:rPr lang="zh-CN" altLang="en-US" sz="3200" dirty="0">
                <a:solidFill>
                  <a:srgbClr val="404040"/>
                </a:solidFill>
                <a:latin typeface="微软雅黑" panose="020B0503020204020204" pitchFamily="34" charset="-122"/>
                <a:ea typeface="微软雅黑" panose="020B0503020204020204" pitchFamily="34" charset="-122"/>
              </a:rPr>
              <a:t>开元媒体</a:t>
            </a:r>
          </a:p>
        </p:txBody>
      </p:sp>
      <p:sp>
        <p:nvSpPr>
          <p:cNvPr id="17" name="矩形 16"/>
          <p:cNvSpPr/>
          <p:nvPr/>
        </p:nvSpPr>
        <p:spPr>
          <a:xfrm>
            <a:off x="4478689" y="1329222"/>
            <a:ext cx="7713311" cy="2307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p:cNvSpPr/>
          <p:nvPr/>
        </p:nvSpPr>
        <p:spPr>
          <a:xfrm>
            <a:off x="0" y="3842422"/>
            <a:ext cx="6682924" cy="22696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p:cNvSpPr txBox="1"/>
          <p:nvPr/>
        </p:nvSpPr>
        <p:spPr>
          <a:xfrm>
            <a:off x="5405715" y="1655955"/>
            <a:ext cx="6065291" cy="830997"/>
          </a:xfrm>
          <a:prstGeom prst="rect">
            <a:avLst/>
          </a:prstGeom>
        </p:spPr>
        <p:txBody>
          <a:bodyPr wrap="square" rtlCol="0">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zh-CN" altLang="en-US" dirty="0"/>
              <a:t>政治 </a:t>
            </a:r>
            <a:r>
              <a:rPr lang="en-US" altLang="zh-CN" dirty="0"/>
              <a:t>| </a:t>
            </a:r>
            <a:r>
              <a:rPr lang="zh-CN" altLang="en-US" dirty="0"/>
              <a:t>经济 </a:t>
            </a:r>
            <a:r>
              <a:rPr lang="en-US" altLang="zh-CN" dirty="0"/>
              <a:t>| </a:t>
            </a:r>
            <a:r>
              <a:rPr lang="zh-CN" altLang="en-US" dirty="0"/>
              <a:t>文化</a:t>
            </a:r>
            <a:r>
              <a:rPr lang="en-US" altLang="zh-CN" dirty="0"/>
              <a:t> | </a:t>
            </a:r>
          </a:p>
          <a:p>
            <a:pPr algn="r"/>
            <a:r>
              <a:rPr lang="zh-CN" altLang="en-US" dirty="0"/>
              <a:t>企业 </a:t>
            </a:r>
            <a:r>
              <a:rPr lang="en-US" altLang="zh-CN" dirty="0"/>
              <a:t>| </a:t>
            </a:r>
            <a:r>
              <a:rPr lang="zh-CN" altLang="en-US" dirty="0"/>
              <a:t>高校 </a:t>
            </a:r>
            <a:r>
              <a:rPr lang="en-US" altLang="zh-CN" dirty="0"/>
              <a:t>| </a:t>
            </a:r>
            <a:r>
              <a:rPr lang="zh-CN" altLang="en-US" dirty="0"/>
              <a:t>科研机构</a:t>
            </a:r>
          </a:p>
        </p:txBody>
      </p:sp>
      <p:sp>
        <p:nvSpPr>
          <p:cNvPr id="13" name="矩形 12"/>
          <p:cNvSpPr/>
          <p:nvPr/>
        </p:nvSpPr>
        <p:spPr>
          <a:xfrm>
            <a:off x="5405717" y="2483103"/>
            <a:ext cx="6078070" cy="830997"/>
          </a:xfrm>
          <a:prstGeom prst="rect">
            <a:avLst/>
          </a:prstGeom>
        </p:spPr>
        <p:txBody>
          <a:bodyPr wrap="square">
            <a:spAutoFit/>
          </a:bodyPr>
          <a:lstStyle/>
          <a:p>
            <a:pPr algn="just"/>
            <a:r>
              <a:rPr lang="zh-CN" altLang="en-US" sz="1200" dirty="0">
                <a:solidFill>
                  <a:srgbClr val="333333"/>
                </a:solidFill>
                <a:latin typeface="Century Gothic" panose="020B0502020202020204" pitchFamily="34" charset="0"/>
                <a:ea typeface="Microsoft Yahei" panose="020B0503020204020204" pitchFamily="34" charset="-122"/>
              </a:rPr>
              <a:t>无论是中德国市场的开拓，还是彼此合作发展，面临的核心挑战之一，就是寻找到既能够契合自身企业文化，又可以快速将企业产品与服务推广开来的有效宣传渠道。作为在德国创立并成长起来的企业集团，一方面深耕于德国市场，熟悉德国的行事风格和方式；另一方面与国内紧密合作，了解国内的需要与夙愿。</a:t>
            </a:r>
            <a:endParaRPr lang="zh-CN" altLang="en-US" sz="1200" dirty="0">
              <a:latin typeface="Century Gothic" panose="020B0502020202020204" pitchFamily="34" charset="0"/>
            </a:endParaRPr>
          </a:p>
        </p:txBody>
      </p:sp>
      <p:sp>
        <p:nvSpPr>
          <p:cNvPr id="20" name="矩形 19"/>
          <p:cNvSpPr/>
          <p:nvPr/>
        </p:nvSpPr>
        <p:spPr>
          <a:xfrm>
            <a:off x="4749051" y="2249231"/>
            <a:ext cx="988360" cy="830997"/>
          </a:xfrm>
          <a:prstGeom prst="rect">
            <a:avLst/>
          </a:prstGeom>
        </p:spPr>
        <p:txBody>
          <a:bodyPr wrap="square">
            <a:spAutoFit/>
          </a:bodyPr>
          <a:lstStyle/>
          <a:p>
            <a:r>
              <a:rPr lang="en-US" altLang="zh-CN" sz="4800" b="1" dirty="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1" name="矩形 20"/>
          <p:cNvSpPr/>
          <p:nvPr/>
        </p:nvSpPr>
        <p:spPr>
          <a:xfrm>
            <a:off x="10537784" y="3011425"/>
            <a:ext cx="988360" cy="830997"/>
          </a:xfrm>
          <a:prstGeom prst="rect">
            <a:avLst/>
          </a:prstGeom>
        </p:spPr>
        <p:txBody>
          <a:bodyPr wrap="square">
            <a:spAutoFit/>
          </a:bodyPr>
          <a:lstStyle/>
          <a:p>
            <a:r>
              <a:rPr lang="en-US" altLang="zh-CN" sz="4800" b="1" dirty="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2" name="文本框 21"/>
          <p:cNvSpPr txBox="1"/>
          <p:nvPr/>
        </p:nvSpPr>
        <p:spPr>
          <a:xfrm>
            <a:off x="1457683" y="4153306"/>
            <a:ext cx="4362092" cy="461665"/>
          </a:xfrm>
          <a:prstGeom prst="rect">
            <a:avLst/>
          </a:prstGeom>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广告</a:t>
            </a:r>
            <a:r>
              <a:rPr lang="en-US" altLang="zh-CN" sz="2400" b="1" dirty="0">
                <a:latin typeface="微软雅黑" panose="020B0503020204020204" pitchFamily="34" charset="-122"/>
                <a:ea typeface="微软雅黑" panose="020B0503020204020204" pitchFamily="34" charset="-122"/>
              </a:rPr>
              <a:t>  |  </a:t>
            </a:r>
            <a:r>
              <a:rPr lang="zh-CN" altLang="en-US" sz="2400" b="1" dirty="0">
                <a:latin typeface="微软雅黑" panose="020B0503020204020204" pitchFamily="34" charset="-122"/>
                <a:ea typeface="微软雅黑" panose="020B0503020204020204" pitchFamily="34" charset="-122"/>
              </a:rPr>
              <a:t>设计 </a:t>
            </a:r>
            <a:r>
              <a:rPr lang="en-US" altLang="zh-CN" sz="2400" b="1" dirty="0">
                <a:latin typeface="微软雅黑" panose="020B0503020204020204" pitchFamily="34" charset="-122"/>
                <a:ea typeface="微软雅黑" panose="020B0503020204020204" pitchFamily="34" charset="-122"/>
              </a:rPr>
              <a:t> |  </a:t>
            </a:r>
            <a:r>
              <a:rPr lang="zh-CN" altLang="en-US" sz="2400" b="1" dirty="0">
                <a:latin typeface="微软雅黑" panose="020B0503020204020204" pitchFamily="34" charset="-122"/>
                <a:ea typeface="微软雅黑" panose="020B0503020204020204" pitchFamily="34" charset="-122"/>
              </a:rPr>
              <a:t>活动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推介会</a:t>
            </a:r>
            <a:endParaRPr lang="zh-CN" altLang="en-US" sz="2400" b="1" dirty="0">
              <a:solidFill>
                <a:srgbClr val="0170D1"/>
              </a:solidFill>
              <a:latin typeface="微软雅黑" panose="020B0503020204020204" pitchFamily="34" charset="-122"/>
              <a:ea typeface="微软雅黑" panose="020B0503020204020204" pitchFamily="34" charset="-122"/>
            </a:endParaRPr>
          </a:p>
        </p:txBody>
      </p:sp>
      <p:sp>
        <p:nvSpPr>
          <p:cNvPr id="24" name="矩形 23"/>
          <p:cNvSpPr/>
          <p:nvPr/>
        </p:nvSpPr>
        <p:spPr>
          <a:xfrm>
            <a:off x="1501933" y="4929256"/>
            <a:ext cx="4317842" cy="830997"/>
          </a:xfrm>
          <a:prstGeom prst="rect">
            <a:avLst/>
          </a:prstGeom>
        </p:spPr>
        <p:txBody>
          <a:bodyPr wrap="square">
            <a:spAutoFit/>
          </a:bodyPr>
          <a:lstStyle/>
          <a:p>
            <a:pPr algn="just"/>
            <a:r>
              <a:rPr lang="zh-CN" altLang="en-US" sz="1200" dirty="0">
                <a:solidFill>
                  <a:srgbClr val="333333"/>
                </a:solidFill>
                <a:latin typeface="微软雅黑" panose="020B0503020204020204" pitchFamily="34" charset="-122"/>
                <a:ea typeface="微软雅黑" panose="020B0503020204020204" pitchFamily="34" charset="-122"/>
              </a:rPr>
              <a:t>开元旗下的媒体愿意为大家提供专业的广告宣传服务，包括承办各类招商推介会，招聘会设计整套活动宣传等等，以帮助各家大中型企业迅速在德国落脚并生根发芽，并藉此来感谢大家长期以来对开元的支持和帮助。</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845267" y="4695384"/>
            <a:ext cx="988360" cy="830997"/>
          </a:xfrm>
          <a:prstGeom prst="rect">
            <a:avLst/>
          </a:prstGeom>
        </p:spPr>
        <p:txBody>
          <a:bodyPr wrap="square">
            <a:spAutoFit/>
          </a:bodyPr>
          <a:lstStyle/>
          <a:p>
            <a:r>
              <a:rPr lang="en-US" altLang="zh-CN" sz="4800" b="1" dirty="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26" name="矩形 25"/>
          <p:cNvSpPr/>
          <p:nvPr/>
        </p:nvSpPr>
        <p:spPr>
          <a:xfrm>
            <a:off x="5104575" y="5486849"/>
            <a:ext cx="988360" cy="830997"/>
          </a:xfrm>
          <a:prstGeom prst="rect">
            <a:avLst/>
          </a:prstGeom>
        </p:spPr>
        <p:txBody>
          <a:bodyPr wrap="square">
            <a:spAutoFit/>
          </a:bodyPr>
          <a:lstStyle/>
          <a:p>
            <a:r>
              <a:rPr lang="en-US" altLang="zh-CN" sz="4800" b="1" dirty="0">
                <a:solidFill>
                  <a:srgbClr val="333333"/>
                </a:solidFill>
                <a:latin typeface="微软雅黑" panose="020B0503020204020204" pitchFamily="34" charset="-122"/>
                <a:ea typeface="Microsoft Yahei" panose="020B0503020204020204" pitchFamily="34" charset="-122"/>
              </a:rPr>
              <a:t>”</a:t>
            </a:r>
            <a:endParaRPr lang="zh-CN" altLang="en-US" sz="4800" b="1" dirty="0">
              <a:latin typeface="微软雅黑" panose="020B0503020204020204" pitchFamily="34" charset="-122"/>
            </a:endParaRPr>
          </a:p>
        </p:txBody>
      </p:sp>
      <p:sp>
        <p:nvSpPr>
          <p:cNvPr id="4" name="矩形 3"/>
          <p:cNvSpPr/>
          <p:nvPr/>
        </p:nvSpPr>
        <p:spPr>
          <a:xfrm>
            <a:off x="1019934" y="2041228"/>
            <a:ext cx="3458756" cy="839725"/>
          </a:xfrm>
          <a:prstGeom prst="rect">
            <a:avLst/>
          </a:prstGeom>
          <a:solidFill>
            <a:schemeClr val="bg2">
              <a:lumMod val="9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latin typeface="微软雅黑" panose="020B0503020204020204" pitchFamily="34" charset="-122"/>
                <a:ea typeface="微软雅黑" panose="020B0503020204020204" pitchFamily="34" charset="-122"/>
              </a:rPr>
              <a:t>GERMANY</a:t>
            </a:r>
          </a:p>
        </p:txBody>
      </p:sp>
      <p:sp>
        <p:nvSpPr>
          <p:cNvPr id="29" name="矩形 28"/>
          <p:cNvSpPr/>
          <p:nvPr/>
        </p:nvSpPr>
        <p:spPr>
          <a:xfrm>
            <a:off x="6679913" y="4544738"/>
            <a:ext cx="3408422" cy="839725"/>
          </a:xfrm>
          <a:prstGeom prst="rect">
            <a:avLst/>
          </a:prstGeom>
          <a:solidFill>
            <a:schemeClr val="bg2">
              <a:lumMod val="9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a:latin typeface="微软雅黑" panose="020B0503020204020204" pitchFamily="34" charset="-122"/>
                <a:ea typeface="微软雅黑" panose="020B0503020204020204" pitchFamily="34" charset="-122"/>
              </a:rPr>
              <a:t>CHINA</a:t>
            </a:r>
          </a:p>
        </p:txBody>
      </p:sp>
      <p:pic>
        <p:nvPicPr>
          <p:cNvPr id="6" name="图片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24378" y="636957"/>
            <a:ext cx="455109" cy="45510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03744" y="636957"/>
            <a:ext cx="454109" cy="454109"/>
          </a:xfrm>
          <a:prstGeom prst="rect">
            <a:avLst/>
          </a:prstGeom>
        </p:spPr>
      </p:pic>
    </p:spTree>
    <p:extLst>
      <p:ext uri="{BB962C8B-B14F-4D97-AF65-F5344CB8AC3E}">
        <p14:creationId xmlns:p14="http://schemas.microsoft.com/office/powerpoint/2010/main" val="1715739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文本框 19"/>
          <p:cNvSpPr txBox="1"/>
          <p:nvPr/>
        </p:nvSpPr>
        <p:spPr>
          <a:xfrm>
            <a:off x="4359992" y="2718283"/>
            <a:ext cx="6993808" cy="923330"/>
          </a:xfrm>
          <a:prstGeom prst="rect">
            <a:avLst/>
          </a:prstGeom>
          <a:noFill/>
        </p:spPr>
        <p:txBody>
          <a:bodyPr wrap="square" rtlCol="0">
            <a:spAutoFit/>
          </a:bodyPr>
          <a:lstStyle/>
          <a:p>
            <a:r>
              <a:rPr lang="zh-CN" altLang="en-US" sz="5400" b="1" dirty="0">
                <a:solidFill>
                  <a:srgbClr val="595959"/>
                </a:solidFill>
                <a:latin typeface="Century Gothic" panose="020B0502020202020204" pitchFamily="34" charset="0"/>
                <a:ea typeface="微软雅黑" panose="020B0503020204020204" pitchFamily="34" charset="-122"/>
              </a:rPr>
              <a:t>开元媒体简介和历史</a:t>
            </a:r>
          </a:p>
        </p:txBody>
      </p:sp>
      <p:sp>
        <p:nvSpPr>
          <p:cNvPr id="5" name="矩形 4"/>
          <p:cNvSpPr/>
          <p:nvPr/>
        </p:nvSpPr>
        <p:spPr>
          <a:xfrm>
            <a:off x="4398091" y="3585629"/>
            <a:ext cx="6378661" cy="461665"/>
          </a:xfrm>
          <a:prstGeom prst="rect">
            <a:avLst/>
          </a:prstGeom>
        </p:spPr>
        <p:txBody>
          <a:bodyPr wrap="square">
            <a:spAutoFit/>
          </a:bodyPr>
          <a:lstStyle/>
          <a:p>
            <a:r>
              <a:rPr lang="en-US" altLang="zh-CN" sz="2400" spc="270" dirty="0">
                <a:solidFill>
                  <a:srgbClr val="595959"/>
                </a:solidFill>
                <a:latin typeface="Century Gothic" panose="020B0502020202020204" pitchFamily="34" charset="0"/>
              </a:rPr>
              <a:t>INTRODUCTION OF KAIYUAN MEDIA</a:t>
            </a:r>
            <a:endParaRPr lang="zh-CN" altLang="en-US" sz="2400" spc="270" dirty="0">
              <a:solidFill>
                <a:srgbClr val="595959"/>
              </a:solidFill>
              <a:latin typeface="Century Gothic" panose="020B0502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99" y="794446"/>
            <a:ext cx="3021289" cy="539147"/>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881" y="2859807"/>
            <a:ext cx="2371637" cy="569193"/>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3993" y="4868619"/>
            <a:ext cx="1566903" cy="586025"/>
          </a:xfrm>
          <a:prstGeom prst="rect">
            <a:avLst/>
          </a:prstGeom>
        </p:spPr>
      </p:pic>
    </p:spTree>
    <p:extLst>
      <p:ext uri="{BB962C8B-B14F-4D97-AF65-F5344CB8AC3E}">
        <p14:creationId xmlns:p14="http://schemas.microsoft.com/office/powerpoint/2010/main" val="3014838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94910" y="1667028"/>
            <a:ext cx="6686786" cy="391259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9"/>
          <p:cNvSpPr/>
          <p:nvPr/>
        </p:nvSpPr>
        <p:spPr>
          <a:xfrm>
            <a:off x="4890185" y="1708242"/>
            <a:ext cx="6096000" cy="3970318"/>
          </a:xfrm>
          <a:prstGeom prst="rect">
            <a:avLst/>
          </a:prstGeom>
        </p:spPr>
        <p:txBody>
          <a:bodyPr>
            <a:spAutoFit/>
          </a:bodyPr>
          <a:lstStyle/>
          <a:p>
            <a:pPr algn="just"/>
            <a:r>
              <a:rPr lang="en-US" sz="1200" dirty="0">
                <a:solidFill>
                  <a:schemeClr val="tx1">
                    <a:lumMod val="50000"/>
                    <a:lumOff val="50000"/>
                  </a:schemeClr>
                </a:solidFill>
                <a:latin typeface="微软雅黑" panose="020B0503020204020204" pitchFamily="34" charset="-122"/>
                <a:ea typeface="微软雅黑" panose="020B0503020204020204" pitchFamily="34" charset="-122"/>
              </a:rPr>
              <a:t>开元媒体是一家综合性的多媒体公司，目前旗下拥有人民日报海外网德国频道及其相应的微信公众号、开元网论坛、开元网官方微博，欧洲第一本华文旅游杂志《开元旅游 Europe Travel》</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以及开元系列微</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信小</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程序（开元周游、开元亚超、开元华人社区、开元寻味等）、</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开元抖音、</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Facebook</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Twitter</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dirty="0" err="1">
                <a:solidFill>
                  <a:schemeClr val="tx1">
                    <a:lumMod val="50000"/>
                    <a:lumOff val="50000"/>
                  </a:schemeClr>
                </a:solidFill>
                <a:latin typeface="微软雅黑" panose="020B0503020204020204" pitchFamily="34" charset="-122"/>
                <a:ea typeface="微软雅黑" panose="020B0503020204020204" pitchFamily="34" charset="-122"/>
              </a:rPr>
              <a:t>Instagram</a:t>
            </a:r>
            <a:r>
              <a:rPr lang="en-US" sz="1200" dirty="0" err="1" smtClean="0">
                <a:solidFill>
                  <a:schemeClr val="tx1">
                    <a:lumMod val="50000"/>
                    <a:lumOff val="50000"/>
                  </a:schemeClr>
                </a:solidFill>
                <a:latin typeface="微软雅黑" panose="020B0503020204020204" pitchFamily="34" charset="-122"/>
                <a:ea typeface="微软雅黑" panose="020B0503020204020204" pitchFamily="34" charset="-122"/>
              </a:rPr>
              <a:t>等新旧媒体形态</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rPr>
              <a:t>。</a:t>
            </a:r>
          </a:p>
          <a:p>
            <a:pPr algn="just"/>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2002</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年创立于慕尼黑的开元网，作为开元媒体核心，是一个集学术、信息、商务、娱乐为一体的综合性网站。拥有注册会员超过一百万，是德国地区中文信息量最大的互动平台之一，也是在德华人最大的在线交流社区之一。</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十多年来，开元网始终致力于</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将新旧传播形式结合起来，优势互补，以期望能够更好地报道与在德华人息息相关的中德新闻信息以及活动资讯，最大程度地充当了中国和德国之间文化交流和信息传播的桥梁。</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增强德国华人社区的凝聚力和提高在德华人的身份认同，同时也着力推进华人社群积极融 入德国主流社会。 </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支持整个德国华人社团的各种线上线下活动：除了主办包括中国华文媒体大会、开元讲坛、开元之星在内的各项文化、艺术以及经济交流活动，多年来持续赞助当地华人华侨社团的文化、体育、艺术盛事，以及全德各地华人学生联合会的各项交流活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13689" y="1630043"/>
            <a:ext cx="2410019" cy="4234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人民日报海外网德国频道</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30709" y="2327254"/>
            <a:ext cx="2399312"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开元网论坛</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005925" y="3030986"/>
            <a:ext cx="2317784"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开元网微信公众号</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50813" y="3737531"/>
            <a:ext cx="2372896"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开元网官方微博</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79147" y="4443810"/>
            <a:ext cx="2344561"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b="1" dirty="0">
                <a:solidFill>
                  <a:schemeClr val="tx1">
                    <a:lumMod val="50000"/>
                    <a:lumOff val="50000"/>
                  </a:schemeClr>
                </a:solidFill>
                <a:latin typeface="微软雅黑" panose="020B0503020204020204" pitchFamily="34" charset="-122"/>
                <a:ea typeface="微软雅黑" panose="020B0503020204020204" pitchFamily="34" charset="-122"/>
              </a:rPr>
              <a:t>《开元旅游 </a:t>
            </a:r>
          </a:p>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sz="1500" b="1" dirty="0">
                <a:solidFill>
                  <a:schemeClr val="tx1">
                    <a:lumMod val="50000"/>
                    <a:lumOff val="50000"/>
                  </a:schemeClr>
                </a:solidFill>
                <a:latin typeface="微软雅黑" panose="020B0503020204020204" pitchFamily="34" charset="-122"/>
                <a:ea typeface="微软雅黑" panose="020B0503020204020204" pitchFamily="34" charset="-122"/>
              </a:rPr>
              <a:t>Europe Travel》</a:t>
            </a:r>
            <a:endParaRPr lang="en-US" sz="1500" b="1" dirty="0"/>
          </a:p>
        </p:txBody>
      </p:sp>
      <p:sp>
        <p:nvSpPr>
          <p:cNvPr id="21" name="矩形 20"/>
          <p:cNvSpPr/>
          <p:nvPr/>
        </p:nvSpPr>
        <p:spPr>
          <a:xfrm>
            <a:off x="932813" y="1640068"/>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矩形 21"/>
          <p:cNvSpPr/>
          <p:nvPr/>
        </p:nvSpPr>
        <p:spPr>
          <a:xfrm>
            <a:off x="922105" y="2328412"/>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矩形 22"/>
          <p:cNvSpPr/>
          <p:nvPr/>
        </p:nvSpPr>
        <p:spPr>
          <a:xfrm>
            <a:off x="931629" y="3042344"/>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矩形 23"/>
          <p:cNvSpPr/>
          <p:nvPr/>
        </p:nvSpPr>
        <p:spPr>
          <a:xfrm>
            <a:off x="940105" y="3705633"/>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矩形 24"/>
          <p:cNvSpPr/>
          <p:nvPr/>
        </p:nvSpPr>
        <p:spPr>
          <a:xfrm>
            <a:off x="933328" y="4450742"/>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矩形 25"/>
          <p:cNvSpPr/>
          <p:nvPr/>
        </p:nvSpPr>
        <p:spPr>
          <a:xfrm>
            <a:off x="0" y="793628"/>
            <a:ext cx="4178300" cy="4313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7" name="矩形 26"/>
          <p:cNvSpPr/>
          <p:nvPr/>
        </p:nvSpPr>
        <p:spPr>
          <a:xfrm>
            <a:off x="0" y="822374"/>
            <a:ext cx="4172649" cy="369332"/>
          </a:xfrm>
          <a:prstGeom prst="rect">
            <a:avLst/>
          </a:prstGeom>
        </p:spPr>
        <p:txBody>
          <a:bodyPr wrap="square">
            <a:spAutoFit/>
          </a:bodyPr>
          <a:lstStyle/>
          <a:p>
            <a:pPr algn="ctr"/>
            <a:r>
              <a:rPr lang="zh-CN" altLang="en-US" b="1" spc="300" dirty="0">
                <a:solidFill>
                  <a:schemeClr val="bg1"/>
                </a:solidFill>
                <a:latin typeface="微软雅黑" panose="020B0503020204020204" pitchFamily="34" charset="-122"/>
                <a:ea typeface="微软雅黑" panose="020B0503020204020204" pitchFamily="34" charset="-122"/>
              </a:rPr>
              <a:t>开元媒体简介和历史</a:t>
            </a:r>
          </a:p>
        </p:txBody>
      </p:sp>
      <p:sp>
        <p:nvSpPr>
          <p:cNvPr id="2" name="矩形 1"/>
          <p:cNvSpPr/>
          <p:nvPr/>
        </p:nvSpPr>
        <p:spPr>
          <a:xfrm>
            <a:off x="380197" y="4769555"/>
            <a:ext cx="4841872" cy="1015663"/>
          </a:xfrm>
          <a:prstGeom prst="rect">
            <a:avLst/>
          </a:prstGeom>
        </p:spPr>
        <p:txBody>
          <a:bodyPr wrap="square">
            <a:spAutoFit/>
          </a:bodyPr>
          <a:lstStyle/>
          <a:p>
            <a:pPr marL="540000" lvl="1" indent="-285750">
              <a:buFontTx/>
              <a:buChar char="-"/>
            </a:pPr>
            <a:endParaRPr lang="en-US" altLang="zh-CN" sz="1200" b="1" dirty="0">
              <a:solidFill>
                <a:srgbClr val="2E75B6"/>
              </a:solidFill>
              <a:latin typeface="Microsoft YaHei" panose="020B0503020204020204" pitchFamily="34" charset="-122"/>
              <a:ea typeface="Microsoft YaHei" panose="020B0503020204020204" pitchFamily="34" charset="-122"/>
            </a:endParaRPr>
          </a:p>
          <a:p>
            <a:pPr marL="540000" lvl="1" indent="-285750">
              <a:buFontTx/>
              <a:buChar char="-"/>
            </a:pPr>
            <a:endParaRPr lang="en-US" altLang="zh-CN" sz="1200" b="1" dirty="0">
              <a:solidFill>
                <a:srgbClr val="2E75B6"/>
              </a:solidFill>
              <a:latin typeface="Microsoft YaHei" panose="020B0503020204020204" pitchFamily="34" charset="-122"/>
              <a:ea typeface="Microsoft YaHei" panose="020B0503020204020204" pitchFamily="34" charset="-122"/>
            </a:endParaRPr>
          </a:p>
          <a:p>
            <a:pPr marL="540000" lvl="1" indent="-285750">
              <a:buFontTx/>
              <a:buChar char="-"/>
            </a:pPr>
            <a:endParaRPr lang="en-US" altLang="zh-CN" sz="1200" b="1" dirty="0">
              <a:solidFill>
                <a:srgbClr val="2E75B6"/>
              </a:solidFill>
              <a:latin typeface="Microsoft YaHei" panose="020B0503020204020204" pitchFamily="34" charset="-122"/>
              <a:ea typeface="Microsoft YaHei" panose="020B0503020204020204" pitchFamily="34" charset="-122"/>
            </a:endParaRPr>
          </a:p>
          <a:p>
            <a:pPr marL="540000" lvl="1" indent="-285750">
              <a:buFontTx/>
              <a:buChar char="-"/>
            </a:pPr>
            <a:endParaRPr lang="en-US" altLang="zh-CN" sz="1200" b="1" dirty="0">
              <a:solidFill>
                <a:srgbClr val="2E75B6"/>
              </a:solidFill>
              <a:latin typeface="Microsoft YaHei" panose="020B0503020204020204" pitchFamily="34" charset="-122"/>
              <a:ea typeface="Microsoft YaHei" panose="020B0503020204020204" pitchFamily="34" charset="-122"/>
            </a:endParaRPr>
          </a:p>
          <a:p>
            <a:pPr marL="254250" lvl="1"/>
            <a:r>
              <a:rPr lang="en-US" altLang="zh-CN" sz="1200" b="1" dirty="0">
                <a:solidFill>
                  <a:schemeClr val="tx1">
                    <a:lumMod val="50000"/>
                    <a:lumOff val="50000"/>
                  </a:schemeClr>
                </a:solidFill>
                <a:latin typeface="Microsoft YaHei" panose="020B0503020204020204" pitchFamily="34" charset="-122"/>
                <a:ea typeface="Microsoft YaHei" panose="020B0503020204020204" pitchFamily="34" charset="-122"/>
              </a:rPr>
              <a:t>          </a:t>
            </a:r>
            <a:endParaRPr lang="en-US" altLang="zh-CN" sz="1200" b="1" dirty="0">
              <a:solidFill>
                <a:srgbClr val="2E75B6"/>
              </a:solidFill>
              <a:latin typeface="Microsoft YaHei" panose="020B0503020204020204" pitchFamily="34" charset="-122"/>
              <a:ea typeface="Microsoft YaHei" panose="020B0503020204020204" pitchFamily="34" charset="-122"/>
            </a:endParaRPr>
          </a:p>
        </p:txBody>
      </p:sp>
      <p:sp>
        <p:nvSpPr>
          <p:cNvPr id="31" name="矩形 30"/>
          <p:cNvSpPr/>
          <p:nvPr/>
        </p:nvSpPr>
        <p:spPr>
          <a:xfrm>
            <a:off x="926220" y="5152998"/>
            <a:ext cx="36000" cy="4297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矩形 27"/>
          <p:cNvSpPr/>
          <p:nvPr/>
        </p:nvSpPr>
        <p:spPr>
          <a:xfrm>
            <a:off x="955905" y="5150118"/>
            <a:ext cx="2367804" cy="4297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新媒体</a:t>
            </a:r>
            <a:r>
              <a:rPr lang="zh-CN" altLang="en-US" sz="1500" b="1" dirty="0" smtClean="0">
                <a:solidFill>
                  <a:schemeClr val="tx1">
                    <a:lumMod val="50000"/>
                    <a:lumOff val="50000"/>
                  </a:schemeClr>
                </a:solidFill>
                <a:latin typeface="微软雅黑" panose="020B0503020204020204" pitchFamily="34" charset="-122"/>
                <a:ea typeface="微软雅黑" panose="020B0503020204020204" pitchFamily="34" charset="-122"/>
              </a:rPr>
              <a:t>形式</a:t>
            </a:r>
            <a:r>
              <a:rPr lang="zh-CN" altLang="en-US" sz="1500" b="1" dirty="0" smtClean="0">
                <a:solidFill>
                  <a:schemeClr val="tx1">
                    <a:lumMod val="50000"/>
                    <a:lumOff val="50000"/>
                  </a:schemeClr>
                </a:solidFill>
                <a:latin typeface="微软雅黑" panose="020B0503020204020204" pitchFamily="34" charset="-122"/>
                <a:ea typeface="微软雅黑" panose="020B0503020204020204" pitchFamily="34" charset="-122"/>
              </a:rPr>
              <a:t>如开元系列小</a:t>
            </a:r>
            <a:r>
              <a:rPr lang="zh-CN" altLang="en-US" sz="1500" b="1" dirty="0" smtClean="0">
                <a:solidFill>
                  <a:schemeClr val="tx1">
                    <a:lumMod val="50000"/>
                    <a:lumOff val="50000"/>
                  </a:schemeClr>
                </a:solidFill>
                <a:latin typeface="微软雅黑" panose="020B0503020204020204" pitchFamily="34" charset="-122"/>
                <a:ea typeface="微软雅黑" panose="020B0503020204020204" pitchFamily="34" charset="-122"/>
              </a:rPr>
              <a:t>程序、抖音等</a:t>
            </a:r>
            <a:endParaRPr lang="en-US"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845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805753"/>
            <a:ext cx="6441096" cy="517927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矩形 10"/>
          <p:cNvSpPr/>
          <p:nvPr/>
        </p:nvSpPr>
        <p:spPr>
          <a:xfrm>
            <a:off x="1564605" y="1880573"/>
            <a:ext cx="3312522" cy="3493264"/>
          </a:xfrm>
          <a:prstGeom prst="rect">
            <a:avLst/>
          </a:prstGeom>
        </p:spPr>
        <p:txBody>
          <a:bodyPr wrap="square">
            <a:spAutoFit/>
          </a:bodyPr>
          <a:lstStyle/>
          <a:p>
            <a:pPr algn="just"/>
            <a:r>
              <a:rPr lang="en-US" sz="1300" dirty="0">
                <a:solidFill>
                  <a:srgbClr val="595959"/>
                </a:solidFill>
                <a:latin typeface="微软雅黑" panose="020B0503020204020204" pitchFamily="34" charset="-122"/>
                <a:ea typeface="微软雅黑" panose="020B0503020204020204" pitchFamily="34" charset="-122"/>
              </a:rPr>
              <a:t>2015年，开元网与人民日报海外网达成合作协议，共同创办人民日报海外版德国频道，</a:t>
            </a:r>
            <a:r>
              <a:rPr lang="en-US" sz="1300" dirty="0" smtClean="0">
                <a:solidFill>
                  <a:srgbClr val="595959"/>
                </a:solidFill>
                <a:latin typeface="微软雅黑" panose="020B0503020204020204" pitchFamily="34" charset="-122"/>
                <a:ea typeface="微软雅黑" panose="020B0503020204020204" pitchFamily="34" charset="-122"/>
              </a:rPr>
              <a:t>这也是人民日报海外</a:t>
            </a:r>
            <a:r>
              <a:rPr lang="zh-CN" altLang="en-US" sz="1300" dirty="0" smtClean="0">
                <a:solidFill>
                  <a:srgbClr val="595959"/>
                </a:solidFill>
                <a:latin typeface="微软雅黑" panose="020B0503020204020204" pitchFamily="34" charset="-122"/>
                <a:ea typeface="微软雅黑" panose="020B0503020204020204" pitchFamily="34" charset="-122"/>
              </a:rPr>
              <a:t>网</a:t>
            </a:r>
            <a:r>
              <a:rPr lang="en-US" sz="1300" dirty="0" err="1">
                <a:solidFill>
                  <a:srgbClr val="595959"/>
                </a:solidFill>
                <a:latin typeface="微软雅黑" panose="020B0503020204020204" pitchFamily="34" charset="-122"/>
                <a:ea typeface="微软雅黑" panose="020B0503020204020204" pitchFamily="34" charset="-122"/>
              </a:rPr>
              <a:t>在欧洲的第一个国家频道。仅仅一年，德国频道已经成为人民日报海外网系最受欢迎的国家频道</a:t>
            </a:r>
            <a:r>
              <a:rPr lang="zh-CN" altLang="en-US" sz="1300" dirty="0">
                <a:solidFill>
                  <a:srgbClr val="595959"/>
                </a:solidFill>
                <a:latin typeface="微软雅黑" panose="020B0503020204020204" pitchFamily="34" charset="-122"/>
                <a:ea typeface="微软雅黑" panose="020B0503020204020204" pitchFamily="34" charset="-122"/>
              </a:rPr>
              <a:t>。</a:t>
            </a:r>
            <a:endParaRPr lang="en-US" altLang="zh-CN" sz="1300" dirty="0">
              <a:solidFill>
                <a:srgbClr val="595959"/>
              </a:solidFill>
              <a:latin typeface="微软雅黑" panose="020B0503020204020204" pitchFamily="34" charset="-122"/>
              <a:ea typeface="微软雅黑" panose="020B0503020204020204" pitchFamily="34" charset="-122"/>
            </a:endParaRPr>
          </a:p>
          <a:p>
            <a:pPr algn="just"/>
            <a:endParaRPr lang="en-US" sz="1300" dirty="0">
              <a:solidFill>
                <a:srgbClr val="595959"/>
              </a:solidFill>
              <a:latin typeface="微软雅黑" panose="020B0503020204020204" pitchFamily="34" charset="-122"/>
              <a:ea typeface="微软雅黑" panose="020B0503020204020204" pitchFamily="34" charset="-122"/>
            </a:endParaRPr>
          </a:p>
          <a:p>
            <a:pPr algn="just"/>
            <a:r>
              <a:rPr lang="zh-CN" altLang="en-US" sz="1300" dirty="0">
                <a:solidFill>
                  <a:srgbClr val="595959"/>
                </a:solidFill>
                <a:latin typeface="微软雅黑" panose="020B0503020204020204" pitchFamily="34" charset="-122"/>
                <a:ea typeface="微软雅黑" panose="020B0503020204020204" pitchFamily="34" charset="-122"/>
              </a:rPr>
              <a:t>从成立之初，开元网暨海外网德国频道就定位于“时效第一、坚持原创、深入解读”，坚持“立足德国，为在德华人服务”的原则，代表的是独立的有思考深度的华文专业媒体形象。</a:t>
            </a:r>
            <a:endParaRPr lang="en-US" altLang="zh-CN" sz="1300" dirty="0">
              <a:solidFill>
                <a:srgbClr val="595959"/>
              </a:solidFill>
              <a:latin typeface="微软雅黑" panose="020B0503020204020204" pitchFamily="34" charset="-122"/>
              <a:ea typeface="微软雅黑" panose="020B0503020204020204" pitchFamily="34" charset="-122"/>
            </a:endParaRPr>
          </a:p>
          <a:p>
            <a:pPr algn="just"/>
            <a:endParaRPr lang="en-US" altLang="zh-CN" sz="1300" dirty="0">
              <a:solidFill>
                <a:srgbClr val="595959"/>
              </a:solidFill>
              <a:latin typeface="微软雅黑" panose="020B0503020204020204" pitchFamily="34" charset="-122"/>
              <a:ea typeface="微软雅黑" panose="020B0503020204020204" pitchFamily="34" charset="-122"/>
            </a:endParaRPr>
          </a:p>
          <a:p>
            <a:pPr algn="just"/>
            <a:r>
              <a:rPr lang="en-US" altLang="zh-CN" sz="1300" dirty="0">
                <a:solidFill>
                  <a:srgbClr val="595959"/>
                </a:solidFill>
                <a:latin typeface="微软雅黑" panose="020B0503020204020204" pitchFamily="34" charset="-122"/>
                <a:ea typeface="微软雅黑" panose="020B0503020204020204" pitchFamily="34" charset="-122"/>
              </a:rPr>
              <a:t>2015</a:t>
            </a:r>
            <a:r>
              <a:rPr lang="zh-CN" altLang="en-US" sz="1300" dirty="0">
                <a:solidFill>
                  <a:srgbClr val="595959"/>
                </a:solidFill>
                <a:latin typeface="微软雅黑" panose="020B0503020204020204" pitchFamily="34" charset="-122"/>
                <a:ea typeface="微软雅黑" panose="020B0503020204020204" pitchFamily="34" charset="-122"/>
              </a:rPr>
              <a:t>年上线至今，德国</a:t>
            </a:r>
            <a:r>
              <a:rPr lang="zh-CN" altLang="en-US" sz="1300" dirty="0" smtClean="0">
                <a:solidFill>
                  <a:srgbClr val="595959"/>
                </a:solidFill>
                <a:latin typeface="微软雅黑" panose="020B0503020204020204" pitchFamily="34" charset="-122"/>
                <a:ea typeface="微软雅黑" panose="020B0503020204020204" pitchFamily="34" charset="-122"/>
              </a:rPr>
              <a:t>频道原创</a:t>
            </a:r>
            <a:r>
              <a:rPr lang="zh-CN" altLang="en-US" sz="1300" dirty="0">
                <a:solidFill>
                  <a:srgbClr val="595959"/>
                </a:solidFill>
                <a:latin typeface="微软雅黑" panose="020B0503020204020204" pitchFamily="34" charset="-122"/>
                <a:ea typeface="微软雅黑" panose="020B0503020204020204" pitchFamily="34" charset="-122"/>
              </a:rPr>
              <a:t>新闻被多家国内媒体如中央电视台、中国新闻网、中国日报网、中国侨网等网站转载，同时也被很多海外华文媒体关注转载，如西班牙</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侨声报</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、希腊</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中希时报</a:t>
            </a:r>
            <a:r>
              <a:rPr lang="en-US" altLang="zh-CN" sz="1300" dirty="0">
                <a:solidFill>
                  <a:srgbClr val="595959"/>
                </a:solidFill>
                <a:latin typeface="微软雅黑" panose="020B0503020204020204" pitchFamily="34" charset="-122"/>
                <a:ea typeface="微软雅黑" panose="020B0503020204020204" pitchFamily="34" charset="-122"/>
              </a:rPr>
              <a:t>》</a:t>
            </a:r>
            <a:r>
              <a:rPr lang="zh-CN" altLang="en-US" sz="1300" dirty="0">
                <a:solidFill>
                  <a:srgbClr val="595959"/>
                </a:solidFill>
                <a:latin typeface="微软雅黑" panose="020B0503020204020204" pitchFamily="34" charset="-122"/>
                <a:ea typeface="微软雅黑" panose="020B0503020204020204" pitchFamily="34" charset="-122"/>
              </a:rPr>
              <a:t>等。</a:t>
            </a:r>
            <a:endParaRPr lang="en-US" sz="1300" dirty="0">
              <a:solidFill>
                <a:srgbClr val="595959"/>
              </a:solidFill>
              <a:latin typeface="微软雅黑" panose="020B0503020204020204" pitchFamily="34" charset="-122"/>
              <a:ea typeface="微软雅黑" panose="020B0503020204020204" pitchFamily="34" charset="-122"/>
            </a:endParaRPr>
          </a:p>
        </p:txBody>
      </p:sp>
      <p:sp>
        <p:nvSpPr>
          <p:cNvPr id="14" name="矩形 13"/>
          <p:cNvSpPr/>
          <p:nvPr/>
        </p:nvSpPr>
        <p:spPr>
          <a:xfrm>
            <a:off x="961937" y="1644515"/>
            <a:ext cx="988360" cy="830997"/>
          </a:xfrm>
          <a:prstGeom prst="rect">
            <a:avLst/>
          </a:prstGeom>
        </p:spPr>
        <p:txBody>
          <a:bodyPr wrap="square">
            <a:spAutoFit/>
          </a:bodyPr>
          <a:lstStyle/>
          <a:p>
            <a:r>
              <a:rPr lang="en-US" altLang="zh-CN" sz="4800" b="1" dirty="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5" name="矩形 14"/>
          <p:cNvSpPr/>
          <p:nvPr/>
        </p:nvSpPr>
        <p:spPr>
          <a:xfrm>
            <a:off x="4645898" y="5358448"/>
            <a:ext cx="988360" cy="830997"/>
          </a:xfrm>
          <a:prstGeom prst="rect">
            <a:avLst/>
          </a:prstGeom>
        </p:spPr>
        <p:txBody>
          <a:bodyPr wrap="square">
            <a:spAutoFit/>
          </a:bodyPr>
          <a:lstStyle/>
          <a:p>
            <a:r>
              <a:rPr lang="en-US" altLang="zh-CN" sz="4800" b="1" dirty="0">
                <a:solidFill>
                  <a:schemeClr val="tx1">
                    <a:lumMod val="50000"/>
                    <a:lumOff val="50000"/>
                  </a:schemeClr>
                </a:solidFill>
                <a:latin typeface="微软雅黑" panose="020B0503020204020204" pitchFamily="34" charset="-122"/>
                <a:ea typeface="Microsoft Yahei" panose="020B0503020204020204" pitchFamily="34" charset="-122"/>
              </a:rPr>
              <a:t>”</a:t>
            </a:r>
            <a:endParaRPr lang="zh-CN" altLang="en-US" sz="4800" b="1" dirty="0">
              <a:solidFill>
                <a:schemeClr val="tx1">
                  <a:lumMod val="50000"/>
                  <a:lumOff val="50000"/>
                </a:schemeClr>
              </a:solidFill>
              <a:latin typeface="微软雅黑" panose="020B0503020204020204" pitchFamily="34" charset="-122"/>
            </a:endParaRPr>
          </a:p>
        </p:txBody>
      </p:sp>
      <p:sp>
        <p:nvSpPr>
          <p:cNvPr id="16" name="文本框 15"/>
          <p:cNvSpPr txBox="1"/>
          <p:nvPr/>
        </p:nvSpPr>
        <p:spPr>
          <a:xfrm>
            <a:off x="642626" y="1880573"/>
            <a:ext cx="553998" cy="1674261"/>
          </a:xfrm>
          <a:prstGeom prst="rect">
            <a:avLst/>
          </a:prstGeom>
        </p:spPr>
        <p:txBody>
          <a:bodyPr vert="eaVert" wrap="square" rtlCol="0">
            <a:spAutoFit/>
          </a:bodyPr>
          <a:lstStyle/>
          <a:p>
            <a:r>
              <a:rPr lang="zh-CN" altLang="en-US" sz="2400" dirty="0">
                <a:solidFill>
                  <a:srgbClr val="595959"/>
                </a:solidFill>
                <a:latin typeface="微软雅黑" panose="020B0503020204020204" pitchFamily="34" charset="-122"/>
                <a:ea typeface="微软雅黑" panose="020B0503020204020204" pitchFamily="34" charset="-122"/>
              </a:rPr>
              <a:t>时效第一</a:t>
            </a:r>
            <a:endParaRPr lang="en-US" sz="2400" dirty="0">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2626" y="4387387"/>
            <a:ext cx="553998" cy="1674261"/>
          </a:xfrm>
          <a:prstGeom prst="rect">
            <a:avLst/>
          </a:prstGeom>
        </p:spPr>
        <p:txBody>
          <a:bodyPr vert="eaVert" wrap="square" rtlCol="0">
            <a:spAutoFit/>
          </a:bodyPr>
          <a:lstStyle/>
          <a:p>
            <a:r>
              <a:rPr lang="zh-CN" altLang="en-US" sz="2400" dirty="0">
                <a:solidFill>
                  <a:srgbClr val="595959"/>
                </a:solidFill>
                <a:latin typeface="微软雅黑" panose="020B0503020204020204" pitchFamily="34" charset="-122"/>
                <a:ea typeface="微软雅黑" panose="020B0503020204020204" pitchFamily="34" charset="-122"/>
              </a:rPr>
              <a:t>坚持原创</a:t>
            </a:r>
            <a:endParaRPr lang="en-US" sz="2400" dirty="0">
              <a:solidFill>
                <a:srgbClr val="59595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159666" y="1875976"/>
            <a:ext cx="553998" cy="1447478"/>
          </a:xfrm>
          <a:prstGeom prst="rect">
            <a:avLst/>
          </a:prstGeom>
        </p:spPr>
        <p:txBody>
          <a:bodyPr vert="eaVert" wrap="square" rtlCol="0">
            <a:spAutoFit/>
          </a:bodyPr>
          <a:lstStyle/>
          <a:p>
            <a:r>
              <a:rPr lang="zh-CN" altLang="en-US" sz="2400" dirty="0">
                <a:solidFill>
                  <a:srgbClr val="595959"/>
                </a:solidFill>
                <a:latin typeface="微软雅黑" panose="020B0503020204020204" pitchFamily="34" charset="-122"/>
                <a:ea typeface="微软雅黑" panose="020B0503020204020204" pitchFamily="34" charset="-122"/>
              </a:rPr>
              <a:t>深入解读</a:t>
            </a:r>
            <a:endParaRPr lang="en-US" sz="2400" dirty="0">
              <a:solidFill>
                <a:srgbClr val="59595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59666" y="4387386"/>
            <a:ext cx="553998" cy="1674261"/>
          </a:xfrm>
          <a:prstGeom prst="rect">
            <a:avLst/>
          </a:prstGeom>
        </p:spPr>
        <p:txBody>
          <a:bodyPr vert="eaVert" wrap="square" rtlCol="0">
            <a:spAutoFit/>
          </a:bodyPr>
          <a:lstStyle/>
          <a:p>
            <a:r>
              <a:rPr lang="zh-CN" altLang="en-US" sz="2400" dirty="0">
                <a:solidFill>
                  <a:srgbClr val="595959"/>
                </a:solidFill>
                <a:latin typeface="微软雅黑" panose="020B0503020204020204" pitchFamily="34" charset="-122"/>
                <a:ea typeface="微软雅黑" panose="020B0503020204020204" pitchFamily="34" charset="-122"/>
              </a:rPr>
              <a:t>立足德国</a:t>
            </a:r>
            <a:endParaRPr lang="en-US" sz="2400" dirty="0">
              <a:solidFill>
                <a:srgbClr val="595959"/>
              </a:solidFill>
              <a:latin typeface="微软雅黑" panose="020B0503020204020204" pitchFamily="34" charset="-122"/>
              <a:ea typeface="微软雅黑" panose="020B0503020204020204" pitchFamily="34" charset="-122"/>
            </a:endParaRPr>
          </a:p>
        </p:txBody>
      </p:sp>
      <p:sp>
        <p:nvSpPr>
          <p:cNvPr id="21" name="矩形 20"/>
          <p:cNvSpPr/>
          <p:nvPr/>
        </p:nvSpPr>
        <p:spPr>
          <a:xfrm>
            <a:off x="0" y="1058258"/>
            <a:ext cx="6344550" cy="400110"/>
          </a:xfrm>
          <a:prstGeom prst="rect">
            <a:avLst/>
          </a:prstGeom>
          <a:solidFill>
            <a:schemeClr val="bg1"/>
          </a:solidFill>
        </p:spPr>
        <p:txBody>
          <a:bodyPr wrap="square">
            <a:spAutoFit/>
          </a:bodyPr>
          <a:lstStyle/>
          <a:p>
            <a:pPr algn="ctr"/>
            <a:r>
              <a:rPr lang="zh-CN" altLang="en-US" sz="2000" b="1" spc="230" dirty="0">
                <a:solidFill>
                  <a:srgbClr val="595959"/>
                </a:solidFill>
                <a:latin typeface="微软雅黑" panose="020B0503020204020204" pitchFamily="34" charset="-122"/>
                <a:ea typeface="微软雅黑" panose="020B0503020204020204" pitchFamily="34" charset="-122"/>
              </a:rPr>
              <a:t>人民日报海外网德国频道</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493" y="854559"/>
            <a:ext cx="5331146" cy="5147127"/>
          </a:xfrm>
          <a:prstGeom prst="rect">
            <a:avLst/>
          </a:prstGeom>
        </p:spPr>
      </p:pic>
    </p:spTree>
    <p:extLst>
      <p:ext uri="{BB962C8B-B14F-4D97-AF65-F5344CB8AC3E}">
        <p14:creationId xmlns:p14="http://schemas.microsoft.com/office/powerpoint/2010/main" val="137112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419127" y="0"/>
            <a:ext cx="185737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矩形 2"/>
          <p:cNvSpPr/>
          <p:nvPr/>
        </p:nvSpPr>
        <p:spPr>
          <a:xfrm>
            <a:off x="923925" y="0"/>
            <a:ext cx="185737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文本框 5"/>
          <p:cNvSpPr txBox="1"/>
          <p:nvPr/>
        </p:nvSpPr>
        <p:spPr>
          <a:xfrm>
            <a:off x="9152861" y="933703"/>
            <a:ext cx="2417618" cy="4462760"/>
          </a:xfrm>
          <a:prstGeom prst="rect">
            <a:avLst/>
          </a:prstGeom>
          <a:noFill/>
        </p:spPr>
        <p:txBody>
          <a:bodyPr wrap="square" rtlCol="0">
            <a:spAutoFit/>
          </a:bodyPr>
          <a:lstStyle/>
          <a:p>
            <a:pPr algn="ctr"/>
            <a:r>
              <a:rPr lang="en-US" altLang="zh-CN" sz="2000" b="1" dirty="0">
                <a:solidFill>
                  <a:srgbClr val="595959"/>
                </a:solidFill>
                <a:latin typeface="微软雅黑" panose="020B0503020204020204" pitchFamily="34" charset="-122"/>
                <a:ea typeface="微软雅黑" panose="020B0503020204020204" pitchFamily="34" charset="-122"/>
              </a:rPr>
              <a:t>2019</a:t>
            </a:r>
            <a:r>
              <a:rPr lang="zh-CN" altLang="en-US" sz="2000" b="1" dirty="0">
                <a:solidFill>
                  <a:srgbClr val="595959"/>
                </a:solidFill>
                <a:latin typeface="微软雅黑" panose="020B0503020204020204" pitchFamily="34" charset="-122"/>
                <a:ea typeface="微软雅黑" panose="020B0503020204020204" pitchFamily="34" charset="-122"/>
              </a:rPr>
              <a:t>年度</a:t>
            </a:r>
            <a:endParaRPr lang="en-US" altLang="zh-CN" sz="20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总流量</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19910736</a:t>
            </a: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日均流量</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62612.38</a:t>
            </a: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日均流量峰值</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10710249</a:t>
            </a: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月均流量峰值</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19466056</a:t>
            </a: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海外流量占比为</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0.95%</a:t>
            </a: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海外流量辐射国家</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600" b="1" dirty="0">
                <a:solidFill>
                  <a:srgbClr val="595959"/>
                </a:solidFill>
                <a:latin typeface="微软雅黑" panose="020B0503020204020204" pitchFamily="34" charset="-122"/>
                <a:ea typeface="微软雅黑" panose="020B0503020204020204" pitchFamily="34" charset="-122"/>
              </a:rPr>
              <a:t>192</a:t>
            </a:r>
            <a:r>
              <a:rPr lang="zh-CN" altLang="en-US" sz="1600" b="1" dirty="0">
                <a:solidFill>
                  <a:srgbClr val="595959"/>
                </a:solidFill>
                <a:latin typeface="微软雅黑" panose="020B0503020204020204" pitchFamily="34" charset="-122"/>
                <a:ea typeface="微软雅黑" panose="020B0503020204020204" pitchFamily="34" charset="-122"/>
              </a:rPr>
              <a:t>个</a:t>
            </a:r>
            <a:endParaRPr lang="en-US" altLang="zh-CN" sz="1600" b="1"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668020" y="933703"/>
            <a:ext cx="2403763" cy="5078313"/>
          </a:xfrm>
          <a:prstGeom prst="rect">
            <a:avLst/>
          </a:prstGeom>
        </p:spPr>
        <p:txBody>
          <a:bodyPr wrap="square">
            <a:spAutoFit/>
          </a:bodyPr>
          <a:lstStyle/>
          <a:p>
            <a:pPr algn="ctr"/>
            <a:r>
              <a:rPr lang="zh-CN" altLang="en-US" sz="1200" b="1" dirty="0">
                <a:solidFill>
                  <a:srgbClr val="595959"/>
                </a:solidFill>
                <a:latin typeface="微软雅黑" panose="020B0503020204020204" pitchFamily="34" charset="-122"/>
                <a:ea typeface="微软雅黑" panose="020B0503020204020204" pitchFamily="34" charset="-122"/>
              </a:rPr>
              <a:t>搜索引擎排行前三位</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百度</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0.12%</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en-US" altLang="zh-CN" sz="1200" dirty="0">
                <a:solidFill>
                  <a:srgbClr val="595959"/>
                </a:solidFill>
                <a:latin typeface="微软雅黑" panose="020B0503020204020204" pitchFamily="34" charset="-122"/>
                <a:ea typeface="微软雅黑" panose="020B0503020204020204" pitchFamily="34" charset="-122"/>
              </a:rPr>
              <a:t>360</a:t>
            </a:r>
            <a:r>
              <a:rPr lang="zh-CN" altLang="en-US" sz="1200" dirty="0">
                <a:solidFill>
                  <a:srgbClr val="595959"/>
                </a:solidFill>
                <a:latin typeface="微软雅黑" panose="020B0503020204020204" pitchFamily="34" charset="-122"/>
                <a:ea typeface="微软雅黑" panose="020B0503020204020204" pitchFamily="34" charset="-122"/>
              </a:rPr>
              <a:t>搜索</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0.12%</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神马</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0.04%</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b="1" dirty="0">
                <a:solidFill>
                  <a:srgbClr val="595959"/>
                </a:solidFill>
                <a:latin typeface="微软雅黑" panose="020B0503020204020204" pitchFamily="34" charset="-122"/>
                <a:ea typeface="微软雅黑" panose="020B0503020204020204" pitchFamily="34" charset="-122"/>
              </a:rPr>
              <a:t>外部网站排行前三位</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今日头条</a:t>
            </a:r>
            <a:r>
              <a:rPr lang="en-US" altLang="zh-CN" sz="1200" dirty="0">
                <a:solidFill>
                  <a:srgbClr val="595959"/>
                </a:solidFill>
                <a:latin typeface="微软雅黑" panose="020B0503020204020204" pitchFamily="34" charset="-122"/>
                <a:ea typeface="微软雅黑" panose="020B0503020204020204" pitchFamily="34" charset="-122"/>
              </a:rPr>
              <a:t>app</a:t>
            </a: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4.77%</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一点资讯</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1.51%</a:t>
            </a:r>
            <a:endParaRPr lang="en-US" altLang="zh-CN" sz="1200" b="1" dirty="0">
              <a:solidFill>
                <a:srgbClr val="595959"/>
              </a:solidFill>
              <a:latin typeface="微软雅黑" panose="020B0503020204020204" pitchFamily="34" charset="-122"/>
              <a:ea typeface="微软雅黑" panose="020B0503020204020204" pitchFamily="34" charset="-122"/>
            </a:endParaRPr>
          </a:p>
          <a:p>
            <a:pPr algn="ct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今日头条</a:t>
            </a:r>
            <a:endParaRPr lang="en-US" altLang="zh-CN" sz="1200" dirty="0">
              <a:solidFill>
                <a:srgbClr val="595959"/>
              </a:solidFill>
              <a:latin typeface="微软雅黑" panose="020B0503020204020204" pitchFamily="34" charset="-122"/>
              <a:ea typeface="微软雅黑" panose="020B0503020204020204" pitchFamily="34" charset="-122"/>
            </a:endParaRPr>
          </a:p>
          <a:p>
            <a:pPr algn="ctr"/>
            <a:r>
              <a:rPr lang="zh-CN" altLang="en-US" sz="1200" dirty="0">
                <a:solidFill>
                  <a:srgbClr val="595959"/>
                </a:solidFill>
                <a:latin typeface="微软雅黑" panose="020B0503020204020204" pitchFamily="34" charset="-122"/>
                <a:ea typeface="微软雅黑" panose="020B0503020204020204" pitchFamily="34" charset="-122"/>
              </a:rPr>
              <a:t>占比</a:t>
            </a:r>
            <a:r>
              <a:rPr lang="en-US" altLang="zh-CN" sz="1600" b="1" dirty="0">
                <a:solidFill>
                  <a:srgbClr val="595959"/>
                </a:solidFill>
                <a:latin typeface="微软雅黑" panose="020B0503020204020204" pitchFamily="34" charset="-122"/>
                <a:ea typeface="微软雅黑" panose="020B0503020204020204" pitchFamily="34" charset="-122"/>
              </a:rPr>
              <a:t>0.65%</a:t>
            </a:r>
          </a:p>
        </p:txBody>
      </p:sp>
      <p:cxnSp>
        <p:nvCxnSpPr>
          <p:cNvPr id="13" name="直接连接符 6"/>
          <p:cNvCxnSpPr>
            <a:cxnSpLocks noChangeShapeType="1"/>
          </p:cNvCxnSpPr>
          <p:nvPr/>
        </p:nvCxnSpPr>
        <p:spPr bwMode="auto">
          <a:xfrm>
            <a:off x="1046163" y="1223699"/>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sp>
        <p:nvSpPr>
          <p:cNvPr id="14" name="椭圆 4"/>
          <p:cNvSpPr>
            <a:spLocks noChangeArrowheads="1"/>
          </p:cNvSpPr>
          <p:nvPr/>
        </p:nvSpPr>
        <p:spPr bwMode="auto">
          <a:xfrm>
            <a:off x="1833445" y="1201474"/>
            <a:ext cx="53975" cy="53975"/>
          </a:xfrm>
          <a:prstGeom prst="ellipse">
            <a:avLst/>
          </a:prstGeom>
          <a:solidFill>
            <a:srgbClr val="595959"/>
          </a:solidFill>
          <a:ln>
            <a:solidFill>
              <a:srgbClr val="595959"/>
            </a:solid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15" name="直接连接符 7"/>
          <p:cNvCxnSpPr>
            <a:cxnSpLocks noChangeShapeType="1"/>
          </p:cNvCxnSpPr>
          <p:nvPr/>
        </p:nvCxnSpPr>
        <p:spPr bwMode="auto">
          <a:xfrm>
            <a:off x="1952508" y="1223699"/>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cxnSp>
        <p:nvCxnSpPr>
          <p:cNvPr id="17" name="直接连接符 6"/>
          <p:cNvCxnSpPr>
            <a:cxnSpLocks noChangeShapeType="1"/>
          </p:cNvCxnSpPr>
          <p:nvPr/>
        </p:nvCxnSpPr>
        <p:spPr bwMode="auto">
          <a:xfrm>
            <a:off x="1046163" y="4151185"/>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sp>
        <p:nvSpPr>
          <p:cNvPr id="18" name="椭圆 4"/>
          <p:cNvSpPr>
            <a:spLocks noChangeArrowheads="1"/>
          </p:cNvSpPr>
          <p:nvPr/>
        </p:nvSpPr>
        <p:spPr bwMode="auto">
          <a:xfrm>
            <a:off x="1833445" y="4128960"/>
            <a:ext cx="53975" cy="53975"/>
          </a:xfrm>
          <a:prstGeom prst="ellipse">
            <a:avLst/>
          </a:prstGeom>
          <a:solidFill>
            <a:srgbClr val="595959"/>
          </a:solidFill>
          <a:ln>
            <a:solidFill>
              <a:srgbClr val="595959"/>
            </a:solid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19" name="直接连接符 7"/>
          <p:cNvCxnSpPr>
            <a:cxnSpLocks noChangeShapeType="1"/>
          </p:cNvCxnSpPr>
          <p:nvPr/>
        </p:nvCxnSpPr>
        <p:spPr bwMode="auto">
          <a:xfrm>
            <a:off x="1952508" y="4151185"/>
            <a:ext cx="720000" cy="0"/>
          </a:xfrm>
          <a:prstGeom prst="line">
            <a:avLst/>
          </a:prstGeom>
          <a:noFill/>
          <a:ln w="12700">
            <a:solidFill>
              <a:srgbClr val="595959"/>
            </a:solidFill>
            <a:round/>
            <a:headEnd/>
            <a:tailEnd/>
          </a:ln>
          <a:extLst>
            <a:ext uri="{909E8E84-426E-40DD-AFC4-6F175D3DCCD1}">
              <a14:hiddenFill xmlns:a14="http://schemas.microsoft.com/office/drawing/2010/main">
                <a:noFill/>
              </a14:hiddenFill>
            </a:ext>
          </a:extLst>
        </p:spPr>
      </p:cxnSp>
      <p:cxnSp>
        <p:nvCxnSpPr>
          <p:cNvPr id="21" name="直接连接符 6"/>
          <p:cNvCxnSpPr>
            <a:cxnSpLocks noChangeShapeType="1"/>
          </p:cNvCxnSpPr>
          <p:nvPr/>
        </p:nvCxnSpPr>
        <p:spPr bwMode="auto">
          <a:xfrm>
            <a:off x="9575369" y="1313980"/>
            <a:ext cx="720000" cy="0"/>
          </a:xfrm>
          <a:prstGeom prst="line">
            <a:avLst/>
          </a:prstGeom>
          <a:noFill/>
          <a:ln w="19050">
            <a:solidFill>
              <a:srgbClr val="595959"/>
            </a:solidFill>
            <a:round/>
            <a:headEnd/>
            <a:tailEnd/>
          </a:ln>
          <a:extLst>
            <a:ext uri="{909E8E84-426E-40DD-AFC4-6F175D3DCCD1}">
              <a14:hiddenFill xmlns:a14="http://schemas.microsoft.com/office/drawing/2010/main">
                <a:noFill/>
              </a14:hiddenFill>
            </a:ext>
          </a:extLst>
        </p:spPr>
      </p:cxnSp>
      <p:sp>
        <p:nvSpPr>
          <p:cNvPr id="22" name="椭圆 4"/>
          <p:cNvSpPr>
            <a:spLocks noChangeArrowheads="1"/>
          </p:cNvSpPr>
          <p:nvPr/>
        </p:nvSpPr>
        <p:spPr bwMode="auto">
          <a:xfrm>
            <a:off x="10362651" y="1291755"/>
            <a:ext cx="53975" cy="53975"/>
          </a:xfrm>
          <a:prstGeom prst="ellipse">
            <a:avLst/>
          </a:prstGeom>
          <a:solidFill>
            <a:srgbClr val="595959"/>
          </a:solidFill>
          <a:ln>
            <a:solidFill>
              <a:srgbClr val="595959"/>
            </a:solid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bg1">
                  <a:lumMod val="50000"/>
                </a:schemeClr>
              </a:solidFill>
              <a:latin typeface="Arial Narrow" panose="020B0606020202030204" pitchFamily="34" charset="0"/>
              <a:ea typeface="微软雅黑" panose="020B0503020204020204" pitchFamily="34" charset="-122"/>
            </a:endParaRPr>
          </a:p>
        </p:txBody>
      </p:sp>
      <p:cxnSp>
        <p:nvCxnSpPr>
          <p:cNvPr id="23" name="直接连接符 7"/>
          <p:cNvCxnSpPr>
            <a:cxnSpLocks noChangeShapeType="1"/>
          </p:cNvCxnSpPr>
          <p:nvPr/>
        </p:nvCxnSpPr>
        <p:spPr bwMode="auto">
          <a:xfrm>
            <a:off x="10481714" y="1313980"/>
            <a:ext cx="720000" cy="0"/>
          </a:xfrm>
          <a:prstGeom prst="line">
            <a:avLst/>
          </a:prstGeom>
          <a:noFill/>
          <a:ln w="19050">
            <a:solidFill>
              <a:srgbClr val="595959"/>
            </a:solidFill>
            <a:round/>
            <a:headEnd/>
            <a:tailEnd/>
          </a:ln>
          <a:extLst>
            <a:ext uri="{909E8E84-426E-40DD-AFC4-6F175D3DCCD1}">
              <a14:hiddenFill xmlns:a14="http://schemas.microsoft.com/office/drawing/2010/main">
                <a:noFill/>
              </a14:hiddenFill>
            </a:ext>
          </a:extLst>
        </p:spPr>
      </p:cxnSp>
      <p:pic>
        <p:nvPicPr>
          <p:cNvPr id="24" name="图片 23"/>
          <p:cNvPicPr/>
          <p:nvPr/>
        </p:nvPicPr>
        <p:blipFill>
          <a:blip r:embed="rId3" cstate="email">
            <a:extLst>
              <a:ext uri="{28A0092B-C50C-407E-A947-70E740481C1C}">
                <a14:useLocalDpi xmlns:a14="http://schemas.microsoft.com/office/drawing/2010/main"/>
              </a:ext>
            </a:extLst>
          </a:blip>
          <a:stretch>
            <a:fillRect/>
          </a:stretch>
        </p:blipFill>
        <p:spPr>
          <a:xfrm>
            <a:off x="3690820" y="198512"/>
            <a:ext cx="4197523" cy="3076425"/>
          </a:xfrm>
          <a:prstGeom prst="rect">
            <a:avLst/>
          </a:prstGeom>
        </p:spPr>
      </p:pic>
      <p:pic>
        <p:nvPicPr>
          <p:cNvPr id="25" name="图片 24"/>
          <p:cNvPicPr/>
          <p:nvPr/>
        </p:nvPicPr>
        <p:blipFill>
          <a:blip r:embed="rId4" cstate="email">
            <a:extLst>
              <a:ext uri="{28A0092B-C50C-407E-A947-70E740481C1C}">
                <a14:useLocalDpi xmlns:a14="http://schemas.microsoft.com/office/drawing/2010/main"/>
              </a:ext>
            </a:extLst>
          </a:blip>
          <a:stretch>
            <a:fillRect/>
          </a:stretch>
        </p:blipFill>
        <p:spPr>
          <a:xfrm>
            <a:off x="3690820" y="3521171"/>
            <a:ext cx="4073681" cy="3068291"/>
          </a:xfrm>
          <a:prstGeom prst="rect">
            <a:avLst/>
          </a:prstGeom>
        </p:spPr>
      </p:pic>
    </p:spTree>
    <p:extLst>
      <p:ext uri="{BB962C8B-B14F-4D97-AF65-F5344CB8AC3E}">
        <p14:creationId xmlns:p14="http://schemas.microsoft.com/office/powerpoint/2010/main" val="1280742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矩形 1"/>
          <p:cNvSpPr/>
          <p:nvPr/>
        </p:nvSpPr>
        <p:spPr>
          <a:xfrm>
            <a:off x="911225" y="0"/>
            <a:ext cx="1036954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图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8096" y="480042"/>
            <a:ext cx="2790000" cy="1501343"/>
          </a:xfrm>
          <a:prstGeom prst="rect">
            <a:avLst/>
          </a:prstGeom>
          <a:ln>
            <a:solidFill>
              <a:schemeClr val="bg2">
                <a:lumMod val="90000"/>
              </a:schemeClr>
            </a:solidFill>
          </a:ln>
          <a:effectLst>
            <a:outerShdw blurRad="63500" sx="102000" sy="102000" algn="ctr" rotWithShape="0">
              <a:prstClr val="black">
                <a:alpha val="15000"/>
              </a:prstClr>
            </a:outerShdw>
          </a:effectLst>
        </p:spPr>
      </p:pic>
      <p:sp>
        <p:nvSpPr>
          <p:cNvPr id="4" name="文本框 7"/>
          <p:cNvSpPr txBox="1"/>
          <p:nvPr/>
        </p:nvSpPr>
        <p:spPr>
          <a:xfrm>
            <a:off x="7988096" y="2009584"/>
            <a:ext cx="2790000" cy="276999"/>
          </a:xfrm>
          <a:prstGeom prst="rect">
            <a:avLst/>
          </a:prstGeom>
          <a:solidFill>
            <a:schemeClr val="bg1">
              <a:lumMod val="85000"/>
            </a:schemeClr>
          </a:solidFill>
          <a:effectLst>
            <a:outerShdw blurRad="63500" sx="102000" sy="102000" algn="ctr" rotWithShape="0">
              <a:prstClr val="black">
                <a:alpha val="23000"/>
              </a:prstClr>
            </a:outerShdw>
          </a:effectLst>
        </p:spPr>
        <p:txBody>
          <a:bodyPr wrap="square">
            <a:spAutoFit/>
          </a:bodyPr>
          <a:lstStyle>
            <a:defPPr>
              <a:defRPr lang="zh-CN"/>
            </a:defPPr>
            <a:lvl1pPr algn="ctr">
              <a:defRPr sz="1200" b="1" spc="0">
                <a:solidFill>
                  <a:srgbClr val="595959"/>
                </a:solidFill>
                <a:latin typeface="微软雅黑" panose="020B0503020204020204" pitchFamily="34" charset="-122"/>
                <a:ea typeface="微软雅黑" panose="020B0503020204020204" pitchFamily="34" charset="-122"/>
              </a:defRPr>
            </a:lvl1pPr>
          </a:lstStyle>
          <a:p>
            <a:r>
              <a:rPr lang="zh-CN" altLang="en-US" dirty="0"/>
              <a:t>阅读量 </a:t>
            </a:r>
            <a:r>
              <a:rPr lang="en-US" altLang="zh-CN" dirty="0"/>
              <a:t>100</a:t>
            </a:r>
            <a:r>
              <a:rPr lang="zh-CN" altLang="en-US" dirty="0"/>
              <a:t>万</a:t>
            </a:r>
            <a:r>
              <a:rPr lang="en-US" altLang="zh-CN" dirty="0"/>
              <a:t>+</a:t>
            </a:r>
            <a:endParaRPr lang="en-US" dirty="0"/>
          </a:p>
        </p:txBody>
      </p:sp>
      <p:pic>
        <p:nvPicPr>
          <p:cNvPr id="5" name="图片 4"/>
          <p:cNvPicPr>
            <a:picLocks noChangeAspect="1"/>
          </p:cNvPicPr>
          <p:nvPr/>
        </p:nvPicPr>
        <p:blipFill>
          <a:blip r:embed="rId3"/>
          <a:stretch>
            <a:fillRect/>
          </a:stretch>
        </p:blipFill>
        <p:spPr>
          <a:xfrm>
            <a:off x="7982142" y="2574704"/>
            <a:ext cx="2790000" cy="1429693"/>
          </a:xfrm>
          <a:prstGeom prst="rect">
            <a:avLst/>
          </a:prstGeom>
          <a:ln>
            <a:solidFill>
              <a:schemeClr val="bg2">
                <a:lumMod val="90000"/>
              </a:schemeClr>
            </a:solidFill>
          </a:ln>
          <a:effectLst>
            <a:outerShdw blurRad="63500" sx="102000" sy="102000" algn="ctr" rotWithShape="0">
              <a:prstClr val="black">
                <a:alpha val="15000"/>
              </a:prstClr>
            </a:outerShdw>
          </a:effectLst>
        </p:spPr>
      </p:pic>
      <p:sp>
        <p:nvSpPr>
          <p:cNvPr id="6" name="文本框 24"/>
          <p:cNvSpPr txBox="1"/>
          <p:nvPr/>
        </p:nvSpPr>
        <p:spPr>
          <a:xfrm>
            <a:off x="7995151" y="6134825"/>
            <a:ext cx="2790000" cy="276999"/>
          </a:xfrm>
          <a:prstGeom prst="rect">
            <a:avLst/>
          </a:prstGeom>
          <a:solidFill>
            <a:schemeClr val="bg1">
              <a:lumMod val="85000"/>
            </a:schemeClr>
          </a:solidFill>
          <a:effectLst>
            <a:outerShdw blurRad="63500" sx="102000" sy="102000" algn="ctr" rotWithShape="0">
              <a:prstClr val="black">
                <a:alpha val="23000"/>
              </a:prstClr>
            </a:outerShdw>
          </a:effectLst>
        </p:spPr>
        <p:txBody>
          <a:bodyPr wrap="square">
            <a:spAutoFit/>
          </a:bodyPr>
          <a:lstStyle>
            <a:defPPr>
              <a:defRPr lang="zh-CN"/>
            </a:defPPr>
            <a:lvl1pPr algn="ctr">
              <a:defRPr sz="1400" b="1" spc="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dirty="0"/>
              <a:t>阅读量 </a:t>
            </a:r>
            <a:r>
              <a:rPr lang="en-US" altLang="zh-CN" sz="1200" dirty="0"/>
              <a:t>10</a:t>
            </a:r>
            <a:r>
              <a:rPr lang="zh-CN" altLang="en-US" sz="1200" dirty="0"/>
              <a:t>万</a:t>
            </a:r>
            <a:r>
              <a:rPr lang="en-US" altLang="zh-CN" sz="1200" dirty="0"/>
              <a:t>+</a:t>
            </a:r>
            <a:endParaRPr lang="en-US" sz="1200" dirty="0"/>
          </a:p>
        </p:txBody>
      </p:sp>
      <p:pic>
        <p:nvPicPr>
          <p:cNvPr id="7" name="图片 6"/>
          <p:cNvPicPr>
            <a:picLocks noChangeAspect="1"/>
          </p:cNvPicPr>
          <p:nvPr/>
        </p:nvPicPr>
        <p:blipFill rotWithShape="1">
          <a:blip r:embed="rId4" cstate="hqprint">
            <a:extLst>
              <a:ext uri="{28A0092B-C50C-407E-A947-70E740481C1C}">
                <a14:useLocalDpi xmlns:a14="http://schemas.microsoft.com/office/drawing/2010/main"/>
              </a:ext>
            </a:extLst>
          </a:blip>
          <a:srcRect r="2295"/>
          <a:stretch/>
        </p:blipFill>
        <p:spPr>
          <a:xfrm>
            <a:off x="7982142" y="4545254"/>
            <a:ext cx="2790000" cy="1589571"/>
          </a:xfrm>
          <a:prstGeom prst="rect">
            <a:avLst/>
          </a:prstGeom>
          <a:ln>
            <a:solidFill>
              <a:schemeClr val="bg2">
                <a:lumMod val="90000"/>
              </a:schemeClr>
            </a:solidFill>
          </a:ln>
          <a:effectLst>
            <a:outerShdw blurRad="63500" sx="102000" sy="102000" algn="ctr" rotWithShape="0">
              <a:prstClr val="black">
                <a:alpha val="15000"/>
              </a:prstClr>
            </a:outerShdw>
          </a:effectLst>
        </p:spPr>
      </p:pic>
      <p:sp>
        <p:nvSpPr>
          <p:cNvPr id="9" name="矩形 8"/>
          <p:cNvSpPr/>
          <p:nvPr/>
        </p:nvSpPr>
        <p:spPr>
          <a:xfrm>
            <a:off x="1961104" y="476396"/>
            <a:ext cx="1907999" cy="547200"/>
          </a:xfrm>
          <a:prstGeom prst="rect">
            <a:avLst/>
          </a:prstGeom>
          <a:solidFill>
            <a:schemeClr val="bg1"/>
          </a:solidFill>
        </p:spPr>
        <p:txBody>
          <a:bodyPr wrap="square" anchor="ctr">
            <a:noAutofit/>
          </a:bodyPr>
          <a:lstStyle/>
          <a:p>
            <a:pPr algn="ctr"/>
            <a:r>
              <a:rPr lang="zh-CN" altLang="en-US" sz="1400" b="1" spc="270" dirty="0">
                <a:solidFill>
                  <a:srgbClr val="595959"/>
                </a:solidFill>
                <a:latin typeface="微软雅黑" panose="020B0503020204020204" pitchFamily="34" charset="-122"/>
                <a:ea typeface="微软雅黑" panose="020B0503020204020204" pitchFamily="34" charset="-122"/>
              </a:rPr>
              <a:t>开元网</a:t>
            </a:r>
            <a:endParaRPr lang="en-US" altLang="zh-CN" sz="1400" b="1" spc="270" dirty="0">
              <a:solidFill>
                <a:srgbClr val="595959"/>
              </a:solidFill>
              <a:latin typeface="微软雅黑" panose="020B0503020204020204" pitchFamily="34" charset="-122"/>
              <a:ea typeface="微软雅黑" panose="020B0503020204020204" pitchFamily="34" charset="-122"/>
            </a:endParaRPr>
          </a:p>
          <a:p>
            <a:pPr algn="ctr"/>
            <a:r>
              <a:rPr lang="zh-CN" altLang="en-US" sz="1100" b="1" dirty="0">
                <a:solidFill>
                  <a:srgbClr val="595959"/>
                </a:solidFill>
                <a:latin typeface="微软雅黑" panose="020B0503020204020204" pitchFamily="34" charset="-122"/>
                <a:ea typeface="微软雅黑" panose="020B0503020204020204" pitchFamily="34" charset="-122"/>
              </a:rPr>
              <a:t>微信公众号</a:t>
            </a:r>
          </a:p>
        </p:txBody>
      </p:sp>
      <p:pic>
        <p:nvPicPr>
          <p:cNvPr id="10" name="Picture 4" descr="https://www.ignitesocialmedia.com/wp-content/uploads/2015/09/WeChat-Logo.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13904" y="480042"/>
            <a:ext cx="547200" cy="547200"/>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29"/>
          <p:cNvSpPr txBox="1"/>
          <p:nvPr/>
        </p:nvSpPr>
        <p:spPr>
          <a:xfrm>
            <a:off x="7982142" y="4009225"/>
            <a:ext cx="2790000" cy="276999"/>
          </a:xfrm>
          <a:prstGeom prst="rect">
            <a:avLst/>
          </a:prstGeom>
          <a:solidFill>
            <a:schemeClr val="bg1">
              <a:lumMod val="85000"/>
            </a:schemeClr>
          </a:solidFill>
          <a:effectLst>
            <a:outerShdw blurRad="63500" sx="102000" sy="102000" algn="ctr" rotWithShape="0">
              <a:prstClr val="black">
                <a:alpha val="23000"/>
              </a:prstClr>
            </a:outerShdw>
          </a:effectLst>
        </p:spPr>
        <p:txBody>
          <a:bodyPr wrap="square">
            <a:spAutoFit/>
          </a:bodyPr>
          <a:lstStyle>
            <a:defPPr>
              <a:defRPr lang="zh-CN"/>
            </a:defPPr>
            <a:lvl1pPr algn="ctr">
              <a:defRPr b="1" spc="270">
                <a:solidFill>
                  <a:srgbClr val="595959"/>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1200" spc="0" dirty="0"/>
              <a:t>阅读量 </a:t>
            </a:r>
            <a:r>
              <a:rPr lang="en-US" altLang="zh-CN" sz="1200" spc="0" dirty="0"/>
              <a:t>40</a:t>
            </a:r>
            <a:r>
              <a:rPr lang="zh-CN" altLang="en-US" sz="1200" spc="0" dirty="0"/>
              <a:t>万</a:t>
            </a:r>
            <a:r>
              <a:rPr lang="en-US" altLang="zh-CN" sz="1200" spc="0" dirty="0"/>
              <a:t>+</a:t>
            </a:r>
            <a:endParaRPr lang="en-US" sz="1200" spc="0" dirty="0"/>
          </a:p>
        </p:txBody>
      </p:sp>
      <p:pic>
        <p:nvPicPr>
          <p:cNvPr id="12" name="图片 11" descr="手机屏幕截图&#10;&#10;描述已自动生成">
            <a:extLst>
              <a:ext uri="{FF2B5EF4-FFF2-40B4-BE49-F238E27FC236}">
                <a16:creationId xmlns="" xmlns:a16="http://schemas.microsoft.com/office/drawing/2014/main" id="{1BD45939-0C60-3749-BE67-16E79BD46F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3904" y="1061633"/>
            <a:ext cx="2455200" cy="5316325"/>
          </a:xfrm>
          <a:prstGeom prst="rect">
            <a:avLst/>
          </a:prstGeom>
          <a:effectLst>
            <a:outerShdw blurRad="63500" sx="102000" sy="102000" algn="ctr" rotWithShape="0">
              <a:prstClr val="black">
                <a:alpha val="15000"/>
              </a:prstClr>
            </a:outerShdw>
          </a:effectLst>
        </p:spPr>
      </p:pic>
      <p:pic>
        <p:nvPicPr>
          <p:cNvPr id="13" name="图片 12" descr="手机屏幕截图&#10;&#10;描述已自动生成">
            <a:extLst>
              <a:ext uri="{FF2B5EF4-FFF2-40B4-BE49-F238E27FC236}">
                <a16:creationId xmlns="" xmlns:a16="http://schemas.microsoft.com/office/drawing/2014/main" id="{A54D6DFC-3AE2-3147-8D24-2A4C49FE66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459" y="480042"/>
            <a:ext cx="2788960" cy="5931782"/>
          </a:xfrm>
          <a:prstGeom prst="rect">
            <a:avLst/>
          </a:prstGeom>
          <a:effectLst>
            <a:outerShdw blurRad="63500" sx="102000" sy="102000" algn="ctr" rotWithShape="0">
              <a:prstClr val="black">
                <a:alpha val="15000"/>
              </a:prstClr>
            </a:outerShdw>
          </a:effectLst>
        </p:spPr>
      </p:pic>
    </p:spTree>
    <p:extLst>
      <p:ext uri="{BB962C8B-B14F-4D97-AF65-F5344CB8AC3E}">
        <p14:creationId xmlns:p14="http://schemas.microsoft.com/office/powerpoint/2010/main" val="205998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F090115E-B849-1F4F-A6DA-2F3AE86B4384}"/>
              </a:ext>
            </a:extLst>
          </p:cNvPr>
          <p:cNvSpPr/>
          <p:nvPr/>
        </p:nvSpPr>
        <p:spPr>
          <a:xfrm>
            <a:off x="911225" y="0"/>
            <a:ext cx="10369549" cy="6858000"/>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 name="组合 1">
            <a:extLst>
              <a:ext uri="{FF2B5EF4-FFF2-40B4-BE49-F238E27FC236}">
                <a16:creationId xmlns="" xmlns:a16="http://schemas.microsoft.com/office/drawing/2014/main" id="{94BDD99A-6137-9D46-A501-4368E42D3AF8}"/>
              </a:ext>
            </a:extLst>
          </p:cNvPr>
          <p:cNvGrpSpPr/>
          <p:nvPr/>
        </p:nvGrpSpPr>
        <p:grpSpPr>
          <a:xfrm>
            <a:off x="8579139" y="708109"/>
            <a:ext cx="2656014" cy="863030"/>
            <a:chOff x="8611223" y="708109"/>
            <a:chExt cx="2656014" cy="863030"/>
          </a:xfrm>
        </p:grpSpPr>
        <p:sp>
          <p:nvSpPr>
            <p:cNvPr id="7" name="矩形 6"/>
            <p:cNvSpPr/>
            <p:nvPr/>
          </p:nvSpPr>
          <p:spPr>
            <a:xfrm>
              <a:off x="9454097" y="708109"/>
              <a:ext cx="1813140" cy="863029"/>
            </a:xfrm>
            <a:prstGeom prst="rect">
              <a:avLst/>
            </a:prstGeom>
            <a:solidFill>
              <a:schemeClr val="bg1"/>
            </a:solid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spc="270" dirty="0">
                  <a:solidFill>
                    <a:srgbClr val="595959"/>
                  </a:solidFill>
                  <a:latin typeface="微软雅黑" panose="020B0503020204020204" pitchFamily="34" charset="-122"/>
                  <a:ea typeface="微软雅黑" panose="020B0503020204020204" pitchFamily="34" charset="-122"/>
                </a:rPr>
                <a:t>开元网</a:t>
              </a:r>
              <a:endParaRPr lang="en-US" altLang="zh-CN" b="1" spc="270" dirty="0">
                <a:solidFill>
                  <a:srgbClr val="595959"/>
                </a:solidFill>
                <a:latin typeface="微软雅黑" panose="020B0503020204020204" pitchFamily="34" charset="-122"/>
                <a:ea typeface="微软雅黑" panose="020B0503020204020204" pitchFamily="34" charset="-122"/>
              </a:endParaRPr>
            </a:p>
            <a:p>
              <a:pPr algn="ctr"/>
              <a:r>
                <a:rPr lang="zh-CN" altLang="en-US" b="1" spc="270" dirty="0">
                  <a:solidFill>
                    <a:srgbClr val="595959"/>
                  </a:solidFill>
                  <a:latin typeface="微软雅黑" panose="020B0503020204020204" pitchFamily="34" charset="-122"/>
                  <a:ea typeface="微软雅黑" panose="020B0503020204020204" pitchFamily="34" charset="-122"/>
                </a:rPr>
                <a:t>微信群</a:t>
              </a:r>
            </a:p>
          </p:txBody>
        </p:sp>
        <p:pic>
          <p:nvPicPr>
            <p:cNvPr id="8" name="Picture 4" descr="https://www.ignitesocialmedia.com/wp-content/uploads/2015/09/WeChat-Log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11223" y="708110"/>
              <a:ext cx="824224" cy="86302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矩形 4"/>
          <p:cNvSpPr/>
          <p:nvPr/>
        </p:nvSpPr>
        <p:spPr>
          <a:xfrm>
            <a:off x="9078704" y="2649057"/>
            <a:ext cx="1700980" cy="2987036"/>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8000"/>
              </a:lnSpc>
            </a:pPr>
            <a:r>
              <a:rPr lang="en-US" sz="1250" dirty="0" err="1">
                <a:solidFill>
                  <a:srgbClr val="595959"/>
                </a:solidFill>
                <a:latin typeface="微软雅黑" panose="020B0503020204020204" pitchFamily="34" charset="-122"/>
                <a:ea typeface="微软雅黑" panose="020B0503020204020204" pitchFamily="34" charset="-122"/>
              </a:rPr>
              <a:t>慕尼黑</a:t>
            </a:r>
            <a:endParaRPr lang="en-US"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en-US" sz="1250" dirty="0" err="1">
                <a:solidFill>
                  <a:srgbClr val="595959"/>
                </a:solidFill>
                <a:latin typeface="微软雅黑" panose="020B0503020204020204" pitchFamily="34" charset="-122"/>
                <a:ea typeface="微软雅黑" panose="020B0503020204020204" pitchFamily="34" charset="-122"/>
              </a:rPr>
              <a:t>法兰克福</a:t>
            </a:r>
          </a:p>
          <a:p>
            <a:pPr algn="ctr">
              <a:lnSpc>
                <a:spcPct val="108000"/>
              </a:lnSpc>
            </a:pPr>
            <a:r>
              <a:rPr lang="en-US" sz="1250" dirty="0" err="1">
                <a:solidFill>
                  <a:srgbClr val="595959"/>
                </a:solidFill>
                <a:latin typeface="微软雅黑" panose="020B0503020204020204" pitchFamily="34" charset="-122"/>
                <a:ea typeface="微软雅黑" panose="020B0503020204020204" pitchFamily="34" charset="-122"/>
              </a:rPr>
              <a:t>柏林</a:t>
            </a: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汉堡</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不莱梅</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布伦瑞克</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汉诺威</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亚琛</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波恩</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杜伊斯堡</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埃森</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杜塞尔多夫</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科隆</a:t>
            </a:r>
            <a:endParaRPr lang="en-US" altLang="zh-CN" sz="1250" dirty="0">
              <a:solidFill>
                <a:srgbClr val="595959"/>
              </a:solidFill>
              <a:latin typeface="微软雅黑" panose="020B0503020204020204" pitchFamily="34" charset="-122"/>
              <a:ea typeface="微软雅黑" panose="020B0503020204020204" pitchFamily="34" charset="-122"/>
            </a:endParaRPr>
          </a:p>
          <a:p>
            <a:pPr algn="ctr">
              <a:lnSpc>
                <a:spcPct val="108000"/>
              </a:lnSpc>
            </a:pPr>
            <a:r>
              <a:rPr lang="zh-CN" altLang="en-US" sz="1250" dirty="0">
                <a:solidFill>
                  <a:srgbClr val="595959"/>
                </a:solidFill>
                <a:latin typeface="微软雅黑" panose="020B0503020204020204" pitchFamily="34" charset="-122"/>
                <a:ea typeface="微软雅黑" panose="020B0503020204020204" pitchFamily="34" charset="-122"/>
              </a:rPr>
              <a:t>多特蒙德</a:t>
            </a:r>
            <a:endParaRPr lang="en-US" sz="1250" dirty="0">
              <a:solidFill>
                <a:srgbClr val="595959"/>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212141" y="1740766"/>
            <a:ext cx="1434107"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de-DE" sz="1400" b="1" dirty="0">
                <a:solidFill>
                  <a:srgbClr val="595959"/>
                </a:solidFill>
                <a:latin typeface="微软雅黑" panose="020B0503020204020204" pitchFamily="34" charset="-122"/>
                <a:ea typeface="微软雅黑" panose="020B0503020204020204" pitchFamily="34" charset="-122"/>
              </a:rPr>
              <a:t>数十个微信群</a:t>
            </a:r>
            <a:endParaRPr lang="de-DE" altLang="zh-CN" sz="1400" b="1" dirty="0">
              <a:solidFill>
                <a:srgbClr val="595959"/>
              </a:solidFill>
              <a:latin typeface="微软雅黑" panose="020B0503020204020204" pitchFamily="34" charset="-122"/>
              <a:ea typeface="微软雅黑" panose="020B0503020204020204" pitchFamily="34" charset="-122"/>
            </a:endParaRPr>
          </a:p>
          <a:p>
            <a:pPr algn="ctr"/>
            <a:r>
              <a:rPr lang="zh-CN" altLang="de-DE" sz="1400" b="1" dirty="0">
                <a:solidFill>
                  <a:srgbClr val="595959"/>
                </a:solidFill>
                <a:latin typeface="微软雅黑" panose="020B0503020204020204" pitchFamily="34" charset="-122"/>
                <a:ea typeface="微软雅黑" panose="020B0503020204020204" pitchFamily="34" charset="-122"/>
              </a:rPr>
              <a:t>涵盖德国</a:t>
            </a:r>
            <a:endParaRPr lang="en-US" altLang="zh-CN" sz="1400" b="1" dirty="0">
              <a:solidFill>
                <a:srgbClr val="595959"/>
              </a:solidFill>
              <a:latin typeface="微软雅黑" panose="020B0503020204020204" pitchFamily="34" charset="-122"/>
              <a:ea typeface="微软雅黑" panose="020B0503020204020204" pitchFamily="34" charset="-122"/>
            </a:endParaRPr>
          </a:p>
          <a:p>
            <a:pPr algn="ctr"/>
            <a:r>
              <a:rPr lang="zh-CN" altLang="de-DE" sz="1400" b="1" dirty="0">
                <a:solidFill>
                  <a:srgbClr val="595959"/>
                </a:solidFill>
                <a:latin typeface="微软雅黑" panose="020B0503020204020204" pitchFamily="34" charset="-122"/>
                <a:ea typeface="微软雅黑" panose="020B0503020204020204" pitchFamily="34" charset="-122"/>
              </a:rPr>
              <a:t>各个主要的城市</a:t>
            </a:r>
            <a:endParaRPr lang="en-US" sz="1400" b="1" dirty="0">
              <a:solidFill>
                <a:srgbClr val="595959"/>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43796188"/>
              </p:ext>
            </p:extLst>
          </p:nvPr>
        </p:nvGraphicFramePr>
        <p:xfrm>
          <a:off x="1108364" y="708110"/>
          <a:ext cx="7273636" cy="5484866"/>
        </p:xfrm>
        <a:graphic>
          <a:graphicData uri="http://schemas.openxmlformats.org/drawingml/2006/table">
            <a:tbl>
              <a:tblPr>
                <a:tableStyleId>{912C8C85-51F0-491E-9774-3900AFEF0FD7}</a:tableStyleId>
              </a:tblPr>
              <a:tblGrid>
                <a:gridCol w="3066189">
                  <a:extLst>
                    <a:ext uri="{9D8B030D-6E8A-4147-A177-3AD203B41FA5}">
                      <a16:colId xmlns="" xmlns:a16="http://schemas.microsoft.com/office/drawing/2014/main" val="20000"/>
                    </a:ext>
                  </a:extLst>
                </a:gridCol>
                <a:gridCol w="1078781">
                  <a:extLst>
                    <a:ext uri="{9D8B030D-6E8A-4147-A177-3AD203B41FA5}">
                      <a16:colId xmlns="" xmlns:a16="http://schemas.microsoft.com/office/drawing/2014/main" val="20001"/>
                    </a:ext>
                  </a:extLst>
                </a:gridCol>
                <a:gridCol w="1615462">
                  <a:extLst>
                    <a:ext uri="{9D8B030D-6E8A-4147-A177-3AD203B41FA5}">
                      <a16:colId xmlns="" xmlns:a16="http://schemas.microsoft.com/office/drawing/2014/main" val="20002"/>
                    </a:ext>
                  </a:extLst>
                </a:gridCol>
                <a:gridCol w="1513204">
                  <a:extLst>
                    <a:ext uri="{9D8B030D-6E8A-4147-A177-3AD203B41FA5}">
                      <a16:colId xmlns="" xmlns:a16="http://schemas.microsoft.com/office/drawing/2014/main" val="20003"/>
                    </a:ext>
                  </a:extLst>
                </a:gridCol>
              </a:tblGrid>
              <a:tr h="308121">
                <a:tc>
                  <a:txBody>
                    <a:bodyPr/>
                    <a:lstStyle/>
                    <a:p>
                      <a:pPr algn="l" fontAlgn="ctr">
                        <a:lnSpc>
                          <a:spcPct val="100000"/>
                        </a:lnSpc>
                      </a:pPr>
                      <a:r>
                        <a:rPr lang="zh-CN" altLang="en-US" sz="1400" b="1" u="none" strike="noStrike" spc="300" dirty="0">
                          <a:solidFill>
                            <a:schemeClr val="bg1"/>
                          </a:solidFill>
                          <a:effectLst/>
                          <a:latin typeface="微软雅黑"/>
                          <a:ea typeface="微软雅黑"/>
                          <a:cs typeface="微软雅黑"/>
                        </a:rPr>
                        <a:t>微信群名称</a:t>
                      </a:r>
                      <a:endParaRPr lang="zh-CN" altLang="en-US" sz="1400" b="1" i="0" u="none" strike="noStrike" spc="300" dirty="0">
                        <a:solidFill>
                          <a:schemeClr val="bg1"/>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solidFill>
                      <a:srgbClr val="31A30D"/>
                    </a:solidFill>
                  </a:tcPr>
                </a:tc>
                <a:tc>
                  <a:txBody>
                    <a:bodyPr/>
                    <a:lstStyle/>
                    <a:p>
                      <a:pPr algn="l" fontAlgn="ctr">
                        <a:lnSpc>
                          <a:spcPct val="100000"/>
                        </a:lnSpc>
                      </a:pPr>
                      <a:r>
                        <a:rPr lang="zh-CN" altLang="en-US" sz="1400" b="1" u="none" strike="noStrike" spc="300" dirty="0">
                          <a:solidFill>
                            <a:schemeClr val="bg1"/>
                          </a:solidFill>
                          <a:effectLst/>
                          <a:latin typeface="微软雅黑"/>
                          <a:ea typeface="微软雅黑"/>
                          <a:cs typeface="微软雅黑"/>
                        </a:rPr>
                        <a:t>人数</a:t>
                      </a:r>
                      <a:endParaRPr lang="zh-CN" altLang="en-US" sz="1400" b="1" i="0" u="none" strike="noStrike" spc="300" dirty="0">
                        <a:solidFill>
                          <a:schemeClr val="bg1"/>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solidFill>
                      <a:srgbClr val="31A30D"/>
                    </a:solidFill>
                  </a:tcPr>
                </a:tc>
                <a:tc>
                  <a:txBody>
                    <a:bodyPr/>
                    <a:lstStyle/>
                    <a:p>
                      <a:pPr algn="l" fontAlgn="ctr">
                        <a:lnSpc>
                          <a:spcPct val="100000"/>
                        </a:lnSpc>
                      </a:pPr>
                      <a:r>
                        <a:rPr lang="zh-CN" altLang="en-US" sz="1400" b="1" u="none" strike="noStrike" spc="300" dirty="0">
                          <a:solidFill>
                            <a:schemeClr val="bg1"/>
                          </a:solidFill>
                          <a:effectLst/>
                          <a:latin typeface="微软雅黑"/>
                          <a:ea typeface="微软雅黑"/>
                          <a:cs typeface="微软雅黑"/>
                        </a:rPr>
                        <a:t>主题</a:t>
                      </a:r>
                      <a:endParaRPr lang="zh-CN" altLang="en-US" sz="1400" b="1" i="0" u="none" strike="noStrike" spc="300" dirty="0">
                        <a:solidFill>
                          <a:schemeClr val="bg1"/>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solidFill>
                      <a:srgbClr val="31A30D"/>
                    </a:solidFill>
                  </a:tcPr>
                </a:tc>
                <a:tc>
                  <a:txBody>
                    <a:bodyPr/>
                    <a:lstStyle/>
                    <a:p>
                      <a:pPr algn="l" fontAlgn="ctr">
                        <a:lnSpc>
                          <a:spcPct val="100000"/>
                        </a:lnSpc>
                      </a:pPr>
                      <a:r>
                        <a:rPr lang="zh-CN" altLang="en-US" sz="1400" b="1" u="none" strike="noStrike" spc="300" dirty="0">
                          <a:solidFill>
                            <a:schemeClr val="bg1"/>
                          </a:solidFill>
                          <a:effectLst/>
                          <a:latin typeface="微软雅黑"/>
                          <a:ea typeface="微软雅黑"/>
                          <a:cs typeface="微软雅黑"/>
                        </a:rPr>
                        <a:t>地域</a:t>
                      </a:r>
                      <a:endParaRPr lang="zh-CN" altLang="en-US" sz="1400" b="1" i="0" u="none" strike="noStrike" spc="300" dirty="0">
                        <a:solidFill>
                          <a:schemeClr val="bg1"/>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solidFill>
                      <a:srgbClr val="31A30D"/>
                    </a:solidFill>
                  </a:tcPr>
                </a:tc>
                <a:extLst>
                  <a:ext uri="{0D108BD9-81ED-4DB2-BD59-A6C34878D82A}">
                    <a16:rowId xmlns="" xmlns:a16="http://schemas.microsoft.com/office/drawing/2014/main" val="10000"/>
                  </a:ext>
                </a:extLst>
              </a:tr>
              <a:tr h="215925">
                <a:tc>
                  <a:txBody>
                    <a:bodyPr/>
                    <a:lstStyle/>
                    <a:p>
                      <a:pPr algn="l" fontAlgn="ctr">
                        <a:lnSpc>
                          <a:spcPct val="100000"/>
                        </a:lnSpc>
                      </a:pPr>
                      <a:r>
                        <a:rPr lang="zh-CN" altLang="en-US" sz="1050" u="none" strike="noStrike" dirty="0">
                          <a:effectLst/>
                          <a:latin typeface="微软雅黑"/>
                          <a:ea typeface="微软雅黑"/>
                          <a:cs typeface="微软雅黑"/>
                        </a:rPr>
                        <a:t>开元慕尼黑寻味美食群</a:t>
                      </a:r>
                      <a:endParaRPr lang="en-US" altLang="zh-CN" sz="105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altLang="zh-CN" sz="1050" u="none" strike="noStrike" dirty="0">
                          <a:effectLst/>
                          <a:latin typeface="微软雅黑"/>
                          <a:ea typeface="微软雅黑"/>
                          <a:cs typeface="微软雅黑"/>
                        </a:rPr>
                        <a:t>420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分享各地美食</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全德</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01"/>
                  </a:ext>
                </a:extLst>
              </a:tr>
              <a:tr h="244959">
                <a:tc>
                  <a:txBody>
                    <a:bodyPr/>
                    <a:lstStyle/>
                    <a:p>
                      <a:r>
                        <a:rPr lang="zh-CN" altLang="en-US" sz="1050" u="none" strike="noStrike" dirty="0">
                          <a:effectLst/>
                          <a:latin typeface="微软雅黑"/>
                          <a:ea typeface="微软雅黑"/>
                          <a:cs typeface="微软雅黑"/>
                        </a:rPr>
                        <a:t>开元法兰克福寻味美食群</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a:r>
                        <a:rPr lang="en-US" altLang="zh-CN" sz="1050" u="none" strike="noStrike" dirty="0">
                          <a:effectLst/>
                          <a:latin typeface="微软雅黑"/>
                          <a:ea typeface="微软雅黑"/>
                          <a:cs typeface="微软雅黑"/>
                        </a:rPr>
                        <a:t>490</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endParaRPr lang="zh-CN" altLang="en-US"/>
                    </a:p>
                  </a:txBody>
                  <a:tcPr/>
                </a:tc>
                <a:tc vMerge="1">
                  <a:txBody>
                    <a:bodyPr/>
                    <a:lstStyle/>
                    <a:p>
                      <a:pPr algn="l"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51909">
                <a:tc>
                  <a:txBody>
                    <a:bodyPr/>
                    <a:lstStyle/>
                    <a:p>
                      <a:r>
                        <a:rPr lang="zh-CN" altLang="en-US" sz="1050" u="none" strike="noStrike" dirty="0">
                          <a:effectLst/>
                          <a:latin typeface="微软雅黑"/>
                          <a:ea typeface="微软雅黑"/>
                          <a:cs typeface="微软雅黑"/>
                        </a:rPr>
                        <a:t>开元招聘求职</a:t>
                      </a:r>
                      <a:r>
                        <a:rPr lang="en-US" altLang="zh-CN" sz="1050" u="none" strike="noStrike" dirty="0">
                          <a:effectLst/>
                          <a:latin typeface="微软雅黑"/>
                          <a:ea typeface="微软雅黑"/>
                          <a:cs typeface="微软雅黑"/>
                        </a:rPr>
                        <a:t>1-9</a:t>
                      </a:r>
                      <a:r>
                        <a:rPr lang="zh-CN" altLang="en-US" sz="1050" u="none" strike="noStrike" dirty="0">
                          <a:effectLst/>
                          <a:latin typeface="微软雅黑"/>
                          <a:ea typeface="微软雅黑"/>
                          <a:cs typeface="微软雅黑"/>
                        </a:rPr>
                        <a:t>群</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每群</a:t>
                      </a:r>
                      <a:r>
                        <a:rPr lang="en-US" altLang="zh-CN" sz="1050" u="none" strike="noStrike" dirty="0">
                          <a:effectLst/>
                          <a:latin typeface="微软雅黑"/>
                          <a:ea typeface="微软雅黑"/>
                          <a:cs typeface="微软雅黑"/>
                        </a:rPr>
                        <a:t>500</a:t>
                      </a:r>
                      <a:endParaRPr lang="zh-CN" altLang="en-US" sz="1050" b="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r>
                        <a:rPr lang="zh-CN" altLang="en-US" sz="1050" u="none" strike="noStrike" dirty="0">
                          <a:effectLst/>
                          <a:latin typeface="微软雅黑"/>
                          <a:ea typeface="微软雅黑"/>
                          <a:cs typeface="微软雅黑"/>
                        </a:rPr>
                        <a:t>招聘求职</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全德</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03"/>
                  </a:ext>
                </a:extLst>
              </a:tr>
              <a:tr h="244959">
                <a:tc>
                  <a:txBody>
                    <a:bodyPr/>
                    <a:lstStyle/>
                    <a:p>
                      <a:r>
                        <a:rPr lang="zh-CN" altLang="en-US" sz="1050" u="none" strike="noStrike" dirty="0">
                          <a:effectLst/>
                          <a:latin typeface="微软雅黑"/>
                          <a:ea typeface="微软雅黑"/>
                          <a:cs typeface="微软雅黑"/>
                        </a:rPr>
                        <a:t>开元旅游，机票，导游培训群</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a:r>
                        <a:rPr lang="en-US" altLang="zh-CN" sz="1050" u="none" strike="noStrike" kern="1200" dirty="0">
                          <a:effectLst/>
                          <a:latin typeface="微软雅黑"/>
                          <a:ea typeface="微软雅黑"/>
                          <a:cs typeface="微软雅黑"/>
                        </a:rPr>
                        <a:t>368</a:t>
                      </a:r>
                      <a:endParaRPr lang="zh-CN" altLang="en-US" sz="1050" b="0" i="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r>
                        <a:rPr lang="zh-CN" altLang="en-US" sz="1050" u="none" strike="noStrike" dirty="0">
                          <a:effectLst/>
                          <a:latin typeface="微软雅黑"/>
                          <a:ea typeface="微软雅黑"/>
                          <a:cs typeface="微软雅黑"/>
                        </a:rPr>
                        <a:t>旅游机票信息</a:t>
                      </a:r>
                      <a:endParaRPr lang="zh-CN" altLang="en-US" sz="1050" dirty="0">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全德</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04"/>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开元买房租房群</a:t>
                      </a:r>
                      <a:r>
                        <a:rPr lang="en-US" altLang="zh-CN" sz="1050" u="none" strike="noStrike" dirty="0">
                          <a:effectLst/>
                          <a:latin typeface="微软雅黑"/>
                          <a:ea typeface="微软雅黑"/>
                          <a:cs typeface="微软雅黑"/>
                        </a:rPr>
                        <a:t>1-8</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每群</a:t>
                      </a: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买房租房</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kern="1200" dirty="0">
                          <a:effectLst/>
                          <a:latin typeface="微软雅黑"/>
                          <a:ea typeface="微软雅黑"/>
                          <a:cs typeface="微软雅黑"/>
                        </a:rPr>
                        <a:t>全德</a:t>
                      </a:r>
                      <a:endParaRPr lang="zh-CN" altLang="en-US" sz="105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05"/>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开元买房租房群</a:t>
                      </a:r>
                      <a:r>
                        <a:rPr lang="en-US" altLang="zh-CN" sz="1050" u="none" strike="noStrike" dirty="0">
                          <a:effectLst/>
                          <a:latin typeface="微软雅黑"/>
                          <a:ea typeface="微软雅黑"/>
                          <a:cs typeface="微软雅黑"/>
                        </a:rPr>
                        <a:t>9</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290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6"/>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德国法律求助咨询交流群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254</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法律咨询</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kern="1200" dirty="0">
                          <a:effectLst/>
                          <a:latin typeface="微软雅黑"/>
                          <a:ea typeface="微软雅黑"/>
                          <a:cs typeface="微软雅黑"/>
                        </a:rPr>
                        <a:t>全德</a:t>
                      </a:r>
                    </a:p>
                    <a:p>
                      <a:pPr algn="l"/>
                      <a:endParaRPr lang="en-US" sz="105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07"/>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开元活动演出信息群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102</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活动演出信息</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0008"/>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德国森狗族</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102</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单身交友</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10009"/>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开元慕尼黑生活</a:t>
                      </a:r>
                      <a:r>
                        <a:rPr lang="en-US" altLang="zh-CN" sz="1050" u="none" strike="noStrike" dirty="0">
                          <a:effectLst/>
                          <a:latin typeface="微软雅黑"/>
                          <a:ea typeface="微软雅黑"/>
                          <a:cs typeface="微软雅黑"/>
                        </a:rPr>
                        <a:t>1-3</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每群</a:t>
                      </a: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二手买卖、</a:t>
                      </a:r>
                      <a:endParaRPr lang="en-US" altLang="zh-CN" sz="1050" u="none" strike="noStrike" dirty="0">
                        <a:effectLst/>
                        <a:latin typeface="微软雅黑"/>
                        <a:ea typeface="微软雅黑"/>
                        <a:cs typeface="微软雅黑"/>
                      </a:endParaRPr>
                    </a:p>
                    <a:p>
                      <a:pPr algn="l" fontAlgn="ctr">
                        <a:lnSpc>
                          <a:spcPct val="100000"/>
                        </a:lnSpc>
                      </a:pPr>
                      <a:r>
                        <a:rPr lang="zh-CN" altLang="en-US" sz="1050" u="none" strike="noStrike" dirty="0">
                          <a:effectLst/>
                          <a:latin typeface="微软雅黑"/>
                          <a:ea typeface="微软雅黑"/>
                          <a:cs typeface="微软雅黑"/>
                        </a:rPr>
                        <a:t>租房招聘，聊天</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慕尼黑</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0"/>
                  </a:ext>
                </a:extLst>
              </a:tr>
              <a:tr h="2279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开元慕尼黑生活</a:t>
                      </a:r>
                      <a:r>
                        <a:rPr lang="en-US" altLang="zh-CN" sz="1050" u="none" strike="noStrike" dirty="0">
                          <a:effectLst/>
                          <a:latin typeface="微软雅黑"/>
                          <a:ea typeface="微软雅黑"/>
                          <a:cs typeface="微软雅黑"/>
                        </a:rPr>
                        <a:t>4</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390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开元北威州租房招聘互助</a:t>
                      </a:r>
                      <a:r>
                        <a:rPr lang="en-US" altLang="zh-CN" sz="1050" u="none" strike="noStrike" dirty="0">
                          <a:effectLst/>
                          <a:latin typeface="微软雅黑"/>
                          <a:ea typeface="微软雅黑"/>
                          <a:cs typeface="微软雅黑"/>
                        </a:rPr>
                        <a:t>1-2</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每群</a:t>
                      </a: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租房招聘</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北威州</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2"/>
                  </a:ext>
                </a:extLst>
              </a:tr>
              <a:tr h="2279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开元北威州租房招聘互助</a:t>
                      </a:r>
                      <a:r>
                        <a:rPr lang="zh-CN" altLang="zh-CN" sz="1050" u="none" strike="noStrike" dirty="0">
                          <a:effectLst/>
                          <a:latin typeface="微软雅黑"/>
                          <a:ea typeface="微软雅黑"/>
                          <a:cs typeface="微软雅黑"/>
                        </a:rPr>
                        <a:t>3</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altLang="zh-CN" sz="1050" u="none" strike="noStrike" dirty="0">
                          <a:effectLst/>
                          <a:latin typeface="微软雅黑"/>
                          <a:ea typeface="微软雅黑"/>
                          <a:cs typeface="微软雅黑"/>
                        </a:rPr>
                        <a:t>170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开元柏林租房招聘</a:t>
                      </a:r>
                      <a:r>
                        <a:rPr lang="en-US" altLang="zh-CN" sz="1050" u="none" strike="noStrike" dirty="0">
                          <a:effectLst/>
                          <a:latin typeface="微软雅黑"/>
                          <a:ea typeface="微软雅黑"/>
                          <a:cs typeface="微软雅黑"/>
                        </a:rPr>
                        <a:t>1-2</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每群</a:t>
                      </a: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实用信息，聊天</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柏林</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4"/>
                  </a:ext>
                </a:extLst>
              </a:tr>
              <a:tr h="2279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开元柏林租房招聘</a:t>
                      </a:r>
                      <a:r>
                        <a:rPr lang="en-US" altLang="zh-CN" sz="1050" u="none" strike="noStrike" dirty="0">
                          <a:effectLst/>
                          <a:latin typeface="微软雅黑"/>
                          <a:ea typeface="微软雅黑"/>
                          <a:cs typeface="微软雅黑"/>
                        </a:rPr>
                        <a:t>3</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420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5"/>
                  </a:ext>
                </a:extLst>
              </a:tr>
              <a:tr h="343554">
                <a:tc>
                  <a:txBody>
                    <a:bodyPr/>
                    <a:lstStyle/>
                    <a:p>
                      <a:pPr algn="l" fontAlgn="ctr">
                        <a:lnSpc>
                          <a:spcPct val="100000"/>
                        </a:lnSpc>
                      </a:pPr>
                      <a:r>
                        <a:rPr lang="zh-CN" altLang="en-US" sz="1050" u="none" strike="noStrike" dirty="0">
                          <a:effectLst/>
                          <a:latin typeface="微软雅黑"/>
                          <a:ea typeface="微软雅黑"/>
                          <a:cs typeface="微软雅黑"/>
                        </a:rPr>
                        <a:t>开元北德地区租房招聘互助群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196</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新闻资讯，实用信息</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汉堡，汉诺威，不莱梅等</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6"/>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开元资讯</a:t>
                      </a:r>
                      <a:r>
                        <a:rPr lang="en-US" altLang="zh-CN" sz="1050" u="none" strike="noStrike" dirty="0">
                          <a:effectLst/>
                          <a:latin typeface="微软雅黑"/>
                          <a:ea typeface="微软雅黑"/>
                          <a:cs typeface="微软雅黑"/>
                        </a:rPr>
                        <a:t>-</a:t>
                      </a:r>
                      <a:r>
                        <a:rPr lang="zh-CN" altLang="en-US" sz="1050" u="none" strike="noStrike" dirty="0">
                          <a:effectLst/>
                          <a:latin typeface="微软雅黑"/>
                          <a:ea typeface="微软雅黑"/>
                          <a:cs typeface="微软雅黑"/>
                        </a:rPr>
                        <a:t>法兰克福及周边租房招聘</a:t>
                      </a:r>
                      <a:r>
                        <a:rPr lang="en-US" altLang="zh-CN" sz="1050" u="none" strike="noStrike" dirty="0">
                          <a:effectLst/>
                          <a:latin typeface="微软雅黑"/>
                          <a:ea typeface="微软雅黑"/>
                          <a:cs typeface="微软雅黑"/>
                        </a:rPr>
                        <a:t>1-2</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marL="0" algn="l" defTabSz="914400" rtl="0" eaLnBrk="1" fontAlgn="ctr" latinLnBrk="0" hangingPunct="1">
                        <a:lnSpc>
                          <a:spcPct val="100000"/>
                        </a:lnSpc>
                      </a:pPr>
                      <a:r>
                        <a:rPr lang="zh-CN" altLang="en-US" sz="1050" u="none" strike="noStrike" kern="1200" dirty="0">
                          <a:effectLst/>
                          <a:latin typeface="微软雅黑"/>
                          <a:ea typeface="微软雅黑"/>
                          <a:cs typeface="微软雅黑"/>
                        </a:rPr>
                        <a:t>新闻资讯，实用信息</a:t>
                      </a:r>
                      <a:r>
                        <a:rPr lang="en-US" sz="1050" u="none" strike="noStrike" kern="1200" dirty="0">
                          <a:effectLst/>
                          <a:latin typeface="微软雅黑"/>
                          <a:ea typeface="微软雅黑"/>
                          <a:cs typeface="微软雅黑"/>
                        </a:rPr>
                        <a:t> </a:t>
                      </a:r>
                      <a:endParaRPr lang="en-US" sz="105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法兰克福</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7"/>
                  </a:ext>
                </a:extLst>
              </a:tr>
              <a:tr h="2279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开元资讯</a:t>
                      </a:r>
                      <a:r>
                        <a:rPr lang="en-US" altLang="zh-CN" sz="1050" u="none" strike="noStrike" dirty="0">
                          <a:effectLst/>
                          <a:latin typeface="微软雅黑"/>
                          <a:ea typeface="微软雅黑"/>
                          <a:cs typeface="微软雅黑"/>
                        </a:rPr>
                        <a:t>-</a:t>
                      </a:r>
                      <a:r>
                        <a:rPr lang="zh-CN" altLang="en-US" sz="1050" u="none" strike="noStrike" dirty="0">
                          <a:effectLst/>
                          <a:latin typeface="微软雅黑"/>
                          <a:ea typeface="微软雅黑"/>
                          <a:cs typeface="微软雅黑"/>
                        </a:rPr>
                        <a:t>法兰克福及周边租房招聘</a:t>
                      </a:r>
                      <a:r>
                        <a:rPr lang="en-US" altLang="zh-CN" sz="1050" u="none" strike="noStrike" dirty="0">
                          <a:effectLst/>
                          <a:latin typeface="微软雅黑"/>
                          <a:ea typeface="微软雅黑"/>
                          <a:cs typeface="微软雅黑"/>
                        </a:rPr>
                        <a:t>3</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143</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开元安哈尔特地区租房招聘群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a:effectLst/>
                          <a:latin typeface="微软雅黑"/>
                          <a:ea typeface="微软雅黑"/>
                          <a:cs typeface="微软雅黑"/>
                        </a:rPr>
                        <a:t>136</a:t>
                      </a:r>
                      <a:endParaRPr lang="en-US" sz="1050" b="0" i="0" u="none" strike="noStrike">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新闻资讯，实用信息</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萨克森安哈尔特</a:t>
                      </a:r>
                      <a:endParaRPr lang="en-US" altLang="zh-CN" sz="105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19"/>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开元邮轮群</a:t>
                      </a:r>
                      <a:r>
                        <a:rPr lang="en-US" altLang="zh-CN" sz="1050" u="none" strike="noStrike" dirty="0">
                          <a:effectLst/>
                          <a:latin typeface="微软雅黑"/>
                          <a:ea typeface="微软雅黑"/>
                          <a:cs typeface="微软雅黑"/>
                        </a:rPr>
                        <a:t>1</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500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邮轮旅游</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rowSpan="2">
                  <a:txBody>
                    <a:bodyPr/>
                    <a:lstStyle/>
                    <a:p>
                      <a:pPr algn="l" fontAlgn="ctr">
                        <a:lnSpc>
                          <a:spcPct val="100000"/>
                        </a:lnSpc>
                      </a:pPr>
                      <a:r>
                        <a:rPr lang="zh-CN" altLang="en-US" sz="1050" u="none" strike="noStrike" dirty="0">
                          <a:effectLst/>
                          <a:latin typeface="微软雅黑"/>
                          <a:ea typeface="微软雅黑"/>
                          <a:cs typeface="微软雅黑"/>
                        </a:rPr>
                        <a:t>全德</a:t>
                      </a:r>
                      <a:endParaRPr lang="en-US" altLang="zh-CN" sz="105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20"/>
                  </a:ext>
                </a:extLst>
              </a:tr>
              <a:tr h="227967">
                <a:tc>
                  <a:txBody>
                    <a:bodyPr/>
                    <a:lstStyle/>
                    <a:p>
                      <a:pPr algn="l" fontAlgn="ctr">
                        <a:lnSpc>
                          <a:spcPct val="100000"/>
                        </a:lnSpc>
                      </a:pPr>
                      <a:r>
                        <a:rPr lang="zh-CN" altLang="en-US" sz="1050" u="none" strike="noStrike" dirty="0">
                          <a:effectLst/>
                          <a:latin typeface="微软雅黑"/>
                          <a:ea typeface="微软雅黑"/>
                          <a:cs typeface="微软雅黑"/>
                        </a:rPr>
                        <a:t>开元邮轮群</a:t>
                      </a:r>
                      <a:r>
                        <a:rPr lang="en-US" altLang="zh-CN" sz="1050" u="none" strike="noStrike" dirty="0">
                          <a:effectLst/>
                          <a:latin typeface="微软雅黑"/>
                          <a:ea typeface="微软雅黑"/>
                          <a:cs typeface="微软雅黑"/>
                        </a:rPr>
                        <a:t>2</a:t>
                      </a:r>
                      <a:r>
                        <a:rPr lang="zh-CN" altLang="en-US" sz="1050" u="none" strike="noStrike" dirty="0">
                          <a:effectLst/>
                          <a:latin typeface="微软雅黑"/>
                          <a:ea typeface="微软雅黑"/>
                          <a:cs typeface="微软雅黑"/>
                        </a:rPr>
                        <a:t>群</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en-US" sz="1050" u="none" strike="noStrike" dirty="0">
                          <a:effectLst/>
                          <a:latin typeface="微软雅黑"/>
                          <a:ea typeface="微软雅黑"/>
                          <a:cs typeface="微软雅黑"/>
                        </a:rPr>
                        <a:t>360</a:t>
                      </a:r>
                      <a:endParaRPr 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vMerge="1">
                  <a:txBody>
                    <a:bodyPr/>
                    <a:lstStyle/>
                    <a:p>
                      <a:pPr algn="ctr" fontAlgn="ctr">
                        <a:lnSpc>
                          <a:spcPct val="100000"/>
                        </a:lnSpc>
                      </a:pPr>
                      <a:endParaRPr lang="zh-CN" altLang="en-US" sz="900" b="0" i="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lnSpc>
                          <a:spcPct val="100000"/>
                        </a:lnSpc>
                      </a:pPr>
                      <a:endParaRPr lang="en-US" altLang="zh-CN" sz="900" u="none" strike="noStrike" dirty="0">
                        <a:solidFill>
                          <a:srgbClr val="595959"/>
                        </a:solidFill>
                        <a:effectLst/>
                        <a:latin typeface="微软雅黑" panose="020B0503020204020204" pitchFamily="34" charset="-122"/>
                        <a:ea typeface="微软雅黑" panose="020B0503020204020204" pitchFamily="34" charset="-122"/>
                      </a:endParaRPr>
                    </a:p>
                  </a:txBody>
                  <a:tcPr marL="6746" marR="6746" marT="674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1"/>
                  </a:ext>
                </a:extLst>
              </a:tr>
              <a:tr h="227967">
                <a:tc>
                  <a:txBody>
                    <a:bodyPr/>
                    <a:lstStyle/>
                    <a:p>
                      <a:pPr marL="0" algn="l" defTabSz="914400" rtl="0" eaLnBrk="1" fontAlgn="ctr" latinLnBrk="0" hangingPunct="1">
                        <a:lnSpc>
                          <a:spcPct val="100000"/>
                        </a:lnSpc>
                      </a:pPr>
                      <a:r>
                        <a:rPr lang="zh-CN" altLang="en-US" sz="1050" u="none" strike="noStrike" kern="1200" dirty="0">
                          <a:effectLst/>
                          <a:latin typeface="微软雅黑"/>
                          <a:ea typeface="微软雅黑"/>
                          <a:cs typeface="微软雅黑"/>
                        </a:rPr>
                        <a:t>开元新生生活群</a:t>
                      </a:r>
                      <a:r>
                        <a:rPr lang="en-US" altLang="zh-CN" sz="1050" u="none" strike="noStrike" dirty="0">
                          <a:effectLst/>
                          <a:latin typeface="微软雅黑"/>
                          <a:ea typeface="微软雅黑"/>
                          <a:cs typeface="微软雅黑"/>
                        </a:rPr>
                        <a:t>1-3</a:t>
                      </a:r>
                      <a:r>
                        <a:rPr lang="zh-CN" altLang="en-US" sz="1050" u="none" strike="noStrike" baseline="0" dirty="0">
                          <a:effectLst/>
                          <a:latin typeface="微软雅黑"/>
                          <a:ea typeface="微软雅黑"/>
                          <a:cs typeface="微软雅黑"/>
                        </a:rPr>
                        <a:t>群</a:t>
                      </a:r>
                      <a:endParaRPr lang="zh-CN" altLang="en-US" sz="105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algn="l" fontAlgn="ctr">
                        <a:lnSpc>
                          <a:spcPct val="100000"/>
                        </a:lnSpc>
                      </a:pPr>
                      <a:r>
                        <a:rPr lang="zh-CN" altLang="en-US" sz="1050" u="none" strike="noStrike" dirty="0">
                          <a:effectLst/>
                          <a:latin typeface="微软雅黑"/>
                          <a:ea typeface="微软雅黑"/>
                          <a:cs typeface="微软雅黑"/>
                        </a:rPr>
                        <a:t>每群</a:t>
                      </a:r>
                      <a:r>
                        <a:rPr lang="en-US" altLang="zh-CN" sz="1050" u="none" strike="noStrike" dirty="0">
                          <a:effectLst/>
                          <a:latin typeface="微软雅黑"/>
                          <a:ea typeface="微软雅黑"/>
                          <a:cs typeface="微软雅黑"/>
                        </a:rPr>
                        <a:t>500</a:t>
                      </a:r>
                      <a:endParaRPr lang="en-US" altLang="zh-CN"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a:ea typeface="微软雅黑"/>
                          <a:cs typeface="微软雅黑"/>
                        </a:rPr>
                        <a:t>新闻资讯，实用信息</a:t>
                      </a:r>
                      <a:endParaRPr lang="zh-CN" altLang="en-US" sz="1050" b="0" i="0" u="none" strike="noStrike"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tc>
                  <a:txBody>
                    <a:bodyPr/>
                    <a:lstStyle/>
                    <a:p>
                      <a:pPr marL="0" algn="l" defTabSz="914400" rtl="0" eaLnBrk="1" fontAlgn="ctr" latinLnBrk="0" hangingPunct="1">
                        <a:lnSpc>
                          <a:spcPct val="100000"/>
                        </a:lnSpc>
                      </a:pPr>
                      <a:r>
                        <a:rPr lang="zh-CN" altLang="en-US" sz="1050" u="none" strike="noStrike" kern="1200" dirty="0">
                          <a:effectLst/>
                          <a:latin typeface="微软雅黑"/>
                          <a:ea typeface="微软雅黑"/>
                          <a:cs typeface="微软雅黑"/>
                        </a:rPr>
                        <a:t>全德</a:t>
                      </a:r>
                      <a:endParaRPr lang="en-US" altLang="zh-CN" sz="1050" u="none" strike="noStrike" kern="1200" dirty="0">
                        <a:solidFill>
                          <a:srgbClr val="595959"/>
                        </a:solidFill>
                        <a:effectLst/>
                        <a:latin typeface="微软雅黑"/>
                        <a:ea typeface="微软雅黑"/>
                        <a:cs typeface="微软雅黑"/>
                      </a:endParaRPr>
                    </a:p>
                  </a:txBody>
                  <a:tcPr marL="6746" marR="6746" marT="6746" marB="0" anchor="ctr">
                    <a:lnL w="12700" cap="flat" cmpd="sng" algn="ctr">
                      <a:solidFill>
                        <a:srgbClr val="70AD47">
                          <a:lumMod val="60000"/>
                          <a:lumOff val="40000"/>
                        </a:srgbClr>
                      </a:solidFill>
                      <a:prstDash val="solid"/>
                      <a:round/>
                      <a:headEnd type="none" w="med" len="med"/>
                      <a:tailEnd type="none" w="med" len="med"/>
                    </a:lnL>
                    <a:lnR w="12700" cap="flat" cmpd="sng" algn="ctr">
                      <a:solidFill>
                        <a:srgbClr val="70AD47">
                          <a:lumMod val="60000"/>
                          <a:lumOff val="40000"/>
                        </a:srgbClr>
                      </a:solidFill>
                      <a:prstDash val="solid"/>
                      <a:round/>
                      <a:headEnd type="none" w="med" len="med"/>
                      <a:tailEnd type="none" w="med" len="med"/>
                    </a:lnR>
                    <a:lnT w="12700" cap="flat" cmpd="sng" algn="ctr">
                      <a:solidFill>
                        <a:srgbClr val="70AD47">
                          <a:lumMod val="60000"/>
                          <a:lumOff val="40000"/>
                        </a:srgbClr>
                      </a:solidFill>
                      <a:prstDash val="solid"/>
                      <a:round/>
                      <a:headEnd type="none" w="med" len="med"/>
                      <a:tailEnd type="none" w="med" len="med"/>
                    </a:lnT>
                    <a:lnB w="12700" cap="flat" cmpd="sng" algn="ctr">
                      <a:solidFill>
                        <a:srgbClr val="70AD47">
                          <a:lumMod val="60000"/>
                          <a:lumOff val="40000"/>
                        </a:srgbClr>
                      </a:solidFill>
                      <a:prstDash val="solid"/>
                      <a:round/>
                      <a:headEnd type="none" w="med" len="med"/>
                      <a:tailEnd type="none" w="med" len="med"/>
                    </a:lnB>
                  </a:tcPr>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val="376712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6080" y="780339"/>
            <a:ext cx="4389419" cy="2644482"/>
          </a:xfrm>
          <a:prstGeom prst="rect">
            <a:avLst/>
          </a:prstGeom>
          <a:noFill/>
          <a:ln>
            <a:noFill/>
          </a:ln>
        </p:spPr>
      </p:pic>
      <p:sp>
        <p:nvSpPr>
          <p:cNvPr id="6" name="矩形 5"/>
          <p:cNvSpPr/>
          <p:nvPr/>
        </p:nvSpPr>
        <p:spPr>
          <a:xfrm>
            <a:off x="1045504" y="436109"/>
            <a:ext cx="5414329" cy="646331"/>
          </a:xfrm>
          <a:prstGeom prst="rect">
            <a:avLst/>
          </a:prstGeom>
        </p:spPr>
        <p:txBody>
          <a:bodyPr wrap="square">
            <a:spAutoFit/>
          </a:bodyPr>
          <a:lstStyle/>
          <a:p>
            <a:r>
              <a:rPr lang="en-US" sz="1200" b="1" dirty="0">
                <a:solidFill>
                  <a:srgbClr val="595959"/>
                </a:solidFill>
                <a:latin typeface="微软雅黑" panose="020B0503020204020204" pitchFamily="34" charset="-122"/>
                <a:ea typeface="微软雅黑" panose="020B0503020204020204" pitchFamily="34" charset="-122"/>
              </a:rPr>
              <a:t>基于开元网长期以来对于德国乃至整个欧洲华人社区显著而深远的影响，开元网定期作为欧洲新媒体代表和德国区唯一网络媒体代表，参加国务院侨办主办的世界华文传媒论坛，并也多次受到国家领导人的接见。</a:t>
            </a:r>
          </a:p>
        </p:txBody>
      </p:sp>
      <p:graphicFrame>
        <p:nvGraphicFramePr>
          <p:cNvPr id="4" name="表格 3"/>
          <p:cNvGraphicFramePr>
            <a:graphicFrameLocks noGrp="1"/>
          </p:cNvGraphicFramePr>
          <p:nvPr>
            <p:extLst>
              <p:ext uri="{D42A27DB-BD31-4B8C-83A1-F6EECF244321}">
                <p14:modId xmlns:p14="http://schemas.microsoft.com/office/powerpoint/2010/main" val="159155159"/>
              </p:ext>
            </p:extLst>
          </p:nvPr>
        </p:nvGraphicFramePr>
        <p:xfrm>
          <a:off x="1045504" y="1201715"/>
          <a:ext cx="5440990" cy="2331720"/>
        </p:xfrm>
        <a:graphic>
          <a:graphicData uri="http://schemas.openxmlformats.org/drawingml/2006/table">
            <a:tbl>
              <a:tblPr firstRow="1" bandRow="1">
                <a:tableStyleId>{2D5ABB26-0587-4C30-8999-92F81FD0307C}</a:tableStyleId>
              </a:tblPr>
              <a:tblGrid>
                <a:gridCol w="1466576">
                  <a:extLst>
                    <a:ext uri="{9D8B030D-6E8A-4147-A177-3AD203B41FA5}">
                      <a16:colId xmlns="" xmlns:a16="http://schemas.microsoft.com/office/drawing/2014/main" val="2620571904"/>
                    </a:ext>
                  </a:extLst>
                </a:gridCol>
                <a:gridCol w="3974414">
                  <a:extLst>
                    <a:ext uri="{9D8B030D-6E8A-4147-A177-3AD203B41FA5}">
                      <a16:colId xmlns="" xmlns:a16="http://schemas.microsoft.com/office/drawing/2014/main" val="4116698557"/>
                    </a:ext>
                  </a:extLst>
                </a:gridCol>
              </a:tblGrid>
              <a:tr h="344191">
                <a:tc>
                  <a:txBody>
                    <a:bodyPr/>
                    <a:lstStyle/>
                    <a:p>
                      <a:r>
                        <a:rPr lang="de-DE" altLang="zh-CN" sz="900" b="0" dirty="0">
                          <a:solidFill>
                            <a:srgbClr val="595959"/>
                          </a:solidFill>
                          <a:latin typeface="微软雅黑" panose="020B0503020204020204" pitchFamily="34" charset="-122"/>
                          <a:ea typeface="微软雅黑" panose="020B0503020204020204" pitchFamily="34" charset="-122"/>
                        </a:rPr>
                        <a:t>2015</a:t>
                      </a:r>
                      <a:r>
                        <a:rPr lang="x-none" altLang="zh-CN" sz="900" b="0" dirty="0">
                          <a:solidFill>
                            <a:srgbClr val="595959"/>
                          </a:solidFill>
                          <a:latin typeface="微软雅黑" panose="020B0503020204020204" pitchFamily="34" charset="-122"/>
                          <a:ea typeface="微软雅黑" panose="020B0503020204020204" pitchFamily="34" charset="-122"/>
                        </a:rPr>
                        <a:t>年</a:t>
                      </a:r>
                      <a:r>
                        <a:rPr lang="de-DE" altLang="zh-CN" sz="900" b="0" dirty="0">
                          <a:solidFill>
                            <a:srgbClr val="595959"/>
                          </a:solidFill>
                          <a:latin typeface="微软雅黑" panose="020B0503020204020204" pitchFamily="34" charset="-122"/>
                          <a:ea typeface="微软雅黑" panose="020B0503020204020204" pitchFamily="34" charset="-122"/>
                        </a:rPr>
                        <a:t>5</a:t>
                      </a:r>
                      <a:r>
                        <a:rPr lang="x-none" altLang="zh-CN" sz="900" b="0" dirty="0">
                          <a:solidFill>
                            <a:srgbClr val="595959"/>
                          </a:solidFill>
                          <a:latin typeface="微软雅黑" panose="020B0503020204020204" pitchFamily="34" charset="-122"/>
                          <a:ea typeface="微软雅黑" panose="020B0503020204020204" pitchFamily="34" charset="-122"/>
                        </a:rPr>
                        <a:t>月</a:t>
                      </a:r>
                      <a:r>
                        <a:rPr lang="de-DE" altLang="zh-CN" sz="900" b="0" dirty="0">
                          <a:solidFill>
                            <a:srgbClr val="595959"/>
                          </a:solidFill>
                          <a:latin typeface="微软雅黑" panose="020B0503020204020204" pitchFamily="34" charset="-122"/>
                          <a:ea typeface="微软雅黑" panose="020B0503020204020204" pitchFamily="34" charset="-122"/>
                        </a:rPr>
                        <a:t>20</a:t>
                      </a:r>
                      <a:r>
                        <a:rPr lang="en-US" altLang="zh-CN" sz="900" b="0" dirty="0">
                          <a:solidFill>
                            <a:srgbClr val="595959"/>
                          </a:solidFill>
                          <a:latin typeface="微软雅黑" panose="020B0503020204020204" pitchFamily="34" charset="-122"/>
                          <a:ea typeface="微软雅黑" panose="020B0503020204020204" pitchFamily="34" charset="-122"/>
                        </a:rPr>
                        <a:t>, </a:t>
                      </a:r>
                      <a:r>
                        <a:rPr lang="de-DE" altLang="zh-CN" sz="900" b="0" dirty="0">
                          <a:solidFill>
                            <a:srgbClr val="595959"/>
                          </a:solidFill>
                          <a:latin typeface="微软雅黑" panose="020B0503020204020204" pitchFamily="34" charset="-122"/>
                          <a:ea typeface="微软雅黑" panose="020B0503020204020204" pitchFamily="34" charset="-122"/>
                        </a:rPr>
                        <a:t>21</a:t>
                      </a:r>
                      <a:r>
                        <a:rPr lang="x-none" altLang="zh-CN" sz="900" b="0" dirty="0">
                          <a:solidFill>
                            <a:srgbClr val="595959"/>
                          </a:solidFill>
                          <a:latin typeface="微软雅黑" panose="020B0503020204020204" pitchFamily="34" charset="-122"/>
                          <a:ea typeface="微软雅黑" panose="020B0503020204020204" pitchFamily="34" charset="-122"/>
                        </a:rPr>
                        <a:t>日</a:t>
                      </a:r>
                      <a:r>
                        <a:rPr lang="en-US" altLang="zh-CN" sz="900" b="0" dirty="0">
                          <a:solidFill>
                            <a:srgbClr val="595959"/>
                          </a:solidFill>
                          <a:latin typeface="微软雅黑" panose="020B0503020204020204" pitchFamily="34" charset="-122"/>
                          <a:ea typeface="微软雅黑" panose="020B0503020204020204" pitchFamily="34" charset="-122"/>
                        </a:rPr>
                        <a:t> </a:t>
                      </a:r>
                      <a:endParaRPr lang="en-US" sz="900" b="0" dirty="0">
                        <a:solidFill>
                          <a:srgbClr val="59595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050" b="0" dirty="0">
                          <a:solidFill>
                            <a:srgbClr val="595959"/>
                          </a:solidFill>
                          <a:latin typeface="微软雅黑" panose="020B0503020204020204" pitchFamily="34" charset="-122"/>
                          <a:ea typeface="微软雅黑" panose="020B0503020204020204" pitchFamily="34" charset="-122"/>
                        </a:rPr>
                        <a:t>开元网创办人周鸿图先生受邀参加人民日报海外版</a:t>
                      </a:r>
                      <a:r>
                        <a:rPr lang="de-DE" altLang="zh-CN" sz="1050" b="0" dirty="0">
                          <a:solidFill>
                            <a:srgbClr val="595959"/>
                          </a:solidFill>
                          <a:latin typeface="微软雅黑" panose="020B0503020204020204" pitchFamily="34" charset="-122"/>
                          <a:ea typeface="微软雅黑" panose="020B0503020204020204" pitchFamily="34" charset="-122"/>
                        </a:rPr>
                        <a:t>30</a:t>
                      </a:r>
                      <a:r>
                        <a:rPr lang="x-none" altLang="zh-CN" sz="1050" b="0" dirty="0">
                          <a:solidFill>
                            <a:srgbClr val="595959"/>
                          </a:solidFill>
                          <a:latin typeface="微软雅黑" panose="020B0503020204020204" pitchFamily="34" charset="-122"/>
                          <a:ea typeface="微软雅黑" panose="020B0503020204020204" pitchFamily="34" charset="-122"/>
                        </a:rPr>
                        <a:t>周年庆典暨首届海外华文新媒体高峰论坛。</a:t>
                      </a:r>
                      <a:endParaRPr lang="zh-CN" altLang="zh-CN" sz="600" b="0" dirty="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57204900"/>
                  </a:ext>
                </a:extLst>
              </a:tr>
              <a:tr h="344191">
                <a:tc>
                  <a:txBody>
                    <a:bodyPr/>
                    <a:lstStyle/>
                    <a:p>
                      <a:r>
                        <a:rPr lang="de-DE" altLang="zh-CN" sz="900" b="0" dirty="0">
                          <a:solidFill>
                            <a:srgbClr val="595959"/>
                          </a:solidFill>
                          <a:latin typeface="微软雅黑" panose="020B0503020204020204" pitchFamily="34" charset="-122"/>
                          <a:ea typeface="微软雅黑" panose="020B0503020204020204" pitchFamily="34" charset="-122"/>
                        </a:rPr>
                        <a:t>2015</a:t>
                      </a:r>
                      <a:r>
                        <a:rPr lang="x-none" altLang="zh-CN" sz="900" b="0" dirty="0">
                          <a:solidFill>
                            <a:srgbClr val="595959"/>
                          </a:solidFill>
                          <a:latin typeface="微软雅黑" panose="020B0503020204020204" pitchFamily="34" charset="-122"/>
                          <a:ea typeface="微软雅黑" panose="020B0503020204020204" pitchFamily="34" charset="-122"/>
                        </a:rPr>
                        <a:t>年</a:t>
                      </a:r>
                      <a:r>
                        <a:rPr lang="de-DE" altLang="zh-CN" sz="900" b="0" dirty="0">
                          <a:solidFill>
                            <a:srgbClr val="595959"/>
                          </a:solidFill>
                          <a:latin typeface="微软雅黑" panose="020B0503020204020204" pitchFamily="34" charset="-122"/>
                          <a:ea typeface="微软雅黑" panose="020B0503020204020204" pitchFamily="34" charset="-122"/>
                        </a:rPr>
                        <a:t>5</a:t>
                      </a:r>
                      <a:r>
                        <a:rPr lang="x-none" altLang="zh-CN" sz="900" b="0" dirty="0">
                          <a:solidFill>
                            <a:srgbClr val="595959"/>
                          </a:solidFill>
                          <a:latin typeface="微软雅黑" panose="020B0503020204020204" pitchFamily="34" charset="-122"/>
                          <a:ea typeface="微软雅黑" panose="020B0503020204020204" pitchFamily="34" charset="-122"/>
                        </a:rPr>
                        <a:t>月</a:t>
                      </a:r>
                      <a:r>
                        <a:rPr lang="de-DE" altLang="zh-CN" sz="900" b="0" dirty="0">
                          <a:solidFill>
                            <a:srgbClr val="595959"/>
                          </a:solidFill>
                          <a:latin typeface="微软雅黑" panose="020B0503020204020204" pitchFamily="34" charset="-122"/>
                          <a:ea typeface="微软雅黑" panose="020B0503020204020204" pitchFamily="34" charset="-122"/>
                        </a:rPr>
                        <a:t>22</a:t>
                      </a:r>
                      <a:r>
                        <a:rPr lang="x-none" altLang="zh-CN" sz="900" b="0" dirty="0">
                          <a:solidFill>
                            <a:srgbClr val="595959"/>
                          </a:solidFill>
                          <a:latin typeface="微软雅黑" panose="020B0503020204020204" pitchFamily="34" charset="-122"/>
                          <a:ea typeface="微软雅黑" panose="020B0503020204020204" pitchFamily="34" charset="-122"/>
                        </a:rPr>
                        <a:t>日</a:t>
                      </a:r>
                      <a:endParaRPr lang="en-US" sz="900" b="0" dirty="0">
                        <a:solidFill>
                          <a:srgbClr val="595959"/>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zh-CN" sz="1050" b="0" dirty="0">
                          <a:solidFill>
                            <a:srgbClr val="595959"/>
                          </a:solidFill>
                          <a:latin typeface="微软雅黑" panose="020B0503020204020204" pitchFamily="34" charset="-122"/>
                          <a:ea typeface="微软雅黑" panose="020B0503020204020204" pitchFamily="34" charset="-122"/>
                        </a:rPr>
                        <a:t>中共中央政治局委员、中央书记处书记、中宣部部长刘奇葆在人民大会堂会见海外华文新媒体优秀代表</a:t>
                      </a:r>
                      <a:r>
                        <a:rPr lang="zh-CN" altLang="en-US" sz="1050" b="0" dirty="0">
                          <a:solidFill>
                            <a:srgbClr val="595959"/>
                          </a:solidFill>
                          <a:latin typeface="微软雅黑" panose="020B0503020204020204" pitchFamily="34" charset="-122"/>
                          <a:ea typeface="微软雅黑" panose="020B0503020204020204" pitchFamily="34" charset="-122"/>
                        </a:rPr>
                        <a:t>。</a:t>
                      </a:r>
                      <a:endParaRPr lang="en-US" altLang="zh-CN" sz="1050" b="0" dirty="0">
                        <a:solidFill>
                          <a:srgbClr val="595959"/>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3513867"/>
                  </a:ext>
                </a:extLst>
              </a:tr>
              <a:tr h="210339">
                <a:tc>
                  <a:txBody>
                    <a:bodyPr/>
                    <a:lstStyle/>
                    <a:p>
                      <a:pPr marL="0" algn="l" defTabSz="914400" rtl="0" eaLnBrk="1" latinLnBrk="0" hangingPunct="1"/>
                      <a:r>
                        <a:rPr lang="en-US" altLang="zh-CN" sz="900" b="0" kern="1200" dirty="0">
                          <a:solidFill>
                            <a:srgbClr val="595959"/>
                          </a:solidFill>
                          <a:latin typeface="微软雅黑" panose="020B0503020204020204" pitchFamily="34" charset="-122"/>
                          <a:ea typeface="微软雅黑" panose="020B0503020204020204" pitchFamily="34" charset="-122"/>
                          <a:cs typeface="+mn-cs"/>
                        </a:rPr>
                        <a:t>2016</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11</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28</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b="0" kern="1200" dirty="0">
                          <a:solidFill>
                            <a:srgbClr val="595959"/>
                          </a:solidFill>
                          <a:latin typeface="微软雅黑" panose="020B0503020204020204" pitchFamily="34" charset="-122"/>
                          <a:ea typeface="微软雅黑" panose="020B0503020204020204" pitchFamily="34" charset="-122"/>
                          <a:cs typeface="+mn-cs"/>
                        </a:rPr>
                        <a:t>2016</a:t>
                      </a:r>
                      <a:r>
                        <a:rPr lang="zh-CN" altLang="en-US" sz="1050" b="0" kern="1200" dirty="0">
                          <a:solidFill>
                            <a:srgbClr val="595959"/>
                          </a:solidFill>
                          <a:latin typeface="微软雅黑" panose="020B0503020204020204" pitchFamily="34" charset="-122"/>
                          <a:ea typeface="微软雅黑" panose="020B0503020204020204" pitchFamily="34" charset="-122"/>
                          <a:cs typeface="+mn-cs"/>
                        </a:rPr>
                        <a:t>澳门全球华媒产业发展大会</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37366218"/>
                  </a:ext>
                </a:extLst>
              </a:tr>
              <a:tr h="210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6</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7</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a:solidFill>
                            <a:srgbClr val="595959"/>
                          </a:solidFill>
                          <a:latin typeface="微软雅黑" panose="020B0503020204020204" pitchFamily="34" charset="-122"/>
                          <a:ea typeface="微软雅黑" panose="020B0503020204020204" pitchFamily="34" charset="-122"/>
                          <a:cs typeface="+mn-cs"/>
                        </a:rPr>
                        <a:t>海外华文新媒体合作论坛</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7361536"/>
                  </a:ext>
                </a:extLst>
              </a:tr>
              <a:tr h="210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9</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5</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a:solidFill>
                            <a:srgbClr val="595959"/>
                          </a:solidFill>
                          <a:latin typeface="微软雅黑" panose="020B0503020204020204" pitchFamily="34" charset="-122"/>
                          <a:ea typeface="微软雅黑" panose="020B0503020204020204" pitchFamily="34" charset="-122"/>
                          <a:cs typeface="+mn-cs"/>
                        </a:rPr>
                        <a:t>第二届海外华文新媒体高峰论坛</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44055489"/>
                  </a:ext>
                </a:extLst>
              </a:tr>
              <a:tr h="210339">
                <a:tc>
                  <a:txBody>
                    <a:bodyPr/>
                    <a:lstStyle/>
                    <a:p>
                      <a:pPr marL="0" algn="l" defTabSz="914400" rtl="0" eaLnBrk="1" latinLnBrk="0" hangingPunct="1"/>
                      <a:r>
                        <a:rPr lang="en-US" sz="900" b="0" kern="1200" dirty="0">
                          <a:solidFill>
                            <a:srgbClr val="595959"/>
                          </a:solidFill>
                          <a:latin typeface="微软雅黑" panose="020B0503020204020204" pitchFamily="34" charset="-122"/>
                          <a:ea typeface="微软雅黑" panose="020B0503020204020204" pitchFamily="34" charset="-122"/>
                          <a:cs typeface="+mn-cs"/>
                        </a:rPr>
                        <a:t>2017</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9</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10</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                    </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a:solidFill>
                            <a:srgbClr val="595959"/>
                          </a:solidFill>
                          <a:latin typeface="微软雅黑" panose="020B0503020204020204" pitchFamily="34" charset="-122"/>
                          <a:ea typeface="微软雅黑" panose="020B0503020204020204" pitchFamily="34" charset="-122"/>
                          <a:cs typeface="+mn-cs"/>
                        </a:rPr>
                        <a:t>第九届世界华文传媒论坛</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40577766"/>
                  </a:ext>
                </a:extLst>
              </a:tr>
              <a:tr h="210339">
                <a:tc>
                  <a:txBody>
                    <a:bodyPr/>
                    <a:lstStyle/>
                    <a:p>
                      <a:pPr marL="0" algn="l" defTabSz="914400" rtl="0" eaLnBrk="1" latinLnBrk="0" hangingPunct="1"/>
                      <a:r>
                        <a:rPr lang="en-US" altLang="zh-CN" sz="900" b="0" kern="1200" dirty="0">
                          <a:solidFill>
                            <a:srgbClr val="595959"/>
                          </a:solidFill>
                          <a:latin typeface="微软雅黑" panose="020B0503020204020204" pitchFamily="34" charset="-122"/>
                          <a:ea typeface="微软雅黑" panose="020B0503020204020204" pitchFamily="34" charset="-122"/>
                          <a:cs typeface="+mn-cs"/>
                        </a:rPr>
                        <a:t>2019</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7</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10</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a:solidFill>
                            <a:srgbClr val="595959"/>
                          </a:solidFill>
                          <a:latin typeface="微软雅黑" panose="020B0503020204020204" pitchFamily="34" charset="-122"/>
                          <a:ea typeface="微软雅黑" panose="020B0503020204020204" pitchFamily="34" charset="-122"/>
                          <a:cs typeface="+mn-cs"/>
                        </a:rPr>
                        <a:t>第四届海外华文新媒体高峰论坛</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10339">
                <a:tc>
                  <a:txBody>
                    <a:bodyPr/>
                    <a:lstStyle/>
                    <a:p>
                      <a:pPr marL="0" algn="l" defTabSz="914400" rtl="0" eaLnBrk="1" latinLnBrk="0" hangingPunct="1"/>
                      <a:r>
                        <a:rPr lang="en-US" altLang="zh-CN" sz="900" b="0" kern="1200" dirty="0">
                          <a:solidFill>
                            <a:srgbClr val="595959"/>
                          </a:solidFill>
                          <a:latin typeface="微软雅黑" panose="020B0503020204020204" pitchFamily="34" charset="-122"/>
                          <a:ea typeface="微软雅黑" panose="020B0503020204020204" pitchFamily="34" charset="-122"/>
                          <a:cs typeface="+mn-cs"/>
                        </a:rPr>
                        <a:t>2019</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年</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10</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月</a:t>
                      </a:r>
                      <a:r>
                        <a:rPr lang="en-US" altLang="zh-CN" sz="900" b="0" kern="1200" dirty="0">
                          <a:solidFill>
                            <a:srgbClr val="595959"/>
                          </a:solidFill>
                          <a:latin typeface="微软雅黑" panose="020B0503020204020204" pitchFamily="34" charset="-122"/>
                          <a:ea typeface="微软雅黑" panose="020B0503020204020204" pitchFamily="34" charset="-122"/>
                          <a:cs typeface="+mn-cs"/>
                        </a:rPr>
                        <a:t>12</a:t>
                      </a:r>
                      <a:r>
                        <a:rPr lang="zh-CN" altLang="en-US" sz="900" b="0" kern="1200" dirty="0">
                          <a:solidFill>
                            <a:srgbClr val="595959"/>
                          </a:solidFill>
                          <a:latin typeface="微软雅黑" panose="020B0503020204020204" pitchFamily="34" charset="-122"/>
                          <a:ea typeface="微软雅黑" panose="020B0503020204020204" pitchFamily="34" charset="-122"/>
                          <a:cs typeface="+mn-cs"/>
                        </a:rPr>
                        <a:t>日</a:t>
                      </a:r>
                      <a:endParaRPr lang="en-US" sz="90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a:solidFill>
                            <a:srgbClr val="595959"/>
                          </a:solidFill>
                          <a:latin typeface="微软雅黑" panose="020B0503020204020204" pitchFamily="34" charset="-122"/>
                          <a:ea typeface="微软雅黑" panose="020B0503020204020204" pitchFamily="34" charset="-122"/>
                          <a:cs typeface="+mn-cs"/>
                        </a:rPr>
                        <a:t>第十届世界华文传媒论坛</a:t>
                      </a:r>
                      <a:endParaRPr lang="en-US" altLang="zh-CN" sz="1050" b="0" kern="1200" dirty="0">
                        <a:solidFill>
                          <a:srgbClr val="595959"/>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pic>
        <p:nvPicPr>
          <p:cNvPr id="5" name="图片 4" descr="微信图片_20170908135203.jpg"/>
          <p:cNvPicPr/>
          <p:nvPr/>
        </p:nvPicPr>
        <p:blipFill>
          <a:blip r:embed="rId4" cstate="print">
            <a:extLst>
              <a:ext uri="{28A0092B-C50C-407E-A947-70E740481C1C}">
                <a14:useLocalDpi xmlns:a14="http://schemas.microsoft.com/office/drawing/2010/main"/>
              </a:ext>
            </a:extLst>
          </a:blip>
          <a:stretch>
            <a:fillRect/>
          </a:stretch>
        </p:blipFill>
        <p:spPr>
          <a:xfrm>
            <a:off x="6866614" y="3675085"/>
            <a:ext cx="4389419" cy="2784211"/>
          </a:xfrm>
          <a:prstGeom prst="rect">
            <a:avLst/>
          </a:prstGeom>
        </p:spPr>
      </p:pic>
      <p:pic>
        <p:nvPicPr>
          <p:cNvPr id="7" name="图片 6" descr="xblj-170724-00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5499" y="3682806"/>
            <a:ext cx="5994190" cy="2784211"/>
          </a:xfrm>
          <a:prstGeom prst="rect">
            <a:avLst/>
          </a:prstGeom>
          <a:noFill/>
          <a:ln>
            <a:noFill/>
          </a:ln>
        </p:spPr>
      </p:pic>
    </p:spTree>
    <p:extLst>
      <p:ext uri="{BB962C8B-B14F-4D97-AF65-F5344CB8AC3E}">
        <p14:creationId xmlns:p14="http://schemas.microsoft.com/office/powerpoint/2010/main" val="4276672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576bc475a3775b8e6aae16aff2a25bef5ac0"/>
  <p:tag name="ISPRING_PRESENTATION_TITLE" val="12"/>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1414</Words>
  <Application>Microsoft Office PowerPoint</Application>
  <PresentationFormat>自定义</PresentationFormat>
  <Paragraphs>264</Paragraphs>
  <Slides>14</Slides>
  <Notes>8</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huillingtammy@hotmail.com</dc:creator>
  <cp:lastModifiedBy>Medien</cp:lastModifiedBy>
  <cp:revision>6</cp:revision>
  <dcterms:created xsi:type="dcterms:W3CDTF">2020-01-09T13:47:24Z</dcterms:created>
  <dcterms:modified xsi:type="dcterms:W3CDTF">2020-01-09T14:48:59Z</dcterms:modified>
</cp:coreProperties>
</file>