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69" r:id="rId2"/>
    <p:sldId id="331" r:id="rId3"/>
    <p:sldId id="260" r:id="rId4"/>
    <p:sldId id="372" r:id="rId5"/>
    <p:sldId id="358" r:id="rId6"/>
    <p:sldId id="371" r:id="rId7"/>
    <p:sldId id="374" r:id="rId8"/>
    <p:sldId id="355" r:id="rId9"/>
    <p:sldId id="339" r:id="rId10"/>
    <p:sldId id="341" r:id="rId11"/>
    <p:sldId id="354" r:id="rId12"/>
    <p:sldId id="353" r:id="rId13"/>
    <p:sldId id="373" r:id="rId14"/>
    <p:sldId id="370" r:id="rId15"/>
    <p:sldId id="375" r:id="rId16"/>
    <p:sldId id="367" r:id="rId17"/>
  </p:sldIdLst>
  <p:sldSz cx="12192000" cy="6858000"/>
  <p:notesSz cx="6858000" cy="9144000"/>
  <p:custDataLst>
    <p:tags r:id="rId1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6" pos="7680" userDrawn="1">
          <p15:clr>
            <a:srgbClr val="A4A3A4"/>
          </p15:clr>
        </p15:guide>
        <p15:guide id="13" pos="415" userDrawn="1">
          <p15:clr>
            <a:srgbClr val="A4A3A4"/>
          </p15:clr>
        </p15:guide>
        <p15:guide id="14" orient="horz" pos="2183" userDrawn="1">
          <p15:clr>
            <a:srgbClr val="A4A3A4"/>
          </p15:clr>
        </p15:guide>
        <p15:guide id="15" orient="horz" pos="3249" userDrawn="1">
          <p15:clr>
            <a:srgbClr val="A4A3A4"/>
          </p15:clr>
        </p15:guide>
        <p15:guide id="16" orient="horz" pos="109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F3C915"/>
    <a:srgbClr val="EE932E"/>
    <a:srgbClr val="FFFFFF"/>
    <a:srgbClr val="404040"/>
    <a:srgbClr val="FDFDFD"/>
    <a:srgbClr val="48DCA2"/>
    <a:srgbClr val="20A3FE"/>
    <a:srgbClr val="FBFBFB"/>
    <a:srgbClr val="F2CA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2DE63D5-997A-4646-A377-4702673A728D}" styleName="浅色样式 2 - 强调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89" autoAdjust="0"/>
    <p:restoredTop sz="91018" autoAdjust="0"/>
  </p:normalViewPr>
  <p:slideViewPr>
    <p:cSldViewPr snapToGrid="0">
      <p:cViewPr varScale="1">
        <p:scale>
          <a:sx n="104" d="100"/>
          <a:sy n="104" d="100"/>
        </p:scale>
        <p:origin x="-588" y="-78"/>
      </p:cViewPr>
      <p:guideLst>
        <p:guide orient="horz" pos="2183"/>
        <p:guide orient="horz" pos="3249"/>
        <p:guide orient="horz" pos="1094"/>
        <p:guide pos="7680"/>
        <p:guide pos="415"/>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089739-453E-400A-A8D8-79CFDF178070}" type="datetimeFigureOut">
              <a:rPr lang="zh-CN" altLang="en-US" smtClean="0"/>
              <a:t>2018/11/30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D3EA3B-D2E9-4E05-9324-5750E33A8057}" type="slidenum">
              <a:rPr lang="zh-CN" altLang="en-US" smtClean="0"/>
              <a:t>‹#›</a:t>
            </a:fld>
            <a:endParaRPr lang="zh-CN" altLang="en-US"/>
          </a:p>
        </p:txBody>
      </p:sp>
    </p:spTree>
    <p:extLst>
      <p:ext uri="{BB962C8B-B14F-4D97-AF65-F5344CB8AC3E}">
        <p14:creationId xmlns:p14="http://schemas.microsoft.com/office/powerpoint/2010/main" val="569170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0D3EA3B-D2E9-4E05-9324-5750E33A8057}" type="slidenum">
              <a:rPr lang="zh-CN" altLang="en-US" smtClean="0"/>
              <a:t>1</a:t>
            </a:fld>
            <a:endParaRPr lang="zh-CN" altLang="en-US"/>
          </a:p>
        </p:txBody>
      </p:sp>
    </p:spTree>
    <p:extLst>
      <p:ext uri="{BB962C8B-B14F-4D97-AF65-F5344CB8AC3E}">
        <p14:creationId xmlns:p14="http://schemas.microsoft.com/office/powerpoint/2010/main" val="3569572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50D3EA3B-D2E9-4E05-9324-5750E33A8057}" type="slidenum">
              <a:rPr lang="zh-CN" altLang="en-US" smtClean="0"/>
              <a:t>15</a:t>
            </a:fld>
            <a:endParaRPr lang="zh-CN" altLang="en-US"/>
          </a:p>
        </p:txBody>
      </p:sp>
    </p:spTree>
    <p:extLst>
      <p:ext uri="{BB962C8B-B14F-4D97-AF65-F5344CB8AC3E}">
        <p14:creationId xmlns:p14="http://schemas.microsoft.com/office/powerpoint/2010/main" val="1911520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0D3EA3B-D2E9-4E05-9324-5750E33A8057}" type="slidenum">
              <a:rPr lang="zh-CN" altLang="en-US" smtClean="0"/>
              <a:t>2</a:t>
            </a:fld>
            <a:endParaRPr lang="zh-CN" altLang="en-US"/>
          </a:p>
        </p:txBody>
      </p:sp>
    </p:spTree>
    <p:extLst>
      <p:ext uri="{BB962C8B-B14F-4D97-AF65-F5344CB8AC3E}">
        <p14:creationId xmlns:p14="http://schemas.microsoft.com/office/powerpoint/2010/main" val="1036414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0D3EA3B-D2E9-4E05-9324-5750E33A8057}" type="slidenum">
              <a:rPr lang="zh-CN" altLang="en-US" smtClean="0"/>
              <a:t>3</a:t>
            </a:fld>
            <a:endParaRPr lang="zh-CN" altLang="en-US"/>
          </a:p>
        </p:txBody>
      </p:sp>
    </p:spTree>
    <p:extLst>
      <p:ext uri="{BB962C8B-B14F-4D97-AF65-F5344CB8AC3E}">
        <p14:creationId xmlns:p14="http://schemas.microsoft.com/office/powerpoint/2010/main" val="2419882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50D3EA3B-D2E9-4E05-9324-5750E33A8057}" type="slidenum">
              <a:rPr lang="zh-CN" altLang="en-US" smtClean="0"/>
              <a:t>5</a:t>
            </a:fld>
            <a:endParaRPr lang="zh-CN" altLang="en-US"/>
          </a:p>
        </p:txBody>
      </p:sp>
    </p:spTree>
    <p:extLst>
      <p:ext uri="{BB962C8B-B14F-4D97-AF65-F5344CB8AC3E}">
        <p14:creationId xmlns:p14="http://schemas.microsoft.com/office/powerpoint/2010/main" val="1705720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50D3EA3B-D2E9-4E05-9324-5750E33A8057}" type="slidenum">
              <a:rPr lang="zh-CN" altLang="en-US" smtClean="0"/>
              <a:t>6</a:t>
            </a:fld>
            <a:endParaRPr lang="zh-CN" altLang="en-US"/>
          </a:p>
        </p:txBody>
      </p:sp>
    </p:spTree>
    <p:extLst>
      <p:ext uri="{BB962C8B-B14F-4D97-AF65-F5344CB8AC3E}">
        <p14:creationId xmlns:p14="http://schemas.microsoft.com/office/powerpoint/2010/main" val="1356460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50D3EA3B-D2E9-4E05-9324-5750E33A8057}" type="slidenum">
              <a:rPr lang="zh-CN" altLang="en-US" smtClean="0"/>
              <a:t>8</a:t>
            </a:fld>
            <a:endParaRPr lang="zh-CN" altLang="en-US"/>
          </a:p>
        </p:txBody>
      </p:sp>
    </p:spTree>
    <p:extLst>
      <p:ext uri="{BB962C8B-B14F-4D97-AF65-F5344CB8AC3E}">
        <p14:creationId xmlns:p14="http://schemas.microsoft.com/office/powerpoint/2010/main" val="1911520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0D3EA3B-D2E9-4E05-9324-5750E33A8057}" type="slidenum">
              <a:rPr lang="zh-CN" altLang="en-US" smtClean="0"/>
              <a:t>9</a:t>
            </a:fld>
            <a:endParaRPr lang="zh-CN" altLang="en-US"/>
          </a:p>
        </p:txBody>
      </p:sp>
    </p:spTree>
    <p:extLst>
      <p:ext uri="{BB962C8B-B14F-4D97-AF65-F5344CB8AC3E}">
        <p14:creationId xmlns:p14="http://schemas.microsoft.com/office/powerpoint/2010/main" val="2683755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50D3EA3B-D2E9-4E05-9324-5750E33A8057}" type="slidenum">
              <a:rPr lang="zh-CN" altLang="en-US" smtClean="0"/>
              <a:t>10</a:t>
            </a:fld>
            <a:endParaRPr lang="zh-CN" altLang="en-US"/>
          </a:p>
        </p:txBody>
      </p:sp>
    </p:spTree>
    <p:extLst>
      <p:ext uri="{BB962C8B-B14F-4D97-AF65-F5344CB8AC3E}">
        <p14:creationId xmlns:p14="http://schemas.microsoft.com/office/powerpoint/2010/main" val="29220363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50D3EA3B-D2E9-4E05-9324-5750E33A8057}" type="slidenum">
              <a:rPr lang="zh-CN" altLang="en-US" smtClean="0"/>
              <a:t>12</a:t>
            </a:fld>
            <a:endParaRPr lang="zh-CN" altLang="en-US"/>
          </a:p>
        </p:txBody>
      </p:sp>
    </p:spTree>
    <p:extLst>
      <p:ext uri="{BB962C8B-B14F-4D97-AF65-F5344CB8AC3E}">
        <p14:creationId xmlns:p14="http://schemas.microsoft.com/office/powerpoint/2010/main" val="2218930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E0F2E1A-5E97-4DA6-98A9-1C031EFFC331}" type="datetimeFigureOut">
              <a:rPr lang="zh-CN" altLang="en-US" smtClean="0"/>
              <a:t>2018/11/30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4B0988-8FC0-4877-AA64-EDAB5B509977}" type="slidenum">
              <a:rPr lang="zh-CN" altLang="en-US" smtClean="0"/>
              <a:t>‹#›</a:t>
            </a:fld>
            <a:endParaRPr lang="zh-CN" altLang="en-US"/>
          </a:p>
        </p:txBody>
      </p:sp>
    </p:spTree>
    <p:extLst>
      <p:ext uri="{BB962C8B-B14F-4D97-AF65-F5344CB8AC3E}">
        <p14:creationId xmlns:p14="http://schemas.microsoft.com/office/powerpoint/2010/main" val="3215063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E0F2E1A-5E97-4DA6-98A9-1C031EFFC331}" type="datetimeFigureOut">
              <a:rPr lang="zh-CN" altLang="en-US" smtClean="0"/>
              <a:t>2018/11/30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4B0988-8FC0-4877-AA64-EDAB5B509977}" type="slidenum">
              <a:rPr lang="zh-CN" altLang="en-US" smtClean="0"/>
              <a:t>‹#›</a:t>
            </a:fld>
            <a:endParaRPr lang="zh-CN" altLang="en-US"/>
          </a:p>
        </p:txBody>
      </p:sp>
    </p:spTree>
    <p:extLst>
      <p:ext uri="{BB962C8B-B14F-4D97-AF65-F5344CB8AC3E}">
        <p14:creationId xmlns:p14="http://schemas.microsoft.com/office/powerpoint/2010/main" val="27646524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E0F2E1A-5E97-4DA6-98A9-1C031EFFC331}" type="datetimeFigureOut">
              <a:rPr lang="zh-CN" altLang="en-US" smtClean="0"/>
              <a:t>2018/11/30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4B0988-8FC0-4877-AA64-EDAB5B509977}" type="slidenum">
              <a:rPr lang="zh-CN" altLang="en-US" smtClean="0"/>
              <a:t>‹#›</a:t>
            </a:fld>
            <a:endParaRPr lang="zh-CN" altLang="en-US"/>
          </a:p>
        </p:txBody>
      </p:sp>
    </p:spTree>
    <p:extLst>
      <p:ext uri="{BB962C8B-B14F-4D97-AF65-F5344CB8AC3E}">
        <p14:creationId xmlns:p14="http://schemas.microsoft.com/office/powerpoint/2010/main" val="958429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E0F2E1A-5E97-4DA6-98A9-1C031EFFC331}" type="datetimeFigureOut">
              <a:rPr lang="zh-CN" altLang="en-US" smtClean="0"/>
              <a:t>2018/11/30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4B0988-8FC0-4877-AA64-EDAB5B509977}" type="slidenum">
              <a:rPr lang="zh-CN" altLang="en-US" smtClean="0"/>
              <a:t>‹#›</a:t>
            </a:fld>
            <a:endParaRPr lang="zh-CN" altLang="en-US"/>
          </a:p>
        </p:txBody>
      </p:sp>
    </p:spTree>
    <p:extLst>
      <p:ext uri="{BB962C8B-B14F-4D97-AF65-F5344CB8AC3E}">
        <p14:creationId xmlns:p14="http://schemas.microsoft.com/office/powerpoint/2010/main" val="29380331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E0F2E1A-5E97-4DA6-98A9-1C031EFFC331}" type="datetimeFigureOut">
              <a:rPr lang="zh-CN" altLang="en-US" smtClean="0"/>
              <a:t>2018/11/30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4B0988-8FC0-4877-AA64-EDAB5B509977}" type="slidenum">
              <a:rPr lang="zh-CN" altLang="en-US" smtClean="0"/>
              <a:t>‹#›</a:t>
            </a:fld>
            <a:endParaRPr lang="zh-CN" altLang="en-US"/>
          </a:p>
        </p:txBody>
      </p:sp>
    </p:spTree>
    <p:extLst>
      <p:ext uri="{BB962C8B-B14F-4D97-AF65-F5344CB8AC3E}">
        <p14:creationId xmlns:p14="http://schemas.microsoft.com/office/powerpoint/2010/main" val="30842232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E0F2E1A-5E97-4DA6-98A9-1C031EFFC331}" type="datetimeFigureOut">
              <a:rPr lang="zh-CN" altLang="en-US" smtClean="0"/>
              <a:t>2018/11/30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44B0988-8FC0-4877-AA64-EDAB5B509977}" type="slidenum">
              <a:rPr lang="zh-CN" altLang="en-US" smtClean="0"/>
              <a:t>‹#›</a:t>
            </a:fld>
            <a:endParaRPr lang="zh-CN" altLang="en-US"/>
          </a:p>
        </p:txBody>
      </p:sp>
    </p:spTree>
    <p:extLst>
      <p:ext uri="{BB962C8B-B14F-4D97-AF65-F5344CB8AC3E}">
        <p14:creationId xmlns:p14="http://schemas.microsoft.com/office/powerpoint/2010/main" val="22335592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E0F2E1A-5E97-4DA6-98A9-1C031EFFC331}" type="datetimeFigureOut">
              <a:rPr lang="zh-CN" altLang="en-US" smtClean="0"/>
              <a:t>2018/11/30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44B0988-8FC0-4877-AA64-EDAB5B509977}" type="slidenum">
              <a:rPr lang="zh-CN" altLang="en-US" smtClean="0"/>
              <a:t>‹#›</a:t>
            </a:fld>
            <a:endParaRPr lang="zh-CN" altLang="en-US"/>
          </a:p>
        </p:txBody>
      </p:sp>
    </p:spTree>
    <p:extLst>
      <p:ext uri="{BB962C8B-B14F-4D97-AF65-F5344CB8AC3E}">
        <p14:creationId xmlns:p14="http://schemas.microsoft.com/office/powerpoint/2010/main" val="28681027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E0F2E1A-5E97-4DA6-98A9-1C031EFFC331}" type="datetimeFigureOut">
              <a:rPr lang="zh-CN" altLang="en-US" smtClean="0"/>
              <a:t>2018/11/30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44B0988-8FC0-4877-AA64-EDAB5B509977}" type="slidenum">
              <a:rPr lang="zh-CN" altLang="en-US" smtClean="0"/>
              <a:t>‹#›</a:t>
            </a:fld>
            <a:endParaRPr lang="zh-CN" altLang="en-US"/>
          </a:p>
        </p:txBody>
      </p:sp>
    </p:spTree>
    <p:extLst>
      <p:ext uri="{BB962C8B-B14F-4D97-AF65-F5344CB8AC3E}">
        <p14:creationId xmlns:p14="http://schemas.microsoft.com/office/powerpoint/2010/main" val="172448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E0F2E1A-5E97-4DA6-98A9-1C031EFFC331}" type="datetimeFigureOut">
              <a:rPr lang="zh-CN" altLang="en-US" smtClean="0"/>
              <a:t>2018/11/30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44B0988-8FC0-4877-AA64-EDAB5B509977}" type="slidenum">
              <a:rPr lang="zh-CN" altLang="en-US" smtClean="0"/>
              <a:t>‹#›</a:t>
            </a:fld>
            <a:endParaRPr lang="zh-CN" altLang="en-US"/>
          </a:p>
        </p:txBody>
      </p:sp>
    </p:spTree>
    <p:extLst>
      <p:ext uri="{BB962C8B-B14F-4D97-AF65-F5344CB8AC3E}">
        <p14:creationId xmlns:p14="http://schemas.microsoft.com/office/powerpoint/2010/main" val="32376066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E0F2E1A-5E97-4DA6-98A9-1C031EFFC331}" type="datetimeFigureOut">
              <a:rPr lang="zh-CN" altLang="en-US" smtClean="0"/>
              <a:t>2018/11/30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44B0988-8FC0-4877-AA64-EDAB5B509977}" type="slidenum">
              <a:rPr lang="zh-CN" altLang="en-US" smtClean="0"/>
              <a:t>‹#›</a:t>
            </a:fld>
            <a:endParaRPr lang="zh-CN" altLang="en-US"/>
          </a:p>
        </p:txBody>
      </p:sp>
    </p:spTree>
    <p:extLst>
      <p:ext uri="{BB962C8B-B14F-4D97-AF65-F5344CB8AC3E}">
        <p14:creationId xmlns:p14="http://schemas.microsoft.com/office/powerpoint/2010/main" val="12365671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E0F2E1A-5E97-4DA6-98A9-1C031EFFC331}" type="datetimeFigureOut">
              <a:rPr lang="zh-CN" altLang="en-US" smtClean="0"/>
              <a:t>2018/11/30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44B0988-8FC0-4877-AA64-EDAB5B509977}" type="slidenum">
              <a:rPr lang="zh-CN" altLang="en-US" smtClean="0"/>
              <a:t>‹#›</a:t>
            </a:fld>
            <a:endParaRPr lang="zh-CN" altLang="en-US"/>
          </a:p>
        </p:txBody>
      </p:sp>
    </p:spTree>
    <p:extLst>
      <p:ext uri="{BB962C8B-B14F-4D97-AF65-F5344CB8AC3E}">
        <p14:creationId xmlns:p14="http://schemas.microsoft.com/office/powerpoint/2010/main" val="17661832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0F2E1A-5E97-4DA6-98A9-1C031EFFC331}" type="datetimeFigureOut">
              <a:rPr lang="zh-CN" altLang="en-US" smtClean="0"/>
              <a:t>2018/11/30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4B0988-8FC0-4877-AA64-EDAB5B509977}" type="slidenum">
              <a:rPr lang="zh-CN" altLang="en-US" smtClean="0"/>
              <a:t>‹#›</a:t>
            </a:fld>
            <a:endParaRPr lang="zh-CN" altLang="en-US"/>
          </a:p>
        </p:txBody>
      </p:sp>
    </p:spTree>
    <p:extLst>
      <p:ext uri="{BB962C8B-B14F-4D97-AF65-F5344CB8AC3E}">
        <p14:creationId xmlns:p14="http://schemas.microsoft.com/office/powerpoint/2010/main" val="9597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4.xml"/><Relationship Id="rId7" Type="http://schemas.microsoft.com/office/2007/relationships/hdphoto" Target="../media/hdphoto1.wdp"/><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png"/><Relationship Id="rId5" Type="http://schemas.openxmlformats.org/officeDocument/2006/relationships/notesSlide" Target="../notesSlides/notesSlide1.xml"/><Relationship Id="rId4" Type="http://schemas.openxmlformats.org/officeDocument/2006/relationships/slideLayout" Target="../slideLayouts/slideLayout7.xml"/><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jp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1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15.xml.rels><?xml version="1.0" encoding="UTF-8" standalone="yes"?>
<Relationships xmlns="http://schemas.openxmlformats.org/package/2006/relationships"><Relationship Id="rId8" Type="http://schemas.openxmlformats.org/officeDocument/2006/relationships/image" Target="../media/image57.jpeg"/><Relationship Id="rId13" Type="http://schemas.openxmlformats.org/officeDocument/2006/relationships/image" Target="../media/image62.jpeg"/><Relationship Id="rId3" Type="http://schemas.openxmlformats.org/officeDocument/2006/relationships/image" Target="../media/image52.png"/><Relationship Id="rId7" Type="http://schemas.openxmlformats.org/officeDocument/2006/relationships/image" Target="../media/image56.jpeg"/><Relationship Id="rId12" Type="http://schemas.openxmlformats.org/officeDocument/2006/relationships/image" Target="../media/image61.gif"/><Relationship Id="rId2" Type="http://schemas.openxmlformats.org/officeDocument/2006/relationships/notesSlide" Target="../notesSlides/notesSlide10.xml"/><Relationship Id="rId16"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image" Target="../media/image55.png"/><Relationship Id="rId11" Type="http://schemas.openxmlformats.org/officeDocument/2006/relationships/image" Target="../media/image60.png"/><Relationship Id="rId5" Type="http://schemas.openxmlformats.org/officeDocument/2006/relationships/image" Target="../media/image54.png"/><Relationship Id="rId15" Type="http://schemas.openxmlformats.org/officeDocument/2006/relationships/image" Target="../media/image64.png"/><Relationship Id="rId10" Type="http://schemas.openxmlformats.org/officeDocument/2006/relationships/image" Target="../media/image59.jpeg"/><Relationship Id="rId4" Type="http://schemas.openxmlformats.org/officeDocument/2006/relationships/image" Target="../media/image53.jpeg"/><Relationship Id="rId9" Type="http://schemas.openxmlformats.org/officeDocument/2006/relationships/image" Target="../media/image58.png"/><Relationship Id="rId14" Type="http://schemas.openxmlformats.org/officeDocument/2006/relationships/image" Target="../media/image63.jpeg"/></Relationships>
</file>

<file path=ppt/slides/_rels/slide1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de.haiwainet.cn/"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jpe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6.xml"/><Relationship Id="rId16"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image" Target="../media/image15.jpeg"/><Relationship Id="rId9" Type="http://schemas.openxmlformats.org/officeDocument/2006/relationships/image" Target="../media/image20.jpeg"/><Relationship Id="rId14" Type="http://schemas.openxmlformats.org/officeDocument/2006/relationships/image" Target="../media/image2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munich”的图片搜索结果"/>
          <p:cNvPicPr>
            <a:picLocks noChangeAspect="1" noChangeArrowheads="1"/>
          </p:cNvPicPr>
          <p:nvPr/>
        </p:nvPicPr>
        <p:blipFill rotWithShape="1">
          <a:blip r:embed="rId6" cstate="hqprint">
            <a:extLst>
              <a:ext uri="{BEBA8EAE-BF5A-486C-A8C5-ECC9F3942E4B}">
                <a14:imgProps xmlns:a14="http://schemas.microsoft.com/office/drawing/2010/main">
                  <a14:imgLayer r:embed="rId7">
                    <a14:imgEffect>
                      <a14:colorTemperature colorTemp="8800"/>
                    </a14:imgEffect>
                  </a14:imgLayer>
                </a14:imgProps>
              </a:ext>
              <a:ext uri="{28A0092B-C50C-407E-A947-70E740481C1C}">
                <a14:useLocalDpi xmlns:a14="http://schemas.microsoft.com/office/drawing/2010/main"/>
              </a:ext>
            </a:extLst>
          </a:blip>
          <a:srcRect l="25371" t="-1349" b="1"/>
          <a:stretch/>
        </p:blipFill>
        <p:spPr bwMode="auto">
          <a:xfrm>
            <a:off x="0" y="1679506"/>
            <a:ext cx="5858986" cy="3359414"/>
          </a:xfrm>
          <a:custGeom>
            <a:avLst/>
            <a:gdLst>
              <a:gd name="connsiteX0" fmla="*/ 5849258 w 5849258"/>
              <a:gd name="connsiteY0" fmla="*/ 3083802 h 3083966"/>
              <a:gd name="connsiteX1" fmla="*/ 5849258 w 5849258"/>
              <a:gd name="connsiteY1" fmla="*/ 3083966 h 3083966"/>
              <a:gd name="connsiteX2" fmla="*/ 5849181 w 5849258"/>
              <a:gd name="connsiteY2" fmla="*/ 3083966 h 3083966"/>
              <a:gd name="connsiteX3" fmla="*/ 0 w 5849258"/>
              <a:gd name="connsiteY3" fmla="*/ 0 h 3083966"/>
              <a:gd name="connsiteX4" fmla="*/ 5849258 w 5849258"/>
              <a:gd name="connsiteY4" fmla="*/ 0 h 3083966"/>
              <a:gd name="connsiteX5" fmla="*/ 5849258 w 5849258"/>
              <a:gd name="connsiteY5" fmla="*/ 161 h 3083966"/>
              <a:gd name="connsiteX6" fmla="*/ 4387512 w 5849258"/>
              <a:gd name="connsiteY6" fmla="*/ 3083966 h 3083966"/>
              <a:gd name="connsiteX7" fmla="*/ 0 w 5849258"/>
              <a:gd name="connsiteY7" fmla="*/ 3083966 h 308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49258" h="3083966">
                <a:moveTo>
                  <a:pt x="5849258" y="3083802"/>
                </a:moveTo>
                <a:lnTo>
                  <a:pt x="5849258" y="3083966"/>
                </a:lnTo>
                <a:lnTo>
                  <a:pt x="5849181" y="3083966"/>
                </a:lnTo>
                <a:close/>
                <a:moveTo>
                  <a:pt x="0" y="0"/>
                </a:moveTo>
                <a:lnTo>
                  <a:pt x="5849258" y="0"/>
                </a:lnTo>
                <a:lnTo>
                  <a:pt x="5849258" y="161"/>
                </a:lnTo>
                <a:lnTo>
                  <a:pt x="4387512" y="3083966"/>
                </a:lnTo>
                <a:lnTo>
                  <a:pt x="0" y="3083966"/>
                </a:lnTo>
                <a:close/>
              </a:path>
            </a:pathLst>
          </a:custGeom>
          <a:extLst>
            <a:ext uri="{909E8E84-426E-40DD-AFC4-6F175D3DCCD1}">
              <a14:hiddenFill xmlns:a14="http://schemas.microsoft.com/office/drawing/2010/main">
                <a:solidFill>
                  <a:srgbClr val="FFFFFF"/>
                </a:solidFill>
              </a14:hiddenFill>
            </a:ext>
          </a:extLst>
        </p:spPr>
      </p:pic>
      <p:sp>
        <p:nvSpPr>
          <p:cNvPr id="5" name="PA_矩形 4"/>
          <p:cNvSpPr/>
          <p:nvPr>
            <p:custDataLst>
              <p:tags r:id="rId1"/>
            </p:custDataLst>
          </p:nvPr>
        </p:nvSpPr>
        <p:spPr>
          <a:xfrm>
            <a:off x="3497943" y="2265615"/>
            <a:ext cx="8694057" cy="2115457"/>
          </a:xfrm>
          <a:custGeom>
            <a:avLst/>
            <a:gdLst>
              <a:gd name="connsiteX0" fmla="*/ 0 w 8563429"/>
              <a:gd name="connsiteY0" fmla="*/ 0 h 2115457"/>
              <a:gd name="connsiteX1" fmla="*/ 8563429 w 8563429"/>
              <a:gd name="connsiteY1" fmla="*/ 0 h 2115457"/>
              <a:gd name="connsiteX2" fmla="*/ 8563429 w 8563429"/>
              <a:gd name="connsiteY2" fmla="*/ 2115457 h 2115457"/>
              <a:gd name="connsiteX3" fmla="*/ 0 w 8563429"/>
              <a:gd name="connsiteY3" fmla="*/ 2115457 h 2115457"/>
              <a:gd name="connsiteX4" fmla="*/ 0 w 8563429"/>
              <a:gd name="connsiteY4" fmla="*/ 0 h 2115457"/>
              <a:gd name="connsiteX0" fmla="*/ 943429 w 8563429"/>
              <a:gd name="connsiteY0" fmla="*/ 0 h 2115457"/>
              <a:gd name="connsiteX1" fmla="*/ 8563429 w 8563429"/>
              <a:gd name="connsiteY1" fmla="*/ 0 h 2115457"/>
              <a:gd name="connsiteX2" fmla="*/ 8563429 w 8563429"/>
              <a:gd name="connsiteY2" fmla="*/ 2115457 h 2115457"/>
              <a:gd name="connsiteX3" fmla="*/ 0 w 8563429"/>
              <a:gd name="connsiteY3" fmla="*/ 2115457 h 2115457"/>
              <a:gd name="connsiteX4" fmla="*/ 943429 w 8563429"/>
              <a:gd name="connsiteY4" fmla="*/ 0 h 2115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3429" h="2115457">
                <a:moveTo>
                  <a:pt x="943429" y="0"/>
                </a:moveTo>
                <a:lnTo>
                  <a:pt x="8563429" y="0"/>
                </a:lnTo>
                <a:lnTo>
                  <a:pt x="8563429" y="2115457"/>
                </a:lnTo>
                <a:lnTo>
                  <a:pt x="0" y="2115457"/>
                </a:lnTo>
                <a:lnTo>
                  <a:pt x="943429" y="0"/>
                </a:lnTo>
                <a:close/>
              </a:path>
            </a:pathLst>
          </a:custGeom>
          <a:solidFill>
            <a:schemeClr val="accent3">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sp>
        <p:nvSpPr>
          <p:cNvPr id="11" name="PA_文本框 10"/>
          <p:cNvSpPr txBox="1"/>
          <p:nvPr>
            <p:custDataLst>
              <p:tags r:id="rId2"/>
            </p:custDataLst>
          </p:nvPr>
        </p:nvSpPr>
        <p:spPr>
          <a:xfrm>
            <a:off x="6386964" y="3226254"/>
            <a:ext cx="6829425" cy="923330"/>
          </a:xfrm>
          <a:prstGeom prst="rect">
            <a:avLst/>
          </a:prstGeom>
        </p:spPr>
        <p:txBody>
          <a:bodyPr wrap="square" rtlCol="0">
            <a:spAutoFit/>
          </a:bodyPr>
          <a:lstStyle/>
          <a:p>
            <a:r>
              <a:rPr lang="zh-CN" altLang="en-US" sz="5400" dirty="0" smtClean="0">
                <a:solidFill>
                  <a:schemeClr val="bg1">
                    <a:lumMod val="65000"/>
                  </a:schemeClr>
                </a:solidFill>
                <a:latin typeface="Century Gothic" panose="020B0502020202020204" pitchFamily="34" charset="0"/>
                <a:ea typeface="微软雅黑" panose="020B0503020204020204" pitchFamily="34" charset="-122"/>
              </a:rPr>
              <a:t>营销合作推介案</a:t>
            </a:r>
          </a:p>
        </p:txBody>
      </p:sp>
      <p:sp>
        <p:nvSpPr>
          <p:cNvPr id="12" name="PA_文本框 11"/>
          <p:cNvSpPr txBox="1"/>
          <p:nvPr>
            <p:custDataLst>
              <p:tags r:id="rId3"/>
            </p:custDataLst>
          </p:nvPr>
        </p:nvSpPr>
        <p:spPr>
          <a:xfrm>
            <a:off x="6386964" y="2418906"/>
            <a:ext cx="3719515" cy="923330"/>
          </a:xfrm>
          <a:prstGeom prst="rect">
            <a:avLst/>
          </a:prstGeom>
        </p:spPr>
        <p:txBody>
          <a:bodyPr wrap="square" rtlCol="0">
            <a:spAutoFit/>
          </a:bodyPr>
          <a:lstStyle/>
          <a:p>
            <a:r>
              <a:rPr lang="zh-CN" altLang="en-US" sz="5400" b="1" dirty="0" smtClean="0">
                <a:solidFill>
                  <a:schemeClr val="bg1">
                    <a:lumMod val="50000"/>
                  </a:schemeClr>
                </a:solidFill>
                <a:latin typeface="Century Gothic" panose="020B0502020202020204" pitchFamily="34" charset="0"/>
                <a:ea typeface="微软雅黑" panose="020B0503020204020204" pitchFamily="34" charset="-122"/>
              </a:rPr>
              <a:t>开元媒体</a:t>
            </a:r>
          </a:p>
        </p:txBody>
      </p:sp>
      <p:pic>
        <p:nvPicPr>
          <p:cNvPr id="1026" name="Picture 2" descr="KaiYuan"/>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5676969" y="4480724"/>
            <a:ext cx="2405775" cy="38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9"/>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9430201" y="4534363"/>
            <a:ext cx="1858040" cy="331566"/>
          </a:xfrm>
          <a:prstGeom prst="rect">
            <a:avLst/>
          </a:prstGeom>
        </p:spPr>
      </p:pic>
    </p:spTree>
    <p:extLst>
      <p:ext uri="{BB962C8B-B14F-4D97-AF65-F5344CB8AC3E}">
        <p14:creationId xmlns:p14="http://schemas.microsoft.com/office/powerpoint/2010/main" val="11990477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213489" y="1778795"/>
            <a:ext cx="3436771" cy="2043752"/>
          </a:xfrm>
          <a:prstGeom prst="rect">
            <a:avLst/>
          </a:prstGeom>
        </p:spPr>
      </p:pic>
      <p:sp>
        <p:nvSpPr>
          <p:cNvPr id="4" name="矩形 3"/>
          <p:cNvSpPr/>
          <p:nvPr/>
        </p:nvSpPr>
        <p:spPr>
          <a:xfrm>
            <a:off x="780355" y="1778138"/>
            <a:ext cx="3432782" cy="205871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5" name="矩形 4"/>
          <p:cNvSpPr/>
          <p:nvPr/>
        </p:nvSpPr>
        <p:spPr>
          <a:xfrm>
            <a:off x="7650259" y="1771135"/>
            <a:ext cx="3423259" cy="205871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6" name="矩形 5"/>
          <p:cNvSpPr/>
          <p:nvPr/>
        </p:nvSpPr>
        <p:spPr>
          <a:xfrm>
            <a:off x="4213137" y="3835163"/>
            <a:ext cx="3432782" cy="205871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矩形 10"/>
          <p:cNvSpPr/>
          <p:nvPr/>
        </p:nvSpPr>
        <p:spPr>
          <a:xfrm>
            <a:off x="1247741" y="2480345"/>
            <a:ext cx="2899512" cy="1015663"/>
          </a:xfrm>
          <a:prstGeom prst="rect">
            <a:avLst/>
          </a:prstGeom>
        </p:spPr>
        <p:txBody>
          <a:bodyPr wrap="square">
            <a:spAutoFit/>
          </a:bodyPr>
          <a:lstStyle/>
          <a:p>
            <a:pPr algn="just"/>
            <a:r>
              <a:rPr lang="en-US" sz="1200" dirty="0" smtClean="0">
                <a:solidFill>
                  <a:srgbClr val="595959"/>
                </a:solidFill>
                <a:latin typeface="微软雅黑" panose="020B0503020204020204" pitchFamily="34" charset="-122"/>
                <a:ea typeface="微软雅黑" panose="020B0503020204020204" pitchFamily="34" charset="-122"/>
              </a:rPr>
              <a:t>依托于主流媒体人民日报海外网德国频道</a:t>
            </a:r>
            <a:r>
              <a:rPr lang="en-US" sz="1200" dirty="0">
                <a:solidFill>
                  <a:srgbClr val="595959"/>
                </a:solidFill>
                <a:latin typeface="微软雅黑" panose="020B0503020204020204" pitchFamily="34" charset="-122"/>
                <a:ea typeface="微软雅黑" panose="020B0503020204020204" pitchFamily="34" charset="-122"/>
              </a:rPr>
              <a:t>，并辅以微信、微博、论坛以及杂志，这使得我们可以通过各个不同的渠道和平台，从多个层面来传达我们需要传达的信息。</a:t>
            </a:r>
          </a:p>
        </p:txBody>
      </p:sp>
      <p:sp>
        <p:nvSpPr>
          <p:cNvPr id="12" name="文本框 11"/>
          <p:cNvSpPr txBox="1"/>
          <p:nvPr/>
        </p:nvSpPr>
        <p:spPr>
          <a:xfrm>
            <a:off x="1243398" y="2170696"/>
            <a:ext cx="2963794" cy="338554"/>
          </a:xfrm>
          <a:prstGeom prst="rect">
            <a:avLst/>
          </a:prstGeom>
          <a:noFill/>
        </p:spPr>
        <p:txBody>
          <a:bodyPr wrap="square" rtlCol="0">
            <a:spAutoFit/>
          </a:bodyPr>
          <a:lstStyle/>
          <a:p>
            <a:r>
              <a:rPr lang="en-US" sz="1600" b="1" dirty="0" err="1" smtClean="0">
                <a:solidFill>
                  <a:srgbClr val="404040"/>
                </a:solidFill>
                <a:latin typeface="微软雅黑" panose="020B0503020204020204" pitchFamily="34" charset="-122"/>
                <a:ea typeface="微软雅黑" panose="020B0503020204020204" pitchFamily="34" charset="-122"/>
              </a:rPr>
              <a:t>媒体平台形式多样且覆盖面广</a:t>
            </a:r>
            <a:endParaRPr lang="zh-CN" altLang="en-US" sz="1600" b="1" dirty="0">
              <a:solidFill>
                <a:srgbClr val="404040"/>
              </a:solidFill>
              <a:latin typeface="微软雅黑" panose="020B0503020204020204" pitchFamily="34" charset="-122"/>
              <a:ea typeface="微软雅黑" panose="020B0503020204020204" pitchFamily="34" charset="-122"/>
            </a:endParaRPr>
          </a:p>
        </p:txBody>
      </p:sp>
      <p:sp>
        <p:nvSpPr>
          <p:cNvPr id="14" name="矩形 13"/>
          <p:cNvSpPr/>
          <p:nvPr/>
        </p:nvSpPr>
        <p:spPr>
          <a:xfrm>
            <a:off x="8423055" y="2135045"/>
            <a:ext cx="2568744" cy="1615827"/>
          </a:xfrm>
          <a:prstGeom prst="rect">
            <a:avLst/>
          </a:prstGeom>
        </p:spPr>
        <p:txBody>
          <a:bodyPr wrap="square">
            <a:spAutoFit/>
          </a:bodyPr>
          <a:lstStyle/>
          <a:p>
            <a:r>
              <a:rPr lang="zh-CN" altLang="en-US" sz="1100" dirty="0">
                <a:solidFill>
                  <a:srgbClr val="595959"/>
                </a:solidFill>
                <a:latin typeface="微软雅黑" panose="020B0503020204020204" pitchFamily="34" charset="-122"/>
                <a:ea typeface="微软雅黑" panose="020B0503020204020204" pitchFamily="34" charset="-122"/>
              </a:rPr>
              <a:t>每年</a:t>
            </a:r>
            <a:r>
              <a:rPr lang="en-US" sz="1100" dirty="0" err="1" smtClean="0">
                <a:solidFill>
                  <a:srgbClr val="595959"/>
                </a:solidFill>
                <a:latin typeface="微软雅黑" panose="020B0503020204020204" pitchFamily="34" charset="-122"/>
                <a:ea typeface="微软雅黑" panose="020B0503020204020204" pitchFamily="34" charset="-122"/>
              </a:rPr>
              <a:t>在德举办</a:t>
            </a:r>
            <a:r>
              <a:rPr lang="zh-CN" altLang="en-US" sz="1100" dirty="0">
                <a:solidFill>
                  <a:srgbClr val="595959"/>
                </a:solidFill>
                <a:latin typeface="微软雅黑" panose="020B0503020204020204" pitchFamily="34" charset="-122"/>
                <a:ea typeface="微软雅黑" panose="020B0503020204020204" pitchFamily="34" charset="-122"/>
              </a:rPr>
              <a:t>多场</a:t>
            </a:r>
            <a:r>
              <a:rPr lang="en-US" sz="1100" dirty="0">
                <a:solidFill>
                  <a:srgbClr val="595959"/>
                </a:solidFill>
                <a:latin typeface="微软雅黑" panose="020B0503020204020204" pitchFamily="34" charset="-122"/>
                <a:ea typeface="微软雅黑" panose="020B0503020204020204" pitchFamily="34" charset="-122"/>
              </a:rPr>
              <a:t>宣传推介活动，协助多家大中型企业发布招商、招聘以及推介信息，成效明显。中国银行、中国工商银行、中国联通、汉莎航空、一汽大众、中国东航航空公司、中国南方航空公司、深圳市政府、杭州市政府、南京市政府、昆山市政府等大型跨国企业以及政府都曾经通过开元媒体发布信息或组织专场推介活动。</a:t>
            </a:r>
          </a:p>
        </p:txBody>
      </p:sp>
      <p:sp>
        <p:nvSpPr>
          <p:cNvPr id="15" name="文本框 14"/>
          <p:cNvSpPr txBox="1"/>
          <p:nvPr/>
        </p:nvSpPr>
        <p:spPr>
          <a:xfrm>
            <a:off x="8418713" y="1825396"/>
            <a:ext cx="2668674" cy="338554"/>
          </a:xfrm>
          <a:prstGeom prst="rect">
            <a:avLst/>
          </a:prstGeom>
          <a:noFill/>
        </p:spPr>
        <p:txBody>
          <a:bodyPr wrap="square" rtlCol="0">
            <a:spAutoFit/>
          </a:bodyPr>
          <a:lstStyle/>
          <a:p>
            <a:r>
              <a:rPr lang="zh-CN" altLang="en-US" sz="1600" b="1" spc="290" dirty="0" smtClean="0">
                <a:solidFill>
                  <a:srgbClr val="404040"/>
                </a:solidFill>
                <a:latin typeface="Century Gothic" panose="020B0502020202020204" pitchFamily="34" charset="0"/>
                <a:ea typeface="微软雅黑" panose="020B0503020204020204" pitchFamily="34" charset="-122"/>
              </a:rPr>
              <a:t>拥有丰富的经验和资源</a:t>
            </a:r>
            <a:endParaRPr lang="zh-CN" altLang="en-US" sz="1600" b="1" spc="290" dirty="0">
              <a:solidFill>
                <a:srgbClr val="404040"/>
              </a:solidFill>
              <a:latin typeface="Century Gothic" panose="020B0502020202020204" pitchFamily="34" charset="0"/>
              <a:ea typeface="微软雅黑" panose="020B0503020204020204" pitchFamily="34" charset="-122"/>
            </a:endParaRPr>
          </a:p>
        </p:txBody>
      </p:sp>
      <p:sp>
        <p:nvSpPr>
          <p:cNvPr id="17" name="矩形 16"/>
          <p:cNvSpPr/>
          <p:nvPr/>
        </p:nvSpPr>
        <p:spPr>
          <a:xfrm>
            <a:off x="5054486" y="4387331"/>
            <a:ext cx="2538267" cy="1384995"/>
          </a:xfrm>
          <a:prstGeom prst="rect">
            <a:avLst/>
          </a:prstGeom>
        </p:spPr>
        <p:txBody>
          <a:bodyPr wrap="square">
            <a:spAutoFit/>
          </a:bodyPr>
          <a:lstStyle/>
          <a:p>
            <a:r>
              <a:rPr lang="en-US" sz="1200" dirty="0">
                <a:solidFill>
                  <a:srgbClr val="595959"/>
                </a:solidFill>
                <a:latin typeface="微软雅黑" panose="020B0503020204020204" pitchFamily="34" charset="-122"/>
                <a:ea typeface="微软雅黑" panose="020B0503020204020204" pitchFamily="34" charset="-122"/>
              </a:rPr>
              <a:t>作为人民日报海外网系的第一个国家频道，我们跟国内的官方媒体，以及各个国家的华文媒体建立长期的合作关系，我们的受众群体，不仅仅局限在德国，而是涵盖了国内以及其他各个国家地区的华人华侨。</a:t>
            </a:r>
            <a:endParaRPr lang="zh-CN" altLang="en-US" sz="1200" dirty="0">
              <a:latin typeface="微软雅黑" panose="020B0503020204020204" pitchFamily="34" charset="-122"/>
              <a:ea typeface="微软雅黑" panose="020B0503020204020204" pitchFamily="34" charset="-122"/>
            </a:endParaRPr>
          </a:p>
        </p:txBody>
      </p:sp>
      <p:sp>
        <p:nvSpPr>
          <p:cNvPr id="18" name="文本框 17"/>
          <p:cNvSpPr txBox="1"/>
          <p:nvPr/>
        </p:nvSpPr>
        <p:spPr>
          <a:xfrm>
            <a:off x="5050143" y="4077682"/>
            <a:ext cx="2542611" cy="338554"/>
          </a:xfrm>
          <a:prstGeom prst="rect">
            <a:avLst/>
          </a:prstGeom>
          <a:noFill/>
        </p:spPr>
        <p:txBody>
          <a:bodyPr wrap="square" rtlCol="0">
            <a:spAutoFit/>
          </a:bodyPr>
          <a:lstStyle/>
          <a:p>
            <a:r>
              <a:rPr lang="en-US" sz="1600" b="1" spc="230" dirty="0" err="1" smtClean="0">
                <a:solidFill>
                  <a:srgbClr val="404040"/>
                </a:solidFill>
                <a:latin typeface="Century Gothic" panose="020B0502020202020204" pitchFamily="34" charset="0"/>
                <a:ea typeface="微软雅黑" panose="020B0503020204020204" pitchFamily="34" charset="-122"/>
              </a:rPr>
              <a:t>抵达最广泛的用户群体</a:t>
            </a:r>
            <a:endParaRPr lang="zh-CN" altLang="en-US" sz="1600" b="1" spc="230" dirty="0">
              <a:solidFill>
                <a:srgbClr val="404040"/>
              </a:solidFill>
              <a:latin typeface="Century Gothic" panose="020B0502020202020204" pitchFamily="34" charset="0"/>
              <a:ea typeface="微软雅黑" panose="020B0503020204020204" pitchFamily="34" charset="-122"/>
            </a:endParaRPr>
          </a:p>
        </p:txBody>
      </p:sp>
      <p:sp>
        <p:nvSpPr>
          <p:cNvPr id="22" name="文本框 21"/>
          <p:cNvSpPr txBox="1"/>
          <p:nvPr/>
        </p:nvSpPr>
        <p:spPr>
          <a:xfrm>
            <a:off x="656376" y="2135045"/>
            <a:ext cx="761102" cy="1323439"/>
          </a:xfrm>
          <a:prstGeom prst="rect">
            <a:avLst/>
          </a:prstGeom>
          <a:noFill/>
        </p:spPr>
        <p:txBody>
          <a:bodyPr wrap="square" rtlCol="0">
            <a:spAutoFit/>
          </a:bodyPr>
          <a:lstStyle/>
          <a:p>
            <a:pPr algn="r"/>
            <a:r>
              <a:rPr lang="en-US" altLang="zh-CN" sz="8000" b="1" dirty="0" smtClean="0">
                <a:solidFill>
                  <a:srgbClr val="404040"/>
                </a:solidFill>
                <a:latin typeface="Century Gothic" panose="020B0502020202020204" pitchFamily="34" charset="0"/>
                <a:ea typeface="微软雅黑" panose="020B0503020204020204" pitchFamily="34" charset="-122"/>
              </a:rPr>
              <a:t>1</a:t>
            </a:r>
            <a:endParaRPr lang="zh-CN" altLang="en-US" sz="8000" b="1" dirty="0">
              <a:solidFill>
                <a:srgbClr val="404040"/>
              </a:solidFill>
              <a:latin typeface="Century Gothic" panose="020B0502020202020204" pitchFamily="34" charset="0"/>
              <a:ea typeface="微软雅黑" panose="020B0503020204020204" pitchFamily="34" charset="-122"/>
            </a:endParaRPr>
          </a:p>
        </p:txBody>
      </p:sp>
      <p:sp>
        <p:nvSpPr>
          <p:cNvPr id="23" name="文本框 22"/>
          <p:cNvSpPr txBox="1"/>
          <p:nvPr/>
        </p:nvSpPr>
        <p:spPr>
          <a:xfrm>
            <a:off x="4172649" y="4145375"/>
            <a:ext cx="879665" cy="1323439"/>
          </a:xfrm>
          <a:prstGeom prst="rect">
            <a:avLst/>
          </a:prstGeom>
          <a:noFill/>
        </p:spPr>
        <p:txBody>
          <a:bodyPr wrap="square" rtlCol="0">
            <a:spAutoFit/>
          </a:bodyPr>
          <a:lstStyle/>
          <a:p>
            <a:pPr algn="r"/>
            <a:r>
              <a:rPr lang="en-US" altLang="zh-CN" sz="8000" b="1" dirty="0" smtClean="0">
                <a:solidFill>
                  <a:srgbClr val="404040"/>
                </a:solidFill>
                <a:latin typeface="Century Gothic" panose="020B0502020202020204" pitchFamily="34" charset="0"/>
                <a:ea typeface="微软雅黑" panose="020B0503020204020204" pitchFamily="34" charset="-122"/>
              </a:rPr>
              <a:t>2</a:t>
            </a:r>
            <a:endParaRPr lang="zh-CN" altLang="en-US" sz="8000" b="1" dirty="0">
              <a:solidFill>
                <a:srgbClr val="404040"/>
              </a:solidFill>
              <a:latin typeface="Century Gothic" panose="020B0502020202020204" pitchFamily="34" charset="0"/>
              <a:ea typeface="微软雅黑" panose="020B0503020204020204" pitchFamily="34" charset="-122"/>
            </a:endParaRPr>
          </a:p>
        </p:txBody>
      </p:sp>
      <p:sp>
        <p:nvSpPr>
          <p:cNvPr id="24" name="文本框 23"/>
          <p:cNvSpPr txBox="1"/>
          <p:nvPr/>
        </p:nvSpPr>
        <p:spPr>
          <a:xfrm>
            <a:off x="7592484" y="2082674"/>
            <a:ext cx="879665" cy="1323439"/>
          </a:xfrm>
          <a:prstGeom prst="rect">
            <a:avLst/>
          </a:prstGeom>
          <a:noFill/>
        </p:spPr>
        <p:txBody>
          <a:bodyPr wrap="square" rtlCol="0">
            <a:spAutoFit/>
          </a:bodyPr>
          <a:lstStyle/>
          <a:p>
            <a:pPr algn="r"/>
            <a:r>
              <a:rPr lang="en-US" altLang="zh-CN" sz="8000" b="1" dirty="0">
                <a:solidFill>
                  <a:srgbClr val="404040"/>
                </a:solidFill>
                <a:latin typeface="Century Gothic" panose="020B0502020202020204" pitchFamily="34" charset="0"/>
                <a:ea typeface="微软雅黑" panose="020B0503020204020204" pitchFamily="34" charset="-122"/>
              </a:rPr>
              <a:t>3</a:t>
            </a:r>
            <a:endParaRPr lang="zh-CN" altLang="en-US" sz="8000" b="1" dirty="0">
              <a:solidFill>
                <a:srgbClr val="404040"/>
              </a:solidFill>
              <a:latin typeface="Century Gothic" panose="020B0502020202020204" pitchFamily="34" charset="0"/>
              <a:ea typeface="微软雅黑" panose="020B0503020204020204" pitchFamily="34" charset="-122"/>
            </a:endParaRPr>
          </a:p>
        </p:txBody>
      </p:sp>
      <p:pic>
        <p:nvPicPr>
          <p:cNvPr id="20" name="图片 19"/>
          <p:cNvPicPr>
            <a:picLocks noChangeAspect="1"/>
          </p:cNvPicPr>
          <p:nvPr/>
        </p:nvPicPr>
        <p:blipFill rotWithShape="1">
          <a:blip r:embed="rId4" cstate="hqprint">
            <a:extLst>
              <a:ext uri="{28A0092B-C50C-407E-A947-70E740481C1C}">
                <a14:useLocalDpi xmlns:a14="http://schemas.microsoft.com/office/drawing/2010/main"/>
              </a:ext>
            </a:extLst>
          </a:blip>
          <a:srcRect b="11305"/>
          <a:stretch/>
        </p:blipFill>
        <p:spPr>
          <a:xfrm>
            <a:off x="7659301" y="3822548"/>
            <a:ext cx="3414217" cy="2073428"/>
          </a:xfrm>
          <a:prstGeom prst="rect">
            <a:avLst/>
          </a:prstGeom>
        </p:spPr>
      </p:pic>
      <p:pic>
        <p:nvPicPr>
          <p:cNvPr id="25" name="图片 24"/>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780355" y="3831799"/>
            <a:ext cx="3426837" cy="2047773"/>
          </a:xfrm>
          <a:prstGeom prst="rect">
            <a:avLst/>
          </a:prstGeom>
        </p:spPr>
      </p:pic>
      <p:sp>
        <p:nvSpPr>
          <p:cNvPr id="21" name="矩形 20"/>
          <p:cNvSpPr/>
          <p:nvPr/>
        </p:nvSpPr>
        <p:spPr>
          <a:xfrm>
            <a:off x="0" y="793628"/>
            <a:ext cx="4178300" cy="43132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3200" dirty="0" smtClean="0">
                <a:latin typeface="微软雅黑" panose="020B0503020204020204" pitchFamily="34" charset="-122"/>
                <a:ea typeface="微软雅黑" panose="020B0503020204020204" pitchFamily="34" charset="-122"/>
              </a:rPr>
              <a:t>  </a:t>
            </a:r>
            <a:endParaRPr lang="zh-CN" altLang="en-US" sz="2000" dirty="0">
              <a:latin typeface="微软雅黑" panose="020B0503020204020204" pitchFamily="34" charset="-122"/>
              <a:ea typeface="微软雅黑" panose="020B0503020204020204" pitchFamily="34" charset="-122"/>
            </a:endParaRPr>
          </a:p>
        </p:txBody>
      </p:sp>
      <p:sp>
        <p:nvSpPr>
          <p:cNvPr id="26" name="矩形 25"/>
          <p:cNvSpPr/>
          <p:nvPr/>
        </p:nvSpPr>
        <p:spPr>
          <a:xfrm>
            <a:off x="0" y="822374"/>
            <a:ext cx="4172649" cy="369332"/>
          </a:xfrm>
          <a:prstGeom prst="rect">
            <a:avLst/>
          </a:prstGeom>
        </p:spPr>
        <p:txBody>
          <a:bodyPr wrap="square">
            <a:spAutoFit/>
          </a:bodyPr>
          <a:lstStyle/>
          <a:p>
            <a:pPr algn="ctr"/>
            <a:r>
              <a:rPr lang="zh-CN" altLang="en-US" b="1" spc="300" dirty="0">
                <a:solidFill>
                  <a:schemeClr val="bg1"/>
                </a:solidFill>
                <a:latin typeface="微软雅黑" panose="020B0503020204020204" pitchFamily="34" charset="-122"/>
                <a:ea typeface="微软雅黑" panose="020B0503020204020204" pitchFamily="34" charset="-122"/>
              </a:rPr>
              <a:t>开元人才招聘领域三大优势</a:t>
            </a:r>
          </a:p>
        </p:txBody>
      </p:sp>
    </p:spTree>
    <p:extLst>
      <p:ext uri="{BB962C8B-B14F-4D97-AF65-F5344CB8AC3E}">
        <p14:creationId xmlns:p14="http://schemas.microsoft.com/office/powerpoint/2010/main" val="36537935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7088157" y="1364880"/>
            <a:ext cx="5100086" cy="415853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矩形 2"/>
          <p:cNvSpPr/>
          <p:nvPr/>
        </p:nvSpPr>
        <p:spPr>
          <a:xfrm>
            <a:off x="7623994" y="2960002"/>
            <a:ext cx="3976577" cy="1815882"/>
          </a:xfrm>
          <a:prstGeom prst="rect">
            <a:avLst/>
          </a:prstGeom>
        </p:spPr>
        <p:txBody>
          <a:bodyPr wrap="square">
            <a:spAutoFit/>
          </a:bodyPr>
          <a:lstStyle/>
          <a:p>
            <a:r>
              <a:rPr lang="en-US" sz="1600" dirty="0" err="1" smtClean="0">
                <a:solidFill>
                  <a:srgbClr val="595959"/>
                </a:solidFill>
                <a:latin typeface="微软雅黑" panose="020B0503020204020204" pitchFamily="34" charset="-122"/>
                <a:ea typeface="微软雅黑" panose="020B0503020204020204" pitchFamily="34" charset="-122"/>
              </a:rPr>
              <a:t>论坛起家，在德国有长期的、广泛的受众基础</a:t>
            </a:r>
            <a:r>
              <a:rPr lang="zh-CN" altLang="en-US" sz="1600" dirty="0" smtClean="0">
                <a:solidFill>
                  <a:srgbClr val="595959"/>
                </a:solidFill>
                <a:latin typeface="微软雅黑" panose="020B0503020204020204" pitchFamily="34" charset="-122"/>
                <a:ea typeface="微软雅黑" panose="020B0503020204020204" pitchFamily="34" charset="-122"/>
              </a:rPr>
              <a:t>。</a:t>
            </a:r>
            <a:endParaRPr lang="en-US" altLang="zh-CN" sz="1600" dirty="0" smtClean="0">
              <a:solidFill>
                <a:srgbClr val="595959"/>
              </a:solidFill>
              <a:latin typeface="微软雅黑" panose="020B0503020204020204" pitchFamily="34" charset="-122"/>
              <a:ea typeface="微软雅黑" panose="020B0503020204020204" pitchFamily="34" charset="-122"/>
            </a:endParaRPr>
          </a:p>
          <a:p>
            <a:endParaRPr lang="en-US" sz="1600" dirty="0">
              <a:solidFill>
                <a:srgbClr val="595959"/>
              </a:solidFill>
              <a:latin typeface="微软雅黑" panose="020B0503020204020204" pitchFamily="34" charset="-122"/>
              <a:ea typeface="微软雅黑" panose="020B0503020204020204" pitchFamily="34" charset="-122"/>
            </a:endParaRPr>
          </a:p>
          <a:p>
            <a:r>
              <a:rPr lang="en-US" sz="1600" dirty="0" smtClean="0">
                <a:solidFill>
                  <a:srgbClr val="595959"/>
                </a:solidFill>
                <a:latin typeface="微软雅黑" panose="020B0503020204020204" pitchFamily="34" charset="-122"/>
                <a:ea typeface="微软雅黑" panose="020B0503020204020204" pitchFamily="34" charset="-122"/>
              </a:rPr>
              <a:t>开元网论坛十多年来一直是德国最主要的华人论坛，每天都有大量的本地以及其他国家的活跃用户，并与各个德国学联和在德企业都有长期的良好的合作。</a:t>
            </a:r>
            <a:endParaRPr lang="en-US" sz="1600" dirty="0">
              <a:solidFill>
                <a:srgbClr val="595959"/>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2"/>
          <a:stretch>
            <a:fillRect/>
          </a:stretch>
        </p:blipFill>
        <p:spPr>
          <a:xfrm>
            <a:off x="-4273" y="2842801"/>
            <a:ext cx="7092430" cy="2819167"/>
          </a:xfrm>
          <a:prstGeom prst="rect">
            <a:avLst/>
          </a:prstGeom>
        </p:spPr>
      </p:pic>
      <p:pic>
        <p:nvPicPr>
          <p:cNvPr id="4" name="图片 3"/>
          <p:cNvPicPr>
            <a:picLocks noChangeAspect="1"/>
          </p:cNvPicPr>
          <p:nvPr/>
        </p:nvPicPr>
        <p:blipFill>
          <a:blip r:embed="rId3"/>
          <a:stretch>
            <a:fillRect/>
          </a:stretch>
        </p:blipFill>
        <p:spPr>
          <a:xfrm>
            <a:off x="-4272" y="1364880"/>
            <a:ext cx="7092429" cy="1442227"/>
          </a:xfrm>
          <a:prstGeom prst="rect">
            <a:avLst/>
          </a:prstGeom>
        </p:spPr>
      </p:pic>
      <p:sp>
        <p:nvSpPr>
          <p:cNvPr id="9" name="矩形 8"/>
          <p:cNvSpPr/>
          <p:nvPr/>
        </p:nvSpPr>
        <p:spPr>
          <a:xfrm>
            <a:off x="7126058" y="2370913"/>
            <a:ext cx="988360" cy="830997"/>
          </a:xfrm>
          <a:prstGeom prst="rect">
            <a:avLst/>
          </a:prstGeom>
        </p:spPr>
        <p:txBody>
          <a:bodyPr wrap="square">
            <a:spAutoFit/>
          </a:bodyPr>
          <a:lstStyle/>
          <a:p>
            <a:r>
              <a:rPr lang="en-US" altLang="zh-CN" sz="4800" b="1" dirty="0" smtClean="0">
                <a:solidFill>
                  <a:schemeClr val="tx1">
                    <a:lumMod val="50000"/>
                    <a:lumOff val="50000"/>
                  </a:schemeClr>
                </a:solidFill>
                <a:latin typeface="微软雅黑" panose="020B0503020204020204" pitchFamily="34" charset="-122"/>
                <a:ea typeface="Microsoft Yahei" panose="020B0503020204020204" pitchFamily="34" charset="-122"/>
              </a:rPr>
              <a:t>“</a:t>
            </a:r>
            <a:endParaRPr lang="zh-CN" altLang="en-US" sz="4800" b="1" dirty="0">
              <a:solidFill>
                <a:schemeClr val="tx1">
                  <a:lumMod val="50000"/>
                  <a:lumOff val="50000"/>
                </a:schemeClr>
              </a:solidFill>
              <a:latin typeface="微软雅黑" panose="020B0503020204020204" pitchFamily="34" charset="-122"/>
            </a:endParaRPr>
          </a:p>
        </p:txBody>
      </p:sp>
      <p:sp>
        <p:nvSpPr>
          <p:cNvPr id="10" name="矩形 9"/>
          <p:cNvSpPr/>
          <p:nvPr/>
        </p:nvSpPr>
        <p:spPr>
          <a:xfrm>
            <a:off x="10792965" y="4830971"/>
            <a:ext cx="988360" cy="830997"/>
          </a:xfrm>
          <a:prstGeom prst="rect">
            <a:avLst/>
          </a:prstGeom>
        </p:spPr>
        <p:txBody>
          <a:bodyPr wrap="square">
            <a:spAutoFit/>
          </a:bodyPr>
          <a:lstStyle/>
          <a:p>
            <a:r>
              <a:rPr lang="en-US" altLang="zh-CN" sz="4800" b="1" dirty="0" smtClean="0">
                <a:solidFill>
                  <a:schemeClr val="tx1">
                    <a:lumMod val="50000"/>
                    <a:lumOff val="50000"/>
                  </a:schemeClr>
                </a:solidFill>
                <a:latin typeface="微软雅黑" panose="020B0503020204020204" pitchFamily="34" charset="-122"/>
                <a:ea typeface="Microsoft Yahei" panose="020B0503020204020204" pitchFamily="34" charset="-122"/>
              </a:rPr>
              <a:t>“</a:t>
            </a:r>
            <a:endParaRPr lang="zh-CN" altLang="en-US" sz="4800" b="1" dirty="0">
              <a:solidFill>
                <a:schemeClr val="tx1">
                  <a:lumMod val="50000"/>
                  <a:lumOff val="50000"/>
                </a:schemeClr>
              </a:solidFill>
              <a:latin typeface="微软雅黑" panose="020B0503020204020204" pitchFamily="34" charset="-122"/>
            </a:endParaRPr>
          </a:p>
        </p:txBody>
      </p:sp>
      <p:sp>
        <p:nvSpPr>
          <p:cNvPr id="14" name="矩形 13"/>
          <p:cNvSpPr/>
          <p:nvPr/>
        </p:nvSpPr>
        <p:spPr>
          <a:xfrm>
            <a:off x="7084400" y="1632922"/>
            <a:ext cx="5103843" cy="400110"/>
          </a:xfrm>
          <a:prstGeom prst="rect">
            <a:avLst/>
          </a:prstGeom>
          <a:solidFill>
            <a:schemeClr val="bg1"/>
          </a:solidFill>
        </p:spPr>
        <p:txBody>
          <a:bodyPr wrap="square">
            <a:spAutoFit/>
          </a:bodyPr>
          <a:lstStyle/>
          <a:p>
            <a:pPr algn="ctr"/>
            <a:r>
              <a:rPr lang="zh-CN" altLang="en-US" sz="2000" b="1" spc="270" dirty="0" smtClean="0">
                <a:solidFill>
                  <a:srgbClr val="595959"/>
                </a:solidFill>
                <a:latin typeface="微软雅黑" panose="020B0503020204020204" pitchFamily="34" charset="-122"/>
                <a:ea typeface="微软雅黑" panose="020B0503020204020204" pitchFamily="34" charset="-122"/>
              </a:rPr>
              <a:t>开元网论坛</a:t>
            </a:r>
            <a:endParaRPr lang="zh-CN" altLang="en-US" sz="2000" b="1" spc="270" dirty="0">
              <a:solidFill>
                <a:srgbClr val="595959"/>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4"/>
          <a:stretch>
            <a:fillRect/>
          </a:stretch>
        </p:blipFill>
        <p:spPr>
          <a:xfrm>
            <a:off x="7938" y="3581131"/>
            <a:ext cx="1994782" cy="1942287"/>
          </a:xfrm>
          <a:prstGeom prst="rect">
            <a:avLst/>
          </a:prstGeom>
        </p:spPr>
      </p:pic>
    </p:spTree>
    <p:extLst>
      <p:ext uri="{BB962C8B-B14F-4D97-AF65-F5344CB8AC3E}">
        <p14:creationId xmlns:p14="http://schemas.microsoft.com/office/powerpoint/2010/main" val="31051102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3916809" y="10413"/>
            <a:ext cx="7570341" cy="684758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矩形 1"/>
          <p:cNvSpPr/>
          <p:nvPr/>
        </p:nvSpPr>
        <p:spPr>
          <a:xfrm>
            <a:off x="736720" y="0"/>
            <a:ext cx="2449512"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 name="图片 3"/>
          <p:cNvPicPr>
            <a:picLocks noChangeAspect="1"/>
          </p:cNvPicPr>
          <p:nvPr/>
        </p:nvPicPr>
        <p:blipFill rotWithShape="1">
          <a:blip r:embed="rId3" cstate="hqprint">
            <a:extLst>
              <a:ext uri="{28A0092B-C50C-407E-A947-70E740481C1C}">
                <a14:useLocalDpi xmlns:a14="http://schemas.microsoft.com/office/drawing/2010/main"/>
              </a:ext>
            </a:extLst>
          </a:blip>
          <a:srcRect l="2758" r="3031"/>
          <a:stretch/>
        </p:blipFill>
        <p:spPr>
          <a:xfrm>
            <a:off x="6704738" y="755917"/>
            <a:ext cx="2124606" cy="1273796"/>
          </a:xfrm>
          <a:prstGeom prst="rect">
            <a:avLst/>
          </a:prstGeom>
          <a:ln>
            <a:solidFill>
              <a:schemeClr val="bg2">
                <a:lumMod val="90000"/>
              </a:schemeClr>
            </a:solidFill>
          </a:ln>
        </p:spPr>
      </p:pic>
      <p:pic>
        <p:nvPicPr>
          <p:cNvPr id="5" name="图片 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269990" y="746369"/>
            <a:ext cx="2092664" cy="1273795"/>
          </a:xfrm>
          <a:prstGeom prst="rect">
            <a:avLst/>
          </a:prstGeom>
          <a:ln>
            <a:solidFill>
              <a:schemeClr val="bg2">
                <a:lumMod val="90000"/>
              </a:schemeClr>
            </a:solidFill>
          </a:ln>
        </p:spPr>
      </p:pic>
      <p:sp>
        <p:nvSpPr>
          <p:cNvPr id="8" name="文本框 7"/>
          <p:cNvSpPr txBox="1"/>
          <p:nvPr/>
        </p:nvSpPr>
        <p:spPr>
          <a:xfrm>
            <a:off x="4268419" y="2029714"/>
            <a:ext cx="2094235" cy="276999"/>
          </a:xfrm>
          <a:prstGeom prst="rect">
            <a:avLst/>
          </a:prstGeom>
          <a:solidFill>
            <a:schemeClr val="bg1">
              <a:lumMod val="85000"/>
            </a:schemeClr>
          </a:solidFill>
        </p:spPr>
        <p:txBody>
          <a:bodyPr wrap="square">
            <a:spAutoFit/>
          </a:bodyPr>
          <a:lstStyle>
            <a:defPPr>
              <a:defRPr lang="zh-CN"/>
            </a:defPPr>
            <a:lvl1pPr algn="ctr">
              <a:defRPr sz="1200" b="1" spc="0">
                <a:solidFill>
                  <a:srgbClr val="595959"/>
                </a:solidFill>
                <a:latin typeface="微软雅黑" panose="020B0503020204020204" pitchFamily="34" charset="-122"/>
                <a:ea typeface="微软雅黑" panose="020B0503020204020204" pitchFamily="34" charset="-122"/>
              </a:defRPr>
            </a:lvl1pPr>
          </a:lstStyle>
          <a:p>
            <a:r>
              <a:rPr lang="zh-CN" altLang="en-US" dirty="0"/>
              <a:t>阅读量 </a:t>
            </a:r>
            <a:r>
              <a:rPr lang="en-US" altLang="zh-CN" dirty="0"/>
              <a:t>100</a:t>
            </a:r>
            <a:r>
              <a:rPr lang="zh-CN" altLang="en-US" dirty="0"/>
              <a:t>万</a:t>
            </a:r>
            <a:r>
              <a:rPr lang="en-US" altLang="zh-CN" dirty="0"/>
              <a:t>+</a:t>
            </a:r>
            <a:endParaRPr lang="en-US" dirty="0"/>
          </a:p>
        </p:txBody>
      </p:sp>
      <p:sp>
        <p:nvSpPr>
          <p:cNvPr id="12" name="矩形 11"/>
          <p:cNvSpPr/>
          <p:nvPr/>
        </p:nvSpPr>
        <p:spPr>
          <a:xfrm>
            <a:off x="1630735" y="755919"/>
            <a:ext cx="1322015" cy="567293"/>
          </a:xfrm>
          <a:prstGeom prst="rect">
            <a:avLst/>
          </a:prstGeom>
          <a:solidFill>
            <a:schemeClr val="bg1"/>
          </a:solidFill>
        </p:spPr>
        <p:txBody>
          <a:bodyPr wrap="square">
            <a:spAutoFit/>
          </a:bodyPr>
          <a:lstStyle/>
          <a:p>
            <a:pPr algn="ctr"/>
            <a:r>
              <a:rPr lang="zh-CN" altLang="en-US" b="1" spc="270" dirty="0" smtClean="0">
                <a:solidFill>
                  <a:srgbClr val="595959"/>
                </a:solidFill>
                <a:latin typeface="微软雅黑" panose="020B0503020204020204" pitchFamily="34" charset="-122"/>
                <a:ea typeface="微软雅黑" panose="020B0503020204020204" pitchFamily="34" charset="-122"/>
              </a:rPr>
              <a:t>开元网</a:t>
            </a:r>
            <a:endParaRPr lang="en-US" altLang="zh-CN" b="1" spc="270" dirty="0" smtClean="0">
              <a:solidFill>
                <a:srgbClr val="595959"/>
              </a:solidFill>
              <a:latin typeface="微软雅黑" panose="020B0503020204020204" pitchFamily="34" charset="-122"/>
              <a:ea typeface="微软雅黑" panose="020B0503020204020204" pitchFamily="34" charset="-122"/>
            </a:endParaRPr>
          </a:p>
          <a:p>
            <a:pPr algn="ctr"/>
            <a:r>
              <a:rPr lang="zh-CN" altLang="en-US" sz="1200" b="1" dirty="0" smtClean="0">
                <a:solidFill>
                  <a:srgbClr val="595959"/>
                </a:solidFill>
                <a:latin typeface="微软雅黑" panose="020B0503020204020204" pitchFamily="34" charset="-122"/>
                <a:ea typeface="微软雅黑" panose="020B0503020204020204" pitchFamily="34" charset="-122"/>
              </a:rPr>
              <a:t>微信公众号</a:t>
            </a:r>
            <a:endParaRPr lang="zh-CN" altLang="en-US" b="1" dirty="0">
              <a:solidFill>
                <a:srgbClr val="595959"/>
              </a:solidFill>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148074" y="4413138"/>
            <a:ext cx="1706748" cy="1706748"/>
          </a:xfrm>
          <a:prstGeom prst="rect">
            <a:avLst/>
          </a:prstGeom>
        </p:spPr>
      </p:pic>
      <p:sp>
        <p:nvSpPr>
          <p:cNvPr id="14" name="文本框 13"/>
          <p:cNvSpPr txBox="1"/>
          <p:nvPr/>
        </p:nvSpPr>
        <p:spPr>
          <a:xfrm>
            <a:off x="6704738" y="2039261"/>
            <a:ext cx="2124606" cy="276999"/>
          </a:xfrm>
          <a:prstGeom prst="rect">
            <a:avLst/>
          </a:prstGeom>
          <a:solidFill>
            <a:schemeClr val="bg1">
              <a:lumMod val="85000"/>
            </a:schemeClr>
          </a:solidFill>
        </p:spPr>
        <p:txBody>
          <a:bodyPr wrap="square">
            <a:spAutoFit/>
          </a:bodyPr>
          <a:lstStyle>
            <a:defPPr>
              <a:defRPr lang="zh-CN"/>
            </a:defPPr>
            <a:lvl1pPr algn="ctr">
              <a:defRPr sz="1400" b="1" spc="0">
                <a:solidFill>
                  <a:srgbClr val="595959"/>
                </a:solidFill>
                <a:latin typeface="微软雅黑" panose="020B0503020204020204" pitchFamily="34" charset="-122"/>
                <a:ea typeface="微软雅黑" panose="020B0503020204020204" pitchFamily="34"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zh-CN" altLang="en-US" sz="1200" dirty="0"/>
              <a:t>阅读</a:t>
            </a:r>
            <a:r>
              <a:rPr lang="zh-CN" altLang="en-US" sz="1200" dirty="0" smtClean="0"/>
              <a:t>量 </a:t>
            </a:r>
            <a:r>
              <a:rPr lang="en-US" sz="1200" dirty="0" smtClean="0"/>
              <a:t>10</a:t>
            </a:r>
            <a:r>
              <a:rPr lang="zh-CN" altLang="en-US" sz="1200" dirty="0"/>
              <a:t>万</a:t>
            </a:r>
            <a:r>
              <a:rPr lang="en-US" altLang="zh-CN" sz="1200" dirty="0"/>
              <a:t>+</a:t>
            </a:r>
            <a:endParaRPr lang="en-US" sz="1200" dirty="0"/>
          </a:p>
        </p:txBody>
      </p:sp>
      <p:sp>
        <p:nvSpPr>
          <p:cNvPr id="3" name="矩形 2"/>
          <p:cNvSpPr/>
          <p:nvPr/>
        </p:nvSpPr>
        <p:spPr>
          <a:xfrm>
            <a:off x="1050146" y="1816351"/>
            <a:ext cx="1902604" cy="2292935"/>
          </a:xfrm>
          <a:prstGeom prst="rect">
            <a:avLst/>
          </a:prstGeom>
          <a:ln>
            <a:noFill/>
          </a:ln>
        </p:spPr>
        <p:txBody>
          <a:bodyPr wrap="square">
            <a:spAutoFit/>
          </a:bodyPr>
          <a:lstStyle/>
          <a:p>
            <a:pPr algn="just"/>
            <a:r>
              <a:rPr lang="en-US" sz="1300" dirty="0" err="1" smtClean="0">
                <a:solidFill>
                  <a:srgbClr val="595959"/>
                </a:solidFill>
                <a:latin typeface="微软雅黑" panose="020B0503020204020204" pitchFamily="34" charset="-122"/>
                <a:ea typeface="微软雅黑" panose="020B0503020204020204" pitchFamily="34" charset="-122"/>
              </a:rPr>
              <a:t>开元网</a:t>
            </a:r>
            <a:r>
              <a:rPr lang="zh-CN" altLang="en-US" sz="1300" dirty="0" err="1">
                <a:solidFill>
                  <a:srgbClr val="595959"/>
                </a:solidFill>
                <a:latin typeface="微软雅黑" panose="020B0503020204020204" pitchFamily="34" charset="-122"/>
                <a:ea typeface="微软雅黑" panose="020B0503020204020204" pitchFamily="34" charset="-122"/>
              </a:rPr>
              <a:t>暨</a:t>
            </a:r>
            <a:r>
              <a:rPr lang="en-US" sz="1300" dirty="0" err="1" smtClean="0">
                <a:solidFill>
                  <a:srgbClr val="595959"/>
                </a:solidFill>
                <a:latin typeface="微软雅黑" panose="020B0503020204020204" pitchFamily="34" charset="-122"/>
                <a:ea typeface="微软雅黑" panose="020B0503020204020204" pitchFamily="34" charset="-122"/>
              </a:rPr>
              <a:t>人民日报海外网德国频道微信</a:t>
            </a:r>
            <a:r>
              <a:rPr lang="zh-CN" altLang="en-US" sz="1300" dirty="0" smtClean="0">
                <a:solidFill>
                  <a:srgbClr val="595959"/>
                </a:solidFill>
                <a:latin typeface="微软雅黑" panose="020B0503020204020204" pitchFamily="34" charset="-122"/>
                <a:ea typeface="微软雅黑" panose="020B0503020204020204" pitchFamily="34" charset="-122"/>
              </a:rPr>
              <a:t>公众号</a:t>
            </a:r>
            <a:r>
              <a:rPr lang="en-US" sz="1300" dirty="0" err="1" smtClean="0">
                <a:solidFill>
                  <a:srgbClr val="595959"/>
                </a:solidFill>
                <a:latin typeface="微软雅黑" panose="020B0503020204020204" pitchFamily="34" charset="-122"/>
                <a:ea typeface="微软雅黑" panose="020B0503020204020204" pitchFamily="34" charset="-122"/>
              </a:rPr>
              <a:t>已经成为德国最受欢迎</a:t>
            </a:r>
            <a:r>
              <a:rPr lang="en-US" sz="1300" dirty="0" err="1">
                <a:solidFill>
                  <a:srgbClr val="595959"/>
                </a:solidFill>
                <a:latin typeface="微软雅黑" panose="020B0503020204020204" pitchFamily="34" charset="-122"/>
                <a:ea typeface="微软雅黑" panose="020B0503020204020204" pitchFamily="34" charset="-122"/>
              </a:rPr>
              <a:t>，阅读量最大的资讯类微信公众号之一</a:t>
            </a:r>
            <a:r>
              <a:rPr lang="en-US" sz="1300" dirty="0" smtClean="0">
                <a:solidFill>
                  <a:srgbClr val="595959"/>
                </a:solidFill>
                <a:latin typeface="微软雅黑" panose="020B0503020204020204" pitchFamily="34" charset="-122"/>
                <a:ea typeface="微软雅黑" panose="020B0503020204020204" pitchFamily="34" charset="-122"/>
              </a:rPr>
              <a:t>。</a:t>
            </a:r>
          </a:p>
          <a:p>
            <a:pPr algn="just"/>
            <a:endParaRPr lang="en-US" sz="1300" dirty="0">
              <a:solidFill>
                <a:srgbClr val="595959"/>
              </a:solidFill>
              <a:latin typeface="微软雅黑" panose="020B0503020204020204" pitchFamily="34" charset="-122"/>
              <a:ea typeface="微软雅黑" panose="020B0503020204020204" pitchFamily="34" charset="-122"/>
            </a:endParaRPr>
          </a:p>
          <a:p>
            <a:pPr algn="just"/>
            <a:r>
              <a:rPr lang="zh-CN" altLang="en-US" sz="1300" dirty="0">
                <a:solidFill>
                  <a:srgbClr val="595959"/>
                </a:solidFill>
                <a:latin typeface="微软雅黑" panose="020B0503020204020204" pitchFamily="34" charset="-122"/>
                <a:ea typeface="微软雅黑" panose="020B0503020204020204" pitchFamily="34" charset="-122"/>
              </a:rPr>
              <a:t>年</a:t>
            </a:r>
            <a:r>
              <a:rPr lang="zh-CN" altLang="en-US" sz="1300" dirty="0" smtClean="0">
                <a:solidFill>
                  <a:srgbClr val="595959"/>
                </a:solidFill>
                <a:latin typeface="微软雅黑" panose="020B0503020204020204" pitchFamily="34" charset="-122"/>
                <a:ea typeface="微软雅黑" panose="020B0503020204020204" pitchFamily="34" charset="-122"/>
              </a:rPr>
              <a:t>发</a:t>
            </a:r>
            <a:r>
              <a:rPr lang="en-US" sz="1300" dirty="0" smtClean="0">
                <a:solidFill>
                  <a:srgbClr val="595959"/>
                </a:solidFill>
                <a:latin typeface="微软雅黑" panose="020B0503020204020204" pitchFamily="34" charset="-122"/>
                <a:ea typeface="微软雅黑" panose="020B0503020204020204" pitchFamily="34" charset="-122"/>
              </a:rPr>
              <a:t>送原创稿件</a:t>
            </a:r>
            <a:r>
              <a:rPr lang="en-US" sz="1300" dirty="0">
                <a:solidFill>
                  <a:srgbClr val="595959"/>
                </a:solidFill>
                <a:latin typeface="微软雅黑" panose="020B0503020204020204" pitchFamily="34" charset="-122"/>
                <a:ea typeface="微软雅黑" panose="020B0503020204020204" pitchFamily="34" charset="-122"/>
              </a:rPr>
              <a:t>300多篇</a:t>
            </a:r>
            <a:r>
              <a:rPr lang="en-US" sz="1300" dirty="0" smtClean="0">
                <a:solidFill>
                  <a:srgbClr val="595959"/>
                </a:solidFill>
                <a:latin typeface="微软雅黑" panose="020B0503020204020204" pitchFamily="34" charset="-122"/>
                <a:ea typeface="微软雅黑" panose="020B0503020204020204" pitchFamily="34" charset="-122"/>
              </a:rPr>
              <a:t>，</a:t>
            </a:r>
            <a:r>
              <a:rPr lang="zh-CN" altLang="en-US" sz="1300" dirty="0" smtClean="0">
                <a:solidFill>
                  <a:srgbClr val="595959"/>
                </a:solidFill>
                <a:latin typeface="微软雅黑" panose="020B0503020204020204" pitchFamily="34" charset="-122"/>
                <a:ea typeface="微软雅黑" panose="020B0503020204020204" pitchFamily="34" charset="-122"/>
              </a:rPr>
              <a:t>平均阅读量近万，</a:t>
            </a:r>
            <a:r>
              <a:rPr lang="en-US" sz="1300" dirty="0" smtClean="0">
                <a:solidFill>
                  <a:srgbClr val="595959"/>
                </a:solidFill>
                <a:latin typeface="微软雅黑" panose="020B0503020204020204" pitchFamily="34" charset="-122"/>
                <a:ea typeface="微软雅黑" panose="020B0503020204020204" pitchFamily="34" charset="-122"/>
              </a:rPr>
              <a:t>其中有数篇文章点击量超过</a:t>
            </a:r>
            <a:r>
              <a:rPr lang="en-US" sz="1300" dirty="0">
                <a:solidFill>
                  <a:srgbClr val="595959"/>
                </a:solidFill>
                <a:latin typeface="微软雅黑" panose="020B0503020204020204" pitchFamily="34" charset="-122"/>
                <a:ea typeface="微软雅黑" panose="020B0503020204020204" pitchFamily="34" charset="-122"/>
              </a:rPr>
              <a:t>10万，</a:t>
            </a:r>
            <a:r>
              <a:rPr lang="en-US" sz="1300" dirty="0" smtClean="0">
                <a:solidFill>
                  <a:srgbClr val="595959"/>
                </a:solidFill>
                <a:latin typeface="微软雅黑" panose="020B0503020204020204" pitchFamily="34" charset="-122"/>
                <a:ea typeface="微软雅黑" panose="020B0503020204020204" pitchFamily="34" charset="-122"/>
              </a:rPr>
              <a:t>最高点击量</a:t>
            </a:r>
            <a:r>
              <a:rPr lang="zh-CN" altLang="en-US" sz="1300" dirty="0" smtClean="0">
                <a:solidFill>
                  <a:srgbClr val="595959"/>
                </a:solidFill>
                <a:latin typeface="微软雅黑" panose="020B0503020204020204" pitchFamily="34" charset="-122"/>
                <a:ea typeface="微软雅黑" panose="020B0503020204020204" pitchFamily="34" charset="-122"/>
              </a:rPr>
              <a:t>超</a:t>
            </a:r>
            <a:r>
              <a:rPr lang="en-US" sz="1300" dirty="0" smtClean="0">
                <a:solidFill>
                  <a:srgbClr val="595959"/>
                </a:solidFill>
                <a:latin typeface="微软雅黑" panose="020B0503020204020204" pitchFamily="34" charset="-122"/>
                <a:ea typeface="微软雅黑" panose="020B0503020204020204" pitchFamily="34" charset="-122"/>
              </a:rPr>
              <a:t>过</a:t>
            </a:r>
            <a:r>
              <a:rPr lang="en-US" sz="1300" dirty="0">
                <a:solidFill>
                  <a:srgbClr val="595959"/>
                </a:solidFill>
                <a:latin typeface="微软雅黑" panose="020B0503020204020204" pitchFamily="34" charset="-122"/>
                <a:ea typeface="微软雅黑" panose="020B0503020204020204" pitchFamily="34" charset="-122"/>
              </a:rPr>
              <a:t>100万。</a:t>
            </a:r>
          </a:p>
        </p:txBody>
      </p:sp>
      <p:pic>
        <p:nvPicPr>
          <p:cNvPr id="17" name="图片 16"/>
          <p:cNvPicPr>
            <a:picLocks noChangeAspect="1"/>
          </p:cNvPicPr>
          <p:nvPr/>
        </p:nvPicPr>
        <p:blipFill>
          <a:blip r:embed="rId6"/>
          <a:stretch>
            <a:fillRect/>
          </a:stretch>
        </p:blipFill>
        <p:spPr>
          <a:xfrm>
            <a:off x="4268416" y="4607180"/>
            <a:ext cx="2094235" cy="1235707"/>
          </a:xfrm>
          <a:prstGeom prst="rect">
            <a:avLst/>
          </a:prstGeom>
          <a:ln>
            <a:solidFill>
              <a:schemeClr val="bg2">
                <a:lumMod val="90000"/>
              </a:schemeClr>
            </a:solidFill>
          </a:ln>
        </p:spPr>
      </p:pic>
      <p:sp>
        <p:nvSpPr>
          <p:cNvPr id="25" name="文本框 24"/>
          <p:cNvSpPr txBox="1"/>
          <p:nvPr/>
        </p:nvSpPr>
        <p:spPr>
          <a:xfrm>
            <a:off x="4268416" y="5842887"/>
            <a:ext cx="2094235" cy="276999"/>
          </a:xfrm>
          <a:prstGeom prst="rect">
            <a:avLst/>
          </a:prstGeom>
          <a:solidFill>
            <a:schemeClr val="bg1">
              <a:lumMod val="85000"/>
            </a:schemeClr>
          </a:solidFill>
        </p:spPr>
        <p:txBody>
          <a:bodyPr wrap="square">
            <a:spAutoFit/>
          </a:bodyPr>
          <a:lstStyle>
            <a:defPPr>
              <a:defRPr lang="zh-CN"/>
            </a:defPPr>
            <a:lvl1pPr algn="ctr">
              <a:defRPr sz="1400" b="1" spc="0">
                <a:solidFill>
                  <a:srgbClr val="595959"/>
                </a:solidFill>
                <a:latin typeface="微软雅黑" panose="020B0503020204020204" pitchFamily="34" charset="-122"/>
                <a:ea typeface="微软雅黑" panose="020B0503020204020204" pitchFamily="34"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zh-CN" altLang="en-US" sz="1200" dirty="0"/>
              <a:t>阅读</a:t>
            </a:r>
            <a:r>
              <a:rPr lang="zh-CN" altLang="en-US" sz="1200" dirty="0" smtClean="0"/>
              <a:t>量 </a:t>
            </a:r>
            <a:r>
              <a:rPr lang="en-US" altLang="zh-CN" sz="1200" dirty="0" smtClean="0"/>
              <a:t>40</a:t>
            </a:r>
            <a:r>
              <a:rPr lang="zh-CN" altLang="en-US" sz="1200" dirty="0"/>
              <a:t>万</a:t>
            </a:r>
            <a:r>
              <a:rPr lang="en-US" altLang="zh-CN" sz="1200" dirty="0"/>
              <a:t>+</a:t>
            </a:r>
            <a:endParaRPr lang="en-US" sz="1200" dirty="0"/>
          </a:p>
        </p:txBody>
      </p:sp>
      <p:pic>
        <p:nvPicPr>
          <p:cNvPr id="18" name="图片 17"/>
          <p:cNvPicPr>
            <a:picLocks noChangeAspect="1"/>
          </p:cNvPicPr>
          <p:nvPr/>
        </p:nvPicPr>
        <p:blipFill>
          <a:blip r:embed="rId7"/>
          <a:stretch>
            <a:fillRect/>
          </a:stretch>
        </p:blipFill>
        <p:spPr>
          <a:xfrm>
            <a:off x="9165628" y="746369"/>
            <a:ext cx="1994762" cy="1283344"/>
          </a:xfrm>
          <a:prstGeom prst="rect">
            <a:avLst/>
          </a:prstGeom>
          <a:ln>
            <a:solidFill>
              <a:schemeClr val="bg2">
                <a:lumMod val="90000"/>
              </a:schemeClr>
            </a:solidFill>
          </a:ln>
        </p:spPr>
      </p:pic>
      <p:sp>
        <p:nvSpPr>
          <p:cNvPr id="26" name="文本框 25"/>
          <p:cNvSpPr txBox="1"/>
          <p:nvPr/>
        </p:nvSpPr>
        <p:spPr>
          <a:xfrm>
            <a:off x="9165628" y="2032971"/>
            <a:ext cx="1994762" cy="276999"/>
          </a:xfrm>
          <a:prstGeom prst="rect">
            <a:avLst/>
          </a:prstGeom>
          <a:solidFill>
            <a:schemeClr val="bg1">
              <a:lumMod val="85000"/>
            </a:schemeClr>
          </a:solidFill>
        </p:spPr>
        <p:txBody>
          <a:bodyPr wrap="square">
            <a:spAutoFit/>
          </a:bodyPr>
          <a:lstStyle>
            <a:defPPr>
              <a:defRPr lang="zh-CN"/>
            </a:defPPr>
            <a:lvl1pPr algn="ctr">
              <a:defRPr sz="1400" b="1" spc="0">
                <a:solidFill>
                  <a:srgbClr val="595959"/>
                </a:solidFill>
                <a:latin typeface="微软雅黑" panose="020B0503020204020204" pitchFamily="34" charset="-122"/>
                <a:ea typeface="微软雅黑" panose="020B0503020204020204" pitchFamily="34"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zh-CN" altLang="en-US" sz="1200" dirty="0"/>
              <a:t>阅读</a:t>
            </a:r>
            <a:r>
              <a:rPr lang="zh-CN" altLang="en-US" sz="1200" dirty="0" smtClean="0"/>
              <a:t>量 </a:t>
            </a:r>
            <a:r>
              <a:rPr lang="en-US" altLang="zh-CN" sz="1200" dirty="0" smtClean="0"/>
              <a:t>10</a:t>
            </a:r>
            <a:r>
              <a:rPr lang="zh-CN" altLang="en-US" sz="1200" dirty="0"/>
              <a:t>万</a:t>
            </a:r>
            <a:r>
              <a:rPr lang="en-US" altLang="zh-CN" sz="1200" dirty="0"/>
              <a:t>+</a:t>
            </a:r>
            <a:endParaRPr lang="en-US" sz="1200" dirty="0"/>
          </a:p>
        </p:txBody>
      </p:sp>
      <p:pic>
        <p:nvPicPr>
          <p:cNvPr id="28" name="图片 27"/>
          <p:cNvPicPr>
            <a:picLocks noChangeAspect="1"/>
          </p:cNvPicPr>
          <p:nvPr/>
        </p:nvPicPr>
        <p:blipFill rotWithShape="1">
          <a:blip r:embed="rId8" cstate="hqprint">
            <a:extLst>
              <a:ext uri="{28A0092B-C50C-407E-A947-70E740481C1C}">
                <a14:useLocalDpi xmlns:a14="http://schemas.microsoft.com/office/drawing/2010/main"/>
              </a:ext>
            </a:extLst>
          </a:blip>
          <a:srcRect r="2295"/>
          <a:stretch/>
        </p:blipFill>
        <p:spPr>
          <a:xfrm>
            <a:off x="4268417" y="2658819"/>
            <a:ext cx="2094235" cy="1335004"/>
          </a:xfrm>
          <a:prstGeom prst="rect">
            <a:avLst/>
          </a:prstGeom>
          <a:ln>
            <a:solidFill>
              <a:schemeClr val="bg2">
                <a:lumMod val="90000"/>
              </a:schemeClr>
            </a:solidFill>
          </a:ln>
        </p:spPr>
      </p:pic>
      <p:pic>
        <p:nvPicPr>
          <p:cNvPr id="2052" name="Picture 4" descr="https://www.ignitesocialmedia.com/wp-content/uploads/2015/09/WeChat-Logo.png"/>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1063442" y="755919"/>
            <a:ext cx="567293" cy="567293"/>
          </a:xfrm>
          <a:prstGeom prst="rect">
            <a:avLst/>
          </a:prstGeom>
          <a:noFill/>
          <a:extLst>
            <a:ext uri="{909E8E84-426E-40DD-AFC4-6F175D3DCCD1}">
              <a14:hiddenFill xmlns:a14="http://schemas.microsoft.com/office/drawing/2010/main">
                <a:solidFill>
                  <a:srgbClr val="FFFFFF"/>
                </a:solidFill>
              </a14:hiddenFill>
            </a:ext>
          </a:extLst>
        </p:spPr>
      </p:pic>
      <p:sp>
        <p:nvSpPr>
          <p:cNvPr id="30" name="文本框 29"/>
          <p:cNvSpPr txBox="1"/>
          <p:nvPr/>
        </p:nvSpPr>
        <p:spPr>
          <a:xfrm>
            <a:off x="4268416" y="3993822"/>
            <a:ext cx="2094235" cy="276999"/>
          </a:xfrm>
          <a:prstGeom prst="rect">
            <a:avLst/>
          </a:prstGeom>
          <a:solidFill>
            <a:schemeClr val="bg1">
              <a:lumMod val="85000"/>
            </a:schemeClr>
          </a:solidFill>
        </p:spPr>
        <p:txBody>
          <a:bodyPr wrap="square">
            <a:spAutoFit/>
          </a:bodyPr>
          <a:lstStyle>
            <a:defPPr>
              <a:defRPr lang="zh-CN"/>
            </a:defPPr>
            <a:lvl1pPr algn="ctr">
              <a:defRPr b="1" spc="270">
                <a:solidFill>
                  <a:srgbClr val="595959"/>
                </a:solidFill>
                <a:latin typeface="微软雅黑" panose="020B0503020204020204" pitchFamily="34" charset="-122"/>
                <a:ea typeface="微软雅黑" panose="020B0503020204020204" pitchFamily="34"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zh-CN" altLang="en-US" sz="1200" spc="0" dirty="0"/>
              <a:t>阅读</a:t>
            </a:r>
            <a:r>
              <a:rPr lang="zh-CN" altLang="en-US" sz="1200" spc="0" dirty="0" smtClean="0"/>
              <a:t>量 </a:t>
            </a:r>
            <a:r>
              <a:rPr lang="en-US" altLang="zh-CN" sz="1200" spc="0" dirty="0" smtClean="0"/>
              <a:t>10</a:t>
            </a:r>
            <a:r>
              <a:rPr lang="zh-CN" altLang="en-US" sz="1200" spc="0" dirty="0"/>
              <a:t>万</a:t>
            </a:r>
            <a:r>
              <a:rPr lang="en-US" altLang="zh-CN" sz="1200" spc="0" dirty="0"/>
              <a:t>+</a:t>
            </a:r>
            <a:endParaRPr lang="en-US" sz="1200" spc="0" dirty="0"/>
          </a:p>
        </p:txBody>
      </p:sp>
      <p:pic>
        <p:nvPicPr>
          <p:cNvPr id="7" name="图片 6"/>
          <p:cNvPicPr>
            <a:picLocks noChangeAspect="1"/>
          </p:cNvPicPr>
          <p:nvPr/>
        </p:nvPicPr>
        <p:blipFill rotWithShape="1">
          <a:blip r:embed="rId10" cstate="hqprint">
            <a:extLst>
              <a:ext uri="{28A0092B-C50C-407E-A947-70E740481C1C}">
                <a14:useLocalDpi xmlns:a14="http://schemas.microsoft.com/office/drawing/2010/main"/>
              </a:ext>
            </a:extLst>
          </a:blip>
          <a:srcRect/>
          <a:stretch/>
        </p:blipFill>
        <p:spPr>
          <a:xfrm>
            <a:off x="6704738" y="2658819"/>
            <a:ext cx="2124606" cy="1319255"/>
          </a:xfrm>
          <a:prstGeom prst="rect">
            <a:avLst/>
          </a:prstGeom>
          <a:ln>
            <a:solidFill>
              <a:schemeClr val="bg2">
                <a:lumMod val="90000"/>
              </a:schemeClr>
            </a:solidFill>
          </a:ln>
        </p:spPr>
      </p:pic>
      <p:sp>
        <p:nvSpPr>
          <p:cNvPr id="31" name="文本框 30"/>
          <p:cNvSpPr txBox="1"/>
          <p:nvPr/>
        </p:nvSpPr>
        <p:spPr>
          <a:xfrm>
            <a:off x="6701836" y="3993823"/>
            <a:ext cx="2124606" cy="276999"/>
          </a:xfrm>
          <a:prstGeom prst="rect">
            <a:avLst/>
          </a:prstGeom>
          <a:solidFill>
            <a:schemeClr val="bg1">
              <a:lumMod val="85000"/>
            </a:schemeClr>
          </a:solidFill>
        </p:spPr>
        <p:txBody>
          <a:bodyPr wrap="square">
            <a:spAutoFit/>
          </a:bodyPr>
          <a:lstStyle>
            <a:defPPr>
              <a:defRPr lang="zh-CN"/>
            </a:defPPr>
            <a:lvl1pPr algn="ctr">
              <a:defRPr b="1" spc="270">
                <a:solidFill>
                  <a:srgbClr val="595959"/>
                </a:solidFill>
                <a:latin typeface="微软雅黑" panose="020B0503020204020204" pitchFamily="34" charset="-122"/>
                <a:ea typeface="微软雅黑" panose="020B0503020204020204" pitchFamily="34"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zh-CN" altLang="en-US" sz="1200" spc="0" dirty="0"/>
              <a:t>阅读</a:t>
            </a:r>
            <a:r>
              <a:rPr lang="zh-CN" altLang="en-US" sz="1200" spc="0" dirty="0" smtClean="0"/>
              <a:t>量 </a:t>
            </a:r>
            <a:r>
              <a:rPr lang="en-US" altLang="zh-CN" sz="1200" spc="0" dirty="0" smtClean="0"/>
              <a:t>7</a:t>
            </a:r>
            <a:r>
              <a:rPr lang="zh-CN" altLang="en-US" sz="1200" spc="0" dirty="0" smtClean="0"/>
              <a:t>万</a:t>
            </a:r>
            <a:r>
              <a:rPr lang="en-US" altLang="zh-CN" sz="1200" spc="0" dirty="0"/>
              <a:t>+</a:t>
            </a:r>
            <a:endParaRPr lang="en-US" sz="1200" spc="0" dirty="0"/>
          </a:p>
        </p:txBody>
      </p:sp>
      <p:pic>
        <p:nvPicPr>
          <p:cNvPr id="10" name="图片 9"/>
          <p:cNvPicPr>
            <a:picLocks noChangeAspect="1"/>
          </p:cNvPicPr>
          <p:nvPr/>
        </p:nvPicPr>
        <p:blipFill>
          <a:blip r:embed="rId11"/>
          <a:stretch>
            <a:fillRect/>
          </a:stretch>
        </p:blipFill>
        <p:spPr>
          <a:xfrm>
            <a:off x="9165628" y="2658819"/>
            <a:ext cx="1994762" cy="1319255"/>
          </a:xfrm>
          <a:prstGeom prst="rect">
            <a:avLst/>
          </a:prstGeom>
          <a:ln>
            <a:solidFill>
              <a:schemeClr val="bg2">
                <a:lumMod val="90000"/>
              </a:schemeClr>
            </a:solidFill>
          </a:ln>
        </p:spPr>
      </p:pic>
      <p:sp>
        <p:nvSpPr>
          <p:cNvPr id="32" name="文本框 31"/>
          <p:cNvSpPr txBox="1"/>
          <p:nvPr/>
        </p:nvSpPr>
        <p:spPr>
          <a:xfrm>
            <a:off x="9165626" y="3993823"/>
            <a:ext cx="1994764" cy="276999"/>
          </a:xfrm>
          <a:prstGeom prst="rect">
            <a:avLst/>
          </a:prstGeom>
          <a:solidFill>
            <a:schemeClr val="bg1">
              <a:lumMod val="85000"/>
            </a:schemeClr>
          </a:solidFill>
        </p:spPr>
        <p:txBody>
          <a:bodyPr wrap="square">
            <a:spAutoFit/>
          </a:bodyPr>
          <a:lstStyle>
            <a:defPPr>
              <a:defRPr lang="zh-CN"/>
            </a:defPPr>
            <a:lvl1pPr algn="ctr">
              <a:defRPr b="1" spc="270">
                <a:solidFill>
                  <a:srgbClr val="595959"/>
                </a:solidFill>
                <a:latin typeface="微软雅黑" panose="020B0503020204020204" pitchFamily="34" charset="-122"/>
                <a:ea typeface="微软雅黑" panose="020B0503020204020204" pitchFamily="34"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zh-CN" altLang="en-US" sz="1200" spc="0" dirty="0"/>
              <a:t>阅读</a:t>
            </a:r>
            <a:r>
              <a:rPr lang="zh-CN" altLang="en-US" sz="1200" spc="0" dirty="0" smtClean="0"/>
              <a:t>量 </a:t>
            </a:r>
            <a:r>
              <a:rPr lang="en-US" altLang="zh-CN" sz="1200" spc="0" dirty="0" smtClean="0"/>
              <a:t>6</a:t>
            </a:r>
            <a:r>
              <a:rPr lang="zh-CN" altLang="en-US" sz="1200" spc="0" dirty="0" smtClean="0"/>
              <a:t>万</a:t>
            </a:r>
            <a:r>
              <a:rPr lang="en-US" altLang="zh-CN" sz="1200" spc="0" dirty="0"/>
              <a:t>+</a:t>
            </a:r>
            <a:endParaRPr lang="en-US" sz="1200" spc="0" dirty="0"/>
          </a:p>
        </p:txBody>
      </p:sp>
      <p:pic>
        <p:nvPicPr>
          <p:cNvPr id="11" name="图片 10"/>
          <p:cNvPicPr>
            <a:picLocks noChangeAspect="1"/>
          </p:cNvPicPr>
          <p:nvPr/>
        </p:nvPicPr>
        <p:blipFill rotWithShape="1">
          <a:blip r:embed="rId12" cstate="hqprint">
            <a:extLst>
              <a:ext uri="{28A0092B-C50C-407E-A947-70E740481C1C}">
                <a14:useLocalDpi xmlns:a14="http://schemas.microsoft.com/office/drawing/2010/main"/>
              </a:ext>
            </a:extLst>
          </a:blip>
          <a:srcRect/>
          <a:stretch/>
        </p:blipFill>
        <p:spPr>
          <a:xfrm>
            <a:off x="6714258" y="4607181"/>
            <a:ext cx="2099762" cy="1235706"/>
          </a:xfrm>
          <a:prstGeom prst="rect">
            <a:avLst/>
          </a:prstGeom>
          <a:ln>
            <a:solidFill>
              <a:schemeClr val="bg2">
                <a:lumMod val="90000"/>
              </a:schemeClr>
            </a:solidFill>
          </a:ln>
        </p:spPr>
      </p:pic>
      <p:sp>
        <p:nvSpPr>
          <p:cNvPr id="33" name="文本框 32"/>
          <p:cNvSpPr txBox="1"/>
          <p:nvPr/>
        </p:nvSpPr>
        <p:spPr>
          <a:xfrm>
            <a:off x="6732207" y="5828673"/>
            <a:ext cx="2081813" cy="276999"/>
          </a:xfrm>
          <a:prstGeom prst="rect">
            <a:avLst/>
          </a:prstGeom>
          <a:solidFill>
            <a:schemeClr val="bg1">
              <a:lumMod val="85000"/>
            </a:schemeClr>
          </a:solidFill>
        </p:spPr>
        <p:txBody>
          <a:bodyPr wrap="square">
            <a:spAutoFit/>
          </a:bodyPr>
          <a:lstStyle>
            <a:defPPr>
              <a:defRPr lang="zh-CN"/>
            </a:defPPr>
            <a:lvl1pPr algn="ctr">
              <a:defRPr sz="1400" b="1" spc="0">
                <a:solidFill>
                  <a:srgbClr val="595959"/>
                </a:solidFill>
                <a:latin typeface="微软雅黑" panose="020B0503020204020204" pitchFamily="34" charset="-122"/>
                <a:ea typeface="微软雅黑" panose="020B0503020204020204" pitchFamily="34"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zh-CN" altLang="en-US" sz="1200" dirty="0"/>
              <a:t>阅读</a:t>
            </a:r>
            <a:r>
              <a:rPr lang="zh-CN" altLang="en-US" sz="1200" dirty="0" smtClean="0"/>
              <a:t>量 </a:t>
            </a:r>
            <a:r>
              <a:rPr lang="en-US" altLang="zh-CN" sz="1200" dirty="0" smtClean="0"/>
              <a:t>2</a:t>
            </a:r>
            <a:r>
              <a:rPr lang="zh-CN" altLang="en-US" sz="1200" dirty="0" smtClean="0"/>
              <a:t>万</a:t>
            </a:r>
            <a:r>
              <a:rPr lang="en-US" altLang="zh-CN" sz="1200" dirty="0"/>
              <a:t>+</a:t>
            </a:r>
            <a:endParaRPr lang="en-US" sz="1200" dirty="0"/>
          </a:p>
        </p:txBody>
      </p:sp>
      <p:pic>
        <p:nvPicPr>
          <p:cNvPr id="13" name="图片 12"/>
          <p:cNvPicPr>
            <a:picLocks noChangeAspect="1"/>
          </p:cNvPicPr>
          <p:nvPr/>
        </p:nvPicPr>
        <p:blipFill>
          <a:blip r:embed="rId13"/>
          <a:stretch>
            <a:fillRect/>
          </a:stretch>
        </p:blipFill>
        <p:spPr>
          <a:xfrm>
            <a:off x="9165626" y="4607180"/>
            <a:ext cx="1994764" cy="1221493"/>
          </a:xfrm>
          <a:prstGeom prst="rect">
            <a:avLst/>
          </a:prstGeom>
          <a:ln>
            <a:solidFill>
              <a:schemeClr val="bg2">
                <a:lumMod val="90000"/>
              </a:schemeClr>
            </a:solidFill>
          </a:ln>
        </p:spPr>
      </p:pic>
      <p:sp>
        <p:nvSpPr>
          <p:cNvPr id="34" name="文本框 33"/>
          <p:cNvSpPr txBox="1"/>
          <p:nvPr/>
        </p:nvSpPr>
        <p:spPr>
          <a:xfrm>
            <a:off x="9165627" y="5828673"/>
            <a:ext cx="1994764" cy="276999"/>
          </a:xfrm>
          <a:prstGeom prst="rect">
            <a:avLst/>
          </a:prstGeom>
          <a:solidFill>
            <a:schemeClr val="bg1">
              <a:lumMod val="85000"/>
            </a:schemeClr>
          </a:solidFill>
        </p:spPr>
        <p:txBody>
          <a:bodyPr wrap="square">
            <a:spAutoFit/>
          </a:bodyPr>
          <a:lstStyle>
            <a:defPPr>
              <a:defRPr lang="zh-CN"/>
            </a:defPPr>
            <a:lvl1pPr algn="ctr">
              <a:defRPr sz="1400" b="1" spc="0">
                <a:solidFill>
                  <a:srgbClr val="595959"/>
                </a:solidFill>
                <a:latin typeface="微软雅黑" panose="020B0503020204020204" pitchFamily="34" charset="-122"/>
                <a:ea typeface="微软雅黑" panose="020B0503020204020204" pitchFamily="34"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zh-CN" altLang="en-US" sz="1200" dirty="0"/>
              <a:t>阅读</a:t>
            </a:r>
            <a:r>
              <a:rPr lang="zh-CN" altLang="en-US" sz="1200" dirty="0" smtClean="0"/>
              <a:t>量 </a:t>
            </a:r>
            <a:r>
              <a:rPr lang="en-US" altLang="zh-CN" sz="1200" dirty="0" smtClean="0"/>
              <a:t>3</a:t>
            </a:r>
            <a:r>
              <a:rPr lang="zh-CN" altLang="en-US" sz="1200" dirty="0" smtClean="0"/>
              <a:t>万</a:t>
            </a:r>
            <a:r>
              <a:rPr lang="en-US" altLang="zh-CN" sz="1200" dirty="0"/>
              <a:t>+</a:t>
            </a:r>
            <a:endParaRPr lang="en-US" sz="1200" dirty="0"/>
          </a:p>
        </p:txBody>
      </p:sp>
    </p:spTree>
    <p:extLst>
      <p:ext uri="{BB962C8B-B14F-4D97-AF65-F5344CB8AC3E}">
        <p14:creationId xmlns:p14="http://schemas.microsoft.com/office/powerpoint/2010/main" val="19299441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92584" y="10413"/>
            <a:ext cx="7570341" cy="684758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aphicFrame>
        <p:nvGraphicFramePr>
          <p:cNvPr id="2" name="表格 1"/>
          <p:cNvGraphicFramePr>
            <a:graphicFrameLocks noGrp="1"/>
          </p:cNvGraphicFramePr>
          <p:nvPr>
            <p:extLst>
              <p:ext uri="{D42A27DB-BD31-4B8C-83A1-F6EECF244321}">
                <p14:modId xmlns:p14="http://schemas.microsoft.com/office/powerpoint/2010/main" val="2322409356"/>
              </p:ext>
            </p:extLst>
          </p:nvPr>
        </p:nvGraphicFramePr>
        <p:xfrm>
          <a:off x="592584" y="976474"/>
          <a:ext cx="7570341" cy="5045661"/>
        </p:xfrm>
        <a:graphic>
          <a:graphicData uri="http://schemas.openxmlformats.org/drawingml/2006/table">
            <a:tbl>
              <a:tblPr>
                <a:tableStyleId>{2D5ABB26-0587-4C30-8999-92F81FD0307C}</a:tableStyleId>
              </a:tblPr>
              <a:tblGrid>
                <a:gridCol w="2808582">
                  <a:extLst>
                    <a:ext uri="{9D8B030D-6E8A-4147-A177-3AD203B41FA5}">
                      <a16:colId xmlns:a16="http://schemas.microsoft.com/office/drawing/2014/main" xmlns="" val="1172676494"/>
                    </a:ext>
                  </a:extLst>
                </a:gridCol>
                <a:gridCol w="727095">
                  <a:extLst>
                    <a:ext uri="{9D8B030D-6E8A-4147-A177-3AD203B41FA5}">
                      <a16:colId xmlns:a16="http://schemas.microsoft.com/office/drawing/2014/main" xmlns="" val="1229289620"/>
                    </a:ext>
                  </a:extLst>
                </a:gridCol>
                <a:gridCol w="2450328">
                  <a:extLst>
                    <a:ext uri="{9D8B030D-6E8A-4147-A177-3AD203B41FA5}">
                      <a16:colId xmlns:a16="http://schemas.microsoft.com/office/drawing/2014/main" xmlns="" val="3289392417"/>
                    </a:ext>
                  </a:extLst>
                </a:gridCol>
                <a:gridCol w="1584336">
                  <a:extLst>
                    <a:ext uri="{9D8B030D-6E8A-4147-A177-3AD203B41FA5}">
                      <a16:colId xmlns:a16="http://schemas.microsoft.com/office/drawing/2014/main" xmlns="" val="1828601535"/>
                    </a:ext>
                  </a:extLst>
                </a:gridCol>
              </a:tblGrid>
              <a:tr h="249337">
                <a:tc>
                  <a:txBody>
                    <a:bodyPr/>
                    <a:lstStyle/>
                    <a:p>
                      <a:pPr algn="ctr" fontAlgn="ctr">
                        <a:lnSpc>
                          <a:spcPct val="100000"/>
                        </a:lnSpc>
                      </a:pPr>
                      <a:r>
                        <a:rPr lang="zh-CN" altLang="en-US" sz="1200" b="1" u="none" strike="noStrike" dirty="0">
                          <a:solidFill>
                            <a:srgbClr val="595959"/>
                          </a:solidFill>
                          <a:effectLst/>
                          <a:latin typeface="微软雅黑" panose="020B0503020204020204" pitchFamily="34" charset="-122"/>
                          <a:ea typeface="微软雅黑" panose="020B0503020204020204" pitchFamily="34" charset="-122"/>
                        </a:rPr>
                        <a:t>微信群</a:t>
                      </a:r>
                      <a:r>
                        <a:rPr lang="zh-CN" altLang="en-US" sz="1200" b="1" u="none" strike="noStrike" dirty="0" smtClean="0">
                          <a:solidFill>
                            <a:srgbClr val="595959"/>
                          </a:solidFill>
                          <a:effectLst/>
                          <a:latin typeface="微软雅黑" panose="020B0503020204020204" pitchFamily="34" charset="-122"/>
                          <a:ea typeface="微软雅黑" panose="020B0503020204020204" pitchFamily="34" charset="-122"/>
                        </a:rPr>
                        <a:t>名称</a:t>
                      </a:r>
                      <a:endParaRPr lang="zh-CN" altLang="en-US" sz="1200" b="1" i="0" u="none" strike="noStrike" dirty="0">
                        <a:solidFill>
                          <a:srgbClr val="595959"/>
                        </a:solidFill>
                        <a:effectLst/>
                        <a:latin typeface="微软雅黑" panose="020B0503020204020204" pitchFamily="34" charset="-122"/>
                        <a:ea typeface="微软雅黑" panose="020B0503020204020204" pitchFamily="34" charset="-122"/>
                      </a:endParaRPr>
                    </a:p>
                  </a:txBody>
                  <a:tcPr marL="6746" marR="6746" marT="6746"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lnSpc>
                          <a:spcPct val="100000"/>
                        </a:lnSpc>
                      </a:pPr>
                      <a:r>
                        <a:rPr lang="zh-CN" altLang="en-US" sz="1200" b="1" u="none" strike="noStrike" dirty="0">
                          <a:solidFill>
                            <a:srgbClr val="595959"/>
                          </a:solidFill>
                          <a:effectLst/>
                          <a:latin typeface="微软雅黑" panose="020B0503020204020204" pitchFamily="34" charset="-122"/>
                          <a:ea typeface="微软雅黑" panose="020B0503020204020204" pitchFamily="34" charset="-122"/>
                        </a:rPr>
                        <a:t>人数</a:t>
                      </a:r>
                      <a:endParaRPr lang="zh-CN" altLang="en-US" sz="1200" b="1" i="0" u="none" strike="noStrike" dirty="0">
                        <a:solidFill>
                          <a:srgbClr val="595959"/>
                        </a:solidFill>
                        <a:effectLst/>
                        <a:latin typeface="微软雅黑" panose="020B0503020204020204" pitchFamily="34" charset="-122"/>
                        <a:ea typeface="微软雅黑" panose="020B0503020204020204" pitchFamily="34" charset="-122"/>
                      </a:endParaRPr>
                    </a:p>
                  </a:txBody>
                  <a:tcPr marL="6746" marR="6746" marT="6746"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lnSpc>
                          <a:spcPct val="100000"/>
                        </a:lnSpc>
                      </a:pPr>
                      <a:r>
                        <a:rPr lang="zh-CN" altLang="en-US" sz="1200" b="1" u="none" strike="noStrike" dirty="0">
                          <a:solidFill>
                            <a:srgbClr val="595959"/>
                          </a:solidFill>
                          <a:effectLst/>
                          <a:latin typeface="微软雅黑" panose="020B0503020204020204" pitchFamily="34" charset="-122"/>
                          <a:ea typeface="微软雅黑" panose="020B0503020204020204" pitchFamily="34" charset="-122"/>
                        </a:rPr>
                        <a:t>主题</a:t>
                      </a:r>
                      <a:endParaRPr lang="zh-CN" altLang="en-US" sz="1200" b="1" i="0" u="none" strike="noStrike" dirty="0">
                        <a:solidFill>
                          <a:srgbClr val="595959"/>
                        </a:solidFill>
                        <a:effectLst/>
                        <a:latin typeface="微软雅黑" panose="020B0503020204020204" pitchFamily="34" charset="-122"/>
                        <a:ea typeface="微软雅黑" panose="020B0503020204020204" pitchFamily="34" charset="-122"/>
                      </a:endParaRPr>
                    </a:p>
                  </a:txBody>
                  <a:tcPr marL="6746" marR="6746" marT="6746"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lnSpc>
                          <a:spcPct val="100000"/>
                        </a:lnSpc>
                      </a:pPr>
                      <a:r>
                        <a:rPr lang="zh-CN" altLang="en-US" sz="1200" b="1" u="none" strike="noStrike" dirty="0">
                          <a:solidFill>
                            <a:srgbClr val="595959"/>
                          </a:solidFill>
                          <a:effectLst/>
                          <a:latin typeface="微软雅黑" panose="020B0503020204020204" pitchFamily="34" charset="-122"/>
                          <a:ea typeface="微软雅黑" panose="020B0503020204020204" pitchFamily="34" charset="-122"/>
                        </a:rPr>
                        <a:t>地域</a:t>
                      </a:r>
                      <a:endParaRPr lang="zh-CN" altLang="en-US" sz="1200" b="1" i="0" u="none" strike="noStrike" dirty="0">
                        <a:solidFill>
                          <a:srgbClr val="595959"/>
                        </a:solidFill>
                        <a:effectLst/>
                        <a:latin typeface="微软雅黑" panose="020B0503020204020204" pitchFamily="34" charset="-122"/>
                        <a:ea typeface="微软雅黑" panose="020B0503020204020204" pitchFamily="34" charset="-122"/>
                      </a:endParaRPr>
                    </a:p>
                  </a:txBody>
                  <a:tcPr marL="6746" marR="6746" marT="6746"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454690645"/>
                  </a:ext>
                </a:extLst>
              </a:tr>
              <a:tr h="184474">
                <a:tc>
                  <a:txBody>
                    <a:bodyPr/>
                    <a:lstStyle/>
                    <a:p>
                      <a:pPr algn="ctr" fontAlgn="ctr">
                        <a:lnSpc>
                          <a:spcPct val="100000"/>
                        </a:lnSpc>
                      </a:pPr>
                      <a:r>
                        <a:rPr lang="zh-CN" altLang="en-US" sz="900" u="none" strike="noStrike" dirty="0">
                          <a:solidFill>
                            <a:srgbClr val="595959"/>
                          </a:solidFill>
                          <a:effectLst/>
                          <a:latin typeface="微软雅黑" panose="020B0503020204020204" pitchFamily="34" charset="-122"/>
                          <a:ea typeface="微软雅黑" panose="020B0503020204020204" pitchFamily="34" charset="-122"/>
                        </a:rPr>
                        <a:t>开元招聘求职</a:t>
                      </a:r>
                      <a:r>
                        <a:rPr lang="en-US" altLang="zh-CN" sz="900" u="none" strike="noStrike" dirty="0" smtClean="0">
                          <a:solidFill>
                            <a:srgbClr val="595959"/>
                          </a:solidFill>
                          <a:effectLst/>
                          <a:latin typeface="微软雅黑" panose="020B0503020204020204" pitchFamily="34" charset="-122"/>
                          <a:ea typeface="微软雅黑" panose="020B0503020204020204" pitchFamily="34" charset="-122"/>
                        </a:rPr>
                        <a:t>1-8</a:t>
                      </a:r>
                      <a:r>
                        <a:rPr lang="zh-CN" altLang="en-US" sz="900" u="none" strike="noStrike" dirty="0" smtClean="0">
                          <a:solidFill>
                            <a:srgbClr val="595959"/>
                          </a:solidFill>
                          <a:effectLst/>
                          <a:latin typeface="微软雅黑" panose="020B0503020204020204" pitchFamily="34" charset="-122"/>
                          <a:ea typeface="微软雅黑" panose="020B0503020204020204" pitchFamily="34" charset="-122"/>
                        </a:rPr>
                        <a:t>群</a:t>
                      </a:r>
                      <a:endParaRPr lang="en-US" altLang="zh-CN" sz="900" u="none" strike="noStrike" dirty="0" smtClean="0">
                        <a:solidFill>
                          <a:srgbClr val="595959"/>
                        </a:solidFill>
                        <a:effectLst/>
                        <a:latin typeface="微软雅黑" panose="020B0503020204020204" pitchFamily="34" charset="-122"/>
                        <a:ea typeface="微软雅黑" panose="020B0503020204020204" pitchFamily="34" charset="-122"/>
                      </a:endParaRPr>
                    </a:p>
                  </a:txBody>
                  <a:tcPr marL="6746" marR="6746" marT="6746"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ct val="100000"/>
                        </a:lnSpc>
                      </a:pPr>
                      <a:r>
                        <a:rPr lang="zh-CN" altLang="en-US" sz="900" u="none" strike="noStrike" dirty="0" smtClean="0">
                          <a:solidFill>
                            <a:srgbClr val="595959"/>
                          </a:solidFill>
                          <a:effectLst/>
                          <a:latin typeface="微软雅黑" panose="020B0503020204020204" pitchFamily="34" charset="-122"/>
                          <a:ea typeface="微软雅黑" panose="020B0503020204020204" pitchFamily="34" charset="-122"/>
                        </a:rPr>
                        <a:t>每群</a:t>
                      </a:r>
                      <a:r>
                        <a:rPr lang="en-US" sz="900" u="none" strike="noStrike" dirty="0" smtClean="0">
                          <a:solidFill>
                            <a:srgbClr val="595959"/>
                          </a:solidFill>
                          <a:effectLst/>
                          <a:latin typeface="微软雅黑" panose="020B0503020204020204" pitchFamily="34" charset="-122"/>
                          <a:ea typeface="微软雅黑" panose="020B0503020204020204" pitchFamily="34" charset="-122"/>
                        </a:rPr>
                        <a:t>500</a:t>
                      </a:r>
                      <a:endParaRPr lang="en-US" sz="900" b="0" i="0" u="none" strike="noStrike" dirty="0">
                        <a:solidFill>
                          <a:srgbClr val="595959"/>
                        </a:solidFill>
                        <a:effectLst/>
                        <a:latin typeface="微软雅黑" panose="020B0503020204020204" pitchFamily="34" charset="-122"/>
                        <a:ea typeface="微软雅黑" panose="020B0503020204020204" pitchFamily="34" charset="-122"/>
                      </a:endParaRPr>
                    </a:p>
                  </a:txBody>
                  <a:tcPr marL="6746" marR="6746" marT="6746"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fontAlgn="ctr">
                        <a:lnSpc>
                          <a:spcPct val="100000"/>
                        </a:lnSpc>
                      </a:pPr>
                      <a:r>
                        <a:rPr lang="zh-CN" altLang="en-US" sz="900" u="none" strike="noStrike" dirty="0">
                          <a:solidFill>
                            <a:srgbClr val="595959"/>
                          </a:solidFill>
                          <a:effectLst/>
                          <a:latin typeface="微软雅黑" panose="020B0503020204020204" pitchFamily="34" charset="-122"/>
                          <a:ea typeface="微软雅黑" panose="020B0503020204020204" pitchFamily="34" charset="-122"/>
                        </a:rPr>
                        <a:t>招聘求职</a:t>
                      </a:r>
                      <a:endParaRPr lang="zh-CN" altLang="en-US" sz="900" b="0" i="0" u="none" strike="noStrike" dirty="0">
                        <a:solidFill>
                          <a:srgbClr val="595959"/>
                        </a:solidFill>
                        <a:effectLst/>
                        <a:latin typeface="微软雅黑" panose="020B0503020204020204" pitchFamily="34" charset="-122"/>
                        <a:ea typeface="微软雅黑" panose="020B0503020204020204" pitchFamily="34" charset="-122"/>
                      </a:endParaRPr>
                    </a:p>
                  </a:txBody>
                  <a:tcPr marL="6746" marR="6746" marT="6746"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fontAlgn="ctr">
                        <a:lnSpc>
                          <a:spcPct val="100000"/>
                        </a:lnSpc>
                      </a:pPr>
                      <a:r>
                        <a:rPr lang="zh-CN" altLang="en-US" sz="900" u="none" strike="noStrike" dirty="0">
                          <a:solidFill>
                            <a:srgbClr val="595959"/>
                          </a:solidFill>
                          <a:effectLst/>
                          <a:latin typeface="微软雅黑" panose="020B0503020204020204" pitchFamily="34" charset="-122"/>
                          <a:ea typeface="微软雅黑" panose="020B0503020204020204" pitchFamily="34" charset="-122"/>
                        </a:rPr>
                        <a:t>全德</a:t>
                      </a:r>
                      <a:endParaRPr lang="zh-CN" altLang="en-US" sz="900" b="0" i="0" u="none" strike="noStrike" dirty="0">
                        <a:solidFill>
                          <a:srgbClr val="595959"/>
                        </a:solidFill>
                        <a:effectLst/>
                        <a:latin typeface="微软雅黑" panose="020B0503020204020204" pitchFamily="34" charset="-122"/>
                        <a:ea typeface="微软雅黑" panose="020B0503020204020204" pitchFamily="34" charset="-122"/>
                      </a:endParaRPr>
                    </a:p>
                  </a:txBody>
                  <a:tcPr marL="6746" marR="6746" marT="6746"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485367370"/>
                  </a:ext>
                </a:extLst>
              </a:tr>
              <a:tr h="184474">
                <a:tc>
                  <a:txBody>
                    <a:bodyPr/>
                    <a:lstStyle/>
                    <a:p>
                      <a:pPr algn="ctr" fontAlgn="ctr">
                        <a:lnSpc>
                          <a:spcPct val="100000"/>
                        </a:lnSpc>
                      </a:pPr>
                      <a:r>
                        <a:rPr lang="zh-CN" altLang="en-US" sz="900" u="none" strike="noStrike" dirty="0">
                          <a:solidFill>
                            <a:srgbClr val="595959"/>
                          </a:solidFill>
                          <a:effectLst/>
                          <a:latin typeface="微软雅黑" panose="020B0503020204020204" pitchFamily="34" charset="-122"/>
                          <a:ea typeface="微软雅黑" panose="020B0503020204020204" pitchFamily="34" charset="-122"/>
                        </a:rPr>
                        <a:t>开元招聘</a:t>
                      </a:r>
                      <a:r>
                        <a:rPr lang="zh-CN" altLang="en-US" sz="900" u="none" strike="noStrike" dirty="0" smtClean="0">
                          <a:solidFill>
                            <a:srgbClr val="595959"/>
                          </a:solidFill>
                          <a:effectLst/>
                          <a:latin typeface="微软雅黑" panose="020B0503020204020204" pitchFamily="34" charset="-122"/>
                          <a:ea typeface="微软雅黑" panose="020B0503020204020204" pitchFamily="34" charset="-122"/>
                        </a:rPr>
                        <a:t>求职</a:t>
                      </a:r>
                      <a:r>
                        <a:rPr lang="en-US" altLang="zh-CN" sz="900" u="none" strike="noStrike" dirty="0" smtClean="0">
                          <a:solidFill>
                            <a:srgbClr val="595959"/>
                          </a:solidFill>
                          <a:effectLst/>
                          <a:latin typeface="微软雅黑" panose="020B0503020204020204" pitchFamily="34" charset="-122"/>
                          <a:ea typeface="微软雅黑" panose="020B0503020204020204" pitchFamily="34" charset="-122"/>
                        </a:rPr>
                        <a:t>9</a:t>
                      </a:r>
                      <a:r>
                        <a:rPr lang="zh-CN" altLang="en-US" sz="900" u="none" strike="noStrike" dirty="0" smtClean="0">
                          <a:solidFill>
                            <a:srgbClr val="595959"/>
                          </a:solidFill>
                          <a:effectLst/>
                          <a:latin typeface="微软雅黑" panose="020B0503020204020204" pitchFamily="34" charset="-122"/>
                          <a:ea typeface="微软雅黑" panose="020B0503020204020204" pitchFamily="34" charset="-122"/>
                        </a:rPr>
                        <a:t>群</a:t>
                      </a:r>
                      <a:endParaRPr lang="zh-CN" altLang="en-US" sz="900" b="0" i="0" u="none" strike="noStrike" dirty="0">
                        <a:solidFill>
                          <a:srgbClr val="595959"/>
                        </a:solidFill>
                        <a:effectLst/>
                        <a:latin typeface="微软雅黑" panose="020B0503020204020204" pitchFamily="34" charset="-122"/>
                        <a:ea typeface="微软雅黑" panose="020B0503020204020204" pitchFamily="34" charset="-122"/>
                      </a:endParaRPr>
                    </a:p>
                  </a:txBody>
                  <a:tcPr marL="6746" marR="6746" marT="6746"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ct val="100000"/>
                        </a:lnSpc>
                      </a:pPr>
                      <a:r>
                        <a:rPr lang="en-US" sz="900" u="none" strike="noStrike" dirty="0" smtClean="0">
                          <a:solidFill>
                            <a:srgbClr val="595959"/>
                          </a:solidFill>
                          <a:effectLst/>
                          <a:latin typeface="微软雅黑" panose="020B0503020204020204" pitchFamily="34" charset="-122"/>
                          <a:ea typeface="微软雅黑" panose="020B0503020204020204" pitchFamily="34" charset="-122"/>
                        </a:rPr>
                        <a:t>310</a:t>
                      </a:r>
                      <a:endParaRPr lang="en-US" sz="900" b="0" i="0" u="none" strike="noStrike" dirty="0">
                        <a:solidFill>
                          <a:srgbClr val="595959"/>
                        </a:solidFill>
                        <a:effectLst/>
                        <a:latin typeface="微软雅黑" panose="020B0503020204020204" pitchFamily="34" charset="-122"/>
                        <a:ea typeface="微软雅黑" panose="020B0503020204020204" pitchFamily="34" charset="-122"/>
                      </a:endParaRPr>
                    </a:p>
                  </a:txBody>
                  <a:tcPr marL="6746" marR="6746" marT="6746"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862951077"/>
                  </a:ext>
                </a:extLst>
              </a:tr>
              <a:tr h="184474">
                <a:tc>
                  <a:txBody>
                    <a:bodyPr/>
                    <a:lstStyle/>
                    <a:p>
                      <a:pPr algn="ctr" fontAlgn="ctr">
                        <a:lnSpc>
                          <a:spcPct val="100000"/>
                        </a:lnSpc>
                      </a:pPr>
                      <a:r>
                        <a:rPr lang="zh-CN" altLang="en-US" sz="900" u="none" strike="noStrike" dirty="0">
                          <a:solidFill>
                            <a:srgbClr val="595959"/>
                          </a:solidFill>
                          <a:effectLst/>
                          <a:latin typeface="微软雅黑" panose="020B0503020204020204" pitchFamily="34" charset="-122"/>
                          <a:ea typeface="微软雅黑" panose="020B0503020204020204" pitchFamily="34" charset="-122"/>
                        </a:rPr>
                        <a:t>开元买房租房群</a:t>
                      </a:r>
                      <a:r>
                        <a:rPr lang="en-US" altLang="zh-CN" sz="900" u="none" strike="noStrike" dirty="0" smtClean="0">
                          <a:solidFill>
                            <a:srgbClr val="595959"/>
                          </a:solidFill>
                          <a:effectLst/>
                          <a:latin typeface="微软雅黑" panose="020B0503020204020204" pitchFamily="34" charset="-122"/>
                          <a:ea typeface="微软雅黑" panose="020B0503020204020204" pitchFamily="34" charset="-122"/>
                        </a:rPr>
                        <a:t>1-7</a:t>
                      </a:r>
                      <a:r>
                        <a:rPr lang="zh-CN" altLang="en-US" sz="900" u="none" strike="noStrike" dirty="0" smtClean="0">
                          <a:solidFill>
                            <a:srgbClr val="595959"/>
                          </a:solidFill>
                          <a:effectLst/>
                          <a:latin typeface="微软雅黑" panose="020B0503020204020204" pitchFamily="34" charset="-122"/>
                          <a:ea typeface="微软雅黑" panose="020B0503020204020204" pitchFamily="34" charset="-122"/>
                        </a:rPr>
                        <a:t>群</a:t>
                      </a:r>
                      <a:endParaRPr lang="zh-CN" altLang="en-US" sz="900" b="0" i="0" u="none" strike="noStrike" dirty="0">
                        <a:solidFill>
                          <a:srgbClr val="595959"/>
                        </a:solidFill>
                        <a:effectLst/>
                        <a:latin typeface="微软雅黑" panose="020B0503020204020204" pitchFamily="34" charset="-122"/>
                        <a:ea typeface="微软雅黑" panose="020B0503020204020204" pitchFamily="34" charset="-122"/>
                      </a:endParaRPr>
                    </a:p>
                  </a:txBody>
                  <a:tcPr marL="6746" marR="6746" marT="6746"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lnSpc>
                          <a:spcPct val="100000"/>
                        </a:lnSpc>
                      </a:pPr>
                      <a:r>
                        <a:rPr lang="zh-CN" altLang="en-US" sz="900" u="none" strike="noStrike" dirty="0" smtClean="0">
                          <a:solidFill>
                            <a:srgbClr val="595959"/>
                          </a:solidFill>
                          <a:effectLst/>
                          <a:latin typeface="微软雅黑" panose="020B0503020204020204" pitchFamily="34" charset="-122"/>
                          <a:ea typeface="微软雅黑" panose="020B0503020204020204" pitchFamily="34" charset="-122"/>
                        </a:rPr>
                        <a:t>每群</a:t>
                      </a:r>
                      <a:r>
                        <a:rPr lang="en-US" sz="900" u="none" strike="noStrike" dirty="0" smtClean="0">
                          <a:solidFill>
                            <a:srgbClr val="595959"/>
                          </a:solidFill>
                          <a:effectLst/>
                          <a:latin typeface="微软雅黑" panose="020B0503020204020204" pitchFamily="34" charset="-122"/>
                          <a:ea typeface="微软雅黑" panose="020B0503020204020204" pitchFamily="34" charset="-122"/>
                        </a:rPr>
                        <a:t>500</a:t>
                      </a:r>
                      <a:endParaRPr lang="en-US" sz="900" b="0" i="0" u="none" strike="noStrike" dirty="0">
                        <a:solidFill>
                          <a:srgbClr val="595959"/>
                        </a:solidFill>
                        <a:effectLst/>
                        <a:latin typeface="微软雅黑" panose="020B0503020204020204" pitchFamily="34" charset="-122"/>
                        <a:ea typeface="微软雅黑" panose="020B0503020204020204" pitchFamily="34" charset="-122"/>
                      </a:endParaRPr>
                    </a:p>
                  </a:txBody>
                  <a:tcPr marL="6746" marR="6746" marT="6746"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fontAlgn="ctr">
                        <a:lnSpc>
                          <a:spcPct val="100000"/>
                        </a:lnSpc>
                      </a:pPr>
                      <a:r>
                        <a:rPr lang="zh-CN" altLang="en-US" sz="900" u="none" strike="noStrike" dirty="0">
                          <a:solidFill>
                            <a:srgbClr val="595959"/>
                          </a:solidFill>
                          <a:effectLst/>
                          <a:latin typeface="微软雅黑" panose="020B0503020204020204" pitchFamily="34" charset="-122"/>
                          <a:ea typeface="微软雅黑" panose="020B0503020204020204" pitchFamily="34" charset="-122"/>
                        </a:rPr>
                        <a:t>买房租房</a:t>
                      </a:r>
                      <a:endParaRPr lang="zh-CN" altLang="en-US" sz="900" b="0" i="0" u="none" strike="noStrike" dirty="0">
                        <a:solidFill>
                          <a:srgbClr val="595959"/>
                        </a:solidFill>
                        <a:effectLst/>
                        <a:latin typeface="微软雅黑" panose="020B0503020204020204" pitchFamily="34" charset="-122"/>
                        <a:ea typeface="微软雅黑" panose="020B0503020204020204" pitchFamily="34" charset="-122"/>
                      </a:endParaRPr>
                    </a:p>
                  </a:txBody>
                  <a:tcPr marL="6746" marR="6746" marT="6746"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CN" altLang="en-US" sz="900" u="none" strike="noStrike" kern="1200" dirty="0" smtClean="0">
                          <a:solidFill>
                            <a:srgbClr val="595959"/>
                          </a:solidFill>
                          <a:effectLst/>
                          <a:latin typeface="微软雅黑" panose="020B0503020204020204" pitchFamily="34" charset="-122"/>
                          <a:ea typeface="微软雅黑" panose="020B0503020204020204" pitchFamily="34" charset="-122"/>
                          <a:cs typeface="+mn-cs"/>
                        </a:rPr>
                        <a:t>全德</a:t>
                      </a:r>
                    </a:p>
                  </a:txBody>
                  <a:tcPr marL="6746" marR="6746" marT="6746"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5716292"/>
                  </a:ext>
                </a:extLst>
              </a:tr>
              <a:tr h="184474">
                <a:tc>
                  <a:txBody>
                    <a:bodyPr/>
                    <a:lstStyle/>
                    <a:p>
                      <a:pPr algn="ctr" fontAlgn="ctr">
                        <a:lnSpc>
                          <a:spcPct val="100000"/>
                        </a:lnSpc>
                      </a:pPr>
                      <a:r>
                        <a:rPr lang="zh-CN" altLang="en-US" sz="900" u="none" strike="noStrike" dirty="0">
                          <a:solidFill>
                            <a:srgbClr val="595959"/>
                          </a:solidFill>
                          <a:effectLst/>
                          <a:latin typeface="微软雅黑" panose="020B0503020204020204" pitchFamily="34" charset="-122"/>
                          <a:ea typeface="微软雅黑" panose="020B0503020204020204" pitchFamily="34" charset="-122"/>
                        </a:rPr>
                        <a:t>开元买房租房</a:t>
                      </a:r>
                      <a:r>
                        <a:rPr lang="zh-CN" altLang="en-US" sz="900" u="none" strike="noStrike" dirty="0" smtClean="0">
                          <a:solidFill>
                            <a:srgbClr val="595959"/>
                          </a:solidFill>
                          <a:effectLst/>
                          <a:latin typeface="微软雅黑" panose="020B0503020204020204" pitchFamily="34" charset="-122"/>
                          <a:ea typeface="微软雅黑" panose="020B0503020204020204" pitchFamily="34" charset="-122"/>
                        </a:rPr>
                        <a:t>群</a:t>
                      </a:r>
                      <a:r>
                        <a:rPr lang="en-US" altLang="zh-CN" sz="900" u="none" strike="noStrike" dirty="0" smtClean="0">
                          <a:solidFill>
                            <a:srgbClr val="595959"/>
                          </a:solidFill>
                          <a:effectLst/>
                          <a:latin typeface="微软雅黑" panose="020B0503020204020204" pitchFamily="34" charset="-122"/>
                          <a:ea typeface="微软雅黑" panose="020B0503020204020204" pitchFamily="34" charset="-122"/>
                        </a:rPr>
                        <a:t>8</a:t>
                      </a:r>
                      <a:r>
                        <a:rPr lang="zh-CN" altLang="en-US" sz="900" u="none" strike="noStrike" dirty="0" smtClean="0">
                          <a:solidFill>
                            <a:srgbClr val="595959"/>
                          </a:solidFill>
                          <a:effectLst/>
                          <a:latin typeface="微软雅黑" panose="020B0503020204020204" pitchFamily="34" charset="-122"/>
                          <a:ea typeface="微软雅黑" panose="020B0503020204020204" pitchFamily="34" charset="-122"/>
                        </a:rPr>
                        <a:t>群</a:t>
                      </a:r>
                      <a:endParaRPr lang="zh-CN" altLang="en-US" sz="900" b="0" i="0" u="none" strike="noStrike" dirty="0">
                        <a:solidFill>
                          <a:srgbClr val="595959"/>
                        </a:solidFill>
                        <a:effectLst/>
                        <a:latin typeface="微软雅黑" panose="020B0503020204020204" pitchFamily="34" charset="-122"/>
                        <a:ea typeface="微软雅黑" panose="020B0503020204020204" pitchFamily="34" charset="-122"/>
                      </a:endParaRPr>
                    </a:p>
                  </a:txBody>
                  <a:tcPr marL="6746" marR="6746" marT="6746"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lnSpc>
                          <a:spcPct val="100000"/>
                        </a:lnSpc>
                      </a:pPr>
                      <a:r>
                        <a:rPr lang="en-US" sz="900" u="none" strike="noStrike" dirty="0" smtClean="0">
                          <a:solidFill>
                            <a:srgbClr val="595959"/>
                          </a:solidFill>
                          <a:effectLst/>
                          <a:latin typeface="微软雅黑" panose="020B0503020204020204" pitchFamily="34" charset="-122"/>
                          <a:ea typeface="微软雅黑" panose="020B0503020204020204" pitchFamily="34" charset="-122"/>
                        </a:rPr>
                        <a:t>290</a:t>
                      </a:r>
                      <a:endParaRPr lang="en-US" sz="900" b="0" i="0" u="none" strike="noStrike" dirty="0">
                        <a:solidFill>
                          <a:srgbClr val="595959"/>
                        </a:solidFill>
                        <a:effectLst/>
                        <a:latin typeface="微软雅黑" panose="020B0503020204020204" pitchFamily="34" charset="-122"/>
                        <a:ea typeface="微软雅黑" panose="020B0503020204020204" pitchFamily="34" charset="-122"/>
                      </a:endParaRPr>
                    </a:p>
                  </a:txBody>
                  <a:tcPr marL="6746" marR="6746" marT="6746"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2428400713"/>
                  </a:ext>
                </a:extLst>
              </a:tr>
              <a:tr h="184474">
                <a:tc>
                  <a:txBody>
                    <a:bodyPr/>
                    <a:lstStyle/>
                    <a:p>
                      <a:pPr algn="ctr" fontAlgn="ctr">
                        <a:lnSpc>
                          <a:spcPct val="100000"/>
                        </a:lnSpc>
                      </a:pPr>
                      <a:r>
                        <a:rPr lang="zh-CN" altLang="en-US" sz="900" u="none" strike="noStrike" dirty="0">
                          <a:solidFill>
                            <a:srgbClr val="595959"/>
                          </a:solidFill>
                          <a:effectLst/>
                          <a:latin typeface="微软雅黑" panose="020B0503020204020204" pitchFamily="34" charset="-122"/>
                          <a:ea typeface="微软雅黑" panose="020B0503020204020204" pitchFamily="34" charset="-122"/>
                        </a:rPr>
                        <a:t>德国法律求助咨询交流群</a:t>
                      </a:r>
                      <a:endParaRPr lang="zh-CN" altLang="en-US" sz="900" b="0" i="0" u="none" strike="noStrike" dirty="0">
                        <a:solidFill>
                          <a:srgbClr val="595959"/>
                        </a:solidFill>
                        <a:effectLst/>
                        <a:latin typeface="微软雅黑" panose="020B0503020204020204" pitchFamily="34" charset="-122"/>
                        <a:ea typeface="微软雅黑" panose="020B0503020204020204" pitchFamily="34" charset="-122"/>
                      </a:endParaRPr>
                    </a:p>
                  </a:txBody>
                  <a:tcPr marL="6746" marR="6746" marT="6746"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ct val="100000"/>
                        </a:lnSpc>
                      </a:pPr>
                      <a:r>
                        <a:rPr lang="en-US" sz="900" u="none" strike="noStrike" dirty="0">
                          <a:solidFill>
                            <a:srgbClr val="595959"/>
                          </a:solidFill>
                          <a:effectLst/>
                          <a:latin typeface="微软雅黑" panose="020B0503020204020204" pitchFamily="34" charset="-122"/>
                          <a:ea typeface="微软雅黑" panose="020B0503020204020204" pitchFamily="34" charset="-122"/>
                        </a:rPr>
                        <a:t>254</a:t>
                      </a:r>
                      <a:endParaRPr lang="en-US" sz="900" b="0" i="0" u="none" strike="noStrike" dirty="0">
                        <a:solidFill>
                          <a:srgbClr val="595959"/>
                        </a:solidFill>
                        <a:effectLst/>
                        <a:latin typeface="微软雅黑" panose="020B0503020204020204" pitchFamily="34" charset="-122"/>
                        <a:ea typeface="微软雅黑" panose="020B0503020204020204" pitchFamily="34" charset="-122"/>
                      </a:endParaRPr>
                    </a:p>
                  </a:txBody>
                  <a:tcPr marL="6746" marR="6746" marT="6746"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ct val="100000"/>
                        </a:lnSpc>
                      </a:pPr>
                      <a:r>
                        <a:rPr lang="zh-CN" altLang="en-US" sz="900" u="none" strike="noStrike" dirty="0">
                          <a:solidFill>
                            <a:srgbClr val="595959"/>
                          </a:solidFill>
                          <a:effectLst/>
                          <a:latin typeface="微软雅黑" panose="020B0503020204020204" pitchFamily="34" charset="-122"/>
                          <a:ea typeface="微软雅黑" panose="020B0503020204020204" pitchFamily="34" charset="-122"/>
                        </a:rPr>
                        <a:t>法律咨询</a:t>
                      </a:r>
                      <a:endParaRPr lang="zh-CN" altLang="en-US" sz="900" b="0" i="0" u="none" strike="noStrike" dirty="0">
                        <a:solidFill>
                          <a:srgbClr val="595959"/>
                        </a:solidFill>
                        <a:effectLst/>
                        <a:latin typeface="微软雅黑" panose="020B0503020204020204" pitchFamily="34" charset="-122"/>
                        <a:ea typeface="微软雅黑" panose="020B0503020204020204" pitchFamily="34" charset="-122"/>
                      </a:endParaRPr>
                    </a:p>
                  </a:txBody>
                  <a:tcPr marL="6746" marR="6746" marT="6746"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rowSpan="4">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CN" altLang="en-US" sz="900" u="none" strike="noStrike" kern="1200" dirty="0" smtClean="0">
                          <a:solidFill>
                            <a:srgbClr val="595959"/>
                          </a:solidFill>
                          <a:effectLst/>
                          <a:latin typeface="微软雅黑" panose="020B0503020204020204" pitchFamily="34" charset="-122"/>
                          <a:ea typeface="微软雅黑" panose="020B0503020204020204" pitchFamily="34" charset="-122"/>
                          <a:cs typeface="+mn-cs"/>
                        </a:rPr>
                        <a:t>全德</a:t>
                      </a:r>
                    </a:p>
                    <a:p>
                      <a:pPr algn="ctr"/>
                      <a:endParaRPr lang="en-US" sz="900" u="none" strike="noStrike" kern="1200" dirty="0">
                        <a:solidFill>
                          <a:srgbClr val="595959"/>
                        </a:solidFill>
                        <a:effectLst/>
                        <a:latin typeface="微软雅黑" panose="020B0503020204020204" pitchFamily="34" charset="-122"/>
                        <a:ea typeface="微软雅黑" panose="020B0503020204020204" pitchFamily="34" charset="-122"/>
                        <a:cs typeface="+mn-cs"/>
                      </a:endParaRPr>
                    </a:p>
                  </a:txBody>
                  <a:tcPr marL="6746" marR="6746" marT="6746"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621793485"/>
                  </a:ext>
                </a:extLst>
              </a:tr>
              <a:tr h="184474">
                <a:tc>
                  <a:txBody>
                    <a:bodyPr/>
                    <a:lstStyle/>
                    <a:p>
                      <a:pPr algn="ctr" fontAlgn="ctr">
                        <a:lnSpc>
                          <a:spcPct val="100000"/>
                        </a:lnSpc>
                      </a:pPr>
                      <a:r>
                        <a:rPr lang="zh-CN" altLang="en-US" sz="900" u="none" strike="noStrike" dirty="0">
                          <a:solidFill>
                            <a:srgbClr val="595959"/>
                          </a:solidFill>
                          <a:effectLst/>
                          <a:latin typeface="微软雅黑" panose="020B0503020204020204" pitchFamily="34" charset="-122"/>
                          <a:ea typeface="微软雅黑" panose="020B0503020204020204" pitchFamily="34" charset="-122"/>
                        </a:rPr>
                        <a:t>开元活动演出信息群</a:t>
                      </a:r>
                      <a:endParaRPr lang="zh-CN" altLang="en-US" sz="900" b="0" i="0" u="none" strike="noStrike" dirty="0">
                        <a:solidFill>
                          <a:srgbClr val="595959"/>
                        </a:solidFill>
                        <a:effectLst/>
                        <a:latin typeface="微软雅黑" panose="020B0503020204020204" pitchFamily="34" charset="-122"/>
                        <a:ea typeface="微软雅黑" panose="020B0503020204020204" pitchFamily="34" charset="-122"/>
                      </a:endParaRPr>
                    </a:p>
                  </a:txBody>
                  <a:tcPr marL="6746" marR="6746" marT="6746"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ct val="100000"/>
                        </a:lnSpc>
                      </a:pPr>
                      <a:r>
                        <a:rPr lang="en-US" sz="900" u="none" strike="noStrike">
                          <a:solidFill>
                            <a:srgbClr val="595959"/>
                          </a:solidFill>
                          <a:effectLst/>
                          <a:latin typeface="微软雅黑" panose="020B0503020204020204" pitchFamily="34" charset="-122"/>
                          <a:ea typeface="微软雅黑" panose="020B0503020204020204" pitchFamily="34" charset="-122"/>
                        </a:rPr>
                        <a:t>102</a:t>
                      </a:r>
                      <a:endParaRPr lang="en-US" sz="900" b="0" i="0" u="none" strike="noStrike">
                        <a:solidFill>
                          <a:srgbClr val="595959"/>
                        </a:solidFill>
                        <a:effectLst/>
                        <a:latin typeface="微软雅黑" panose="020B0503020204020204" pitchFamily="34" charset="-122"/>
                        <a:ea typeface="微软雅黑" panose="020B0503020204020204" pitchFamily="34" charset="-122"/>
                      </a:endParaRPr>
                    </a:p>
                  </a:txBody>
                  <a:tcPr marL="6746" marR="6746" marT="6746"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ct val="100000"/>
                        </a:lnSpc>
                      </a:pPr>
                      <a:r>
                        <a:rPr lang="zh-CN" altLang="en-US" sz="900" u="none" strike="noStrike" dirty="0">
                          <a:solidFill>
                            <a:srgbClr val="595959"/>
                          </a:solidFill>
                          <a:effectLst/>
                          <a:latin typeface="微软雅黑" panose="020B0503020204020204" pitchFamily="34" charset="-122"/>
                          <a:ea typeface="微软雅黑" panose="020B0503020204020204" pitchFamily="34" charset="-122"/>
                        </a:rPr>
                        <a:t>活动演出信息</a:t>
                      </a:r>
                      <a:endParaRPr lang="zh-CN" altLang="en-US" sz="900" b="0" i="0" u="none" strike="noStrike" dirty="0">
                        <a:solidFill>
                          <a:srgbClr val="595959"/>
                        </a:solidFill>
                        <a:effectLst/>
                        <a:latin typeface="微软雅黑" panose="020B0503020204020204" pitchFamily="34" charset="-122"/>
                        <a:ea typeface="微软雅黑" panose="020B0503020204020204" pitchFamily="34" charset="-122"/>
                      </a:endParaRPr>
                    </a:p>
                  </a:txBody>
                  <a:tcPr marL="6746" marR="6746" marT="6746"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US"/>
                    </a:p>
                  </a:txBody>
                  <a:tcPr/>
                </a:tc>
                <a:extLst>
                  <a:ext uri="{0D108BD9-81ED-4DB2-BD59-A6C34878D82A}">
                    <a16:rowId xmlns:a16="http://schemas.microsoft.com/office/drawing/2014/main" xmlns="" val="2810187324"/>
                  </a:ext>
                </a:extLst>
              </a:tr>
              <a:tr h="184474">
                <a:tc>
                  <a:txBody>
                    <a:bodyPr/>
                    <a:lstStyle/>
                    <a:p>
                      <a:pPr algn="ctr" fontAlgn="ctr">
                        <a:lnSpc>
                          <a:spcPct val="100000"/>
                        </a:lnSpc>
                      </a:pPr>
                      <a:r>
                        <a:rPr lang="zh-CN" altLang="en-US" sz="900" u="none" strike="noStrike">
                          <a:solidFill>
                            <a:srgbClr val="595959"/>
                          </a:solidFill>
                          <a:effectLst/>
                          <a:latin typeface="微软雅黑" panose="020B0503020204020204" pitchFamily="34" charset="-122"/>
                          <a:ea typeface="微软雅黑" panose="020B0503020204020204" pitchFamily="34" charset="-122"/>
                        </a:rPr>
                        <a:t>德国森狗族</a:t>
                      </a:r>
                      <a:endParaRPr lang="zh-CN" altLang="en-US" sz="900" b="0" i="0" u="none" strike="noStrike">
                        <a:solidFill>
                          <a:srgbClr val="595959"/>
                        </a:solidFill>
                        <a:effectLst/>
                        <a:latin typeface="微软雅黑" panose="020B0503020204020204" pitchFamily="34" charset="-122"/>
                        <a:ea typeface="微软雅黑" panose="020B0503020204020204" pitchFamily="34" charset="-122"/>
                      </a:endParaRPr>
                    </a:p>
                  </a:txBody>
                  <a:tcPr marL="6746" marR="6746" marT="6746"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ct val="100000"/>
                        </a:lnSpc>
                      </a:pPr>
                      <a:r>
                        <a:rPr lang="en-US" sz="900" u="none" strike="noStrike">
                          <a:solidFill>
                            <a:srgbClr val="595959"/>
                          </a:solidFill>
                          <a:effectLst/>
                          <a:latin typeface="微软雅黑" panose="020B0503020204020204" pitchFamily="34" charset="-122"/>
                          <a:ea typeface="微软雅黑" panose="020B0503020204020204" pitchFamily="34" charset="-122"/>
                        </a:rPr>
                        <a:t>102</a:t>
                      </a:r>
                      <a:endParaRPr lang="en-US" sz="900" b="0" i="0" u="none" strike="noStrike">
                        <a:solidFill>
                          <a:srgbClr val="595959"/>
                        </a:solidFill>
                        <a:effectLst/>
                        <a:latin typeface="微软雅黑" panose="020B0503020204020204" pitchFamily="34" charset="-122"/>
                        <a:ea typeface="微软雅黑" panose="020B0503020204020204" pitchFamily="34" charset="-122"/>
                      </a:endParaRPr>
                    </a:p>
                  </a:txBody>
                  <a:tcPr marL="6746" marR="6746" marT="6746"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ct val="100000"/>
                        </a:lnSpc>
                      </a:pPr>
                      <a:r>
                        <a:rPr lang="zh-CN" altLang="en-US" sz="900" u="none" strike="noStrike" dirty="0">
                          <a:solidFill>
                            <a:srgbClr val="595959"/>
                          </a:solidFill>
                          <a:effectLst/>
                          <a:latin typeface="微软雅黑" panose="020B0503020204020204" pitchFamily="34" charset="-122"/>
                          <a:ea typeface="微软雅黑" panose="020B0503020204020204" pitchFamily="34" charset="-122"/>
                        </a:rPr>
                        <a:t>单身交友</a:t>
                      </a:r>
                      <a:endParaRPr lang="zh-CN" altLang="en-US" sz="900" b="0" i="0" u="none" strike="noStrike" dirty="0">
                        <a:solidFill>
                          <a:srgbClr val="595959"/>
                        </a:solidFill>
                        <a:effectLst/>
                        <a:latin typeface="微软雅黑" panose="020B0503020204020204" pitchFamily="34" charset="-122"/>
                        <a:ea typeface="微软雅黑" panose="020B0503020204020204" pitchFamily="34" charset="-122"/>
                      </a:endParaRPr>
                    </a:p>
                  </a:txBody>
                  <a:tcPr marL="6746" marR="6746" marT="6746"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US"/>
                    </a:p>
                  </a:txBody>
                  <a:tcPr/>
                </a:tc>
                <a:extLst>
                  <a:ext uri="{0D108BD9-81ED-4DB2-BD59-A6C34878D82A}">
                    <a16:rowId xmlns:a16="http://schemas.microsoft.com/office/drawing/2014/main" xmlns="" val="3876082410"/>
                  </a:ext>
                </a:extLst>
              </a:tr>
              <a:tr h="184474">
                <a:tc>
                  <a:txBody>
                    <a:bodyPr/>
                    <a:lstStyle/>
                    <a:p>
                      <a:pPr algn="ctr" fontAlgn="ctr">
                        <a:lnSpc>
                          <a:spcPct val="100000"/>
                        </a:lnSpc>
                      </a:pPr>
                      <a:r>
                        <a:rPr lang="zh-CN" altLang="en-US" sz="900" u="none" strike="noStrike" dirty="0">
                          <a:solidFill>
                            <a:srgbClr val="595959"/>
                          </a:solidFill>
                          <a:effectLst/>
                          <a:latin typeface="微软雅黑" panose="020B0503020204020204" pitchFamily="34" charset="-122"/>
                          <a:ea typeface="微软雅黑" panose="020B0503020204020204" pitchFamily="34" charset="-122"/>
                        </a:rPr>
                        <a:t>开元旅游，机票，导游培训群</a:t>
                      </a:r>
                      <a:endParaRPr lang="zh-CN" altLang="en-US" sz="900" b="0" i="0" u="none" strike="noStrike" dirty="0">
                        <a:solidFill>
                          <a:srgbClr val="595959"/>
                        </a:solidFill>
                        <a:effectLst/>
                        <a:latin typeface="微软雅黑" panose="020B0503020204020204" pitchFamily="34" charset="-122"/>
                        <a:ea typeface="微软雅黑" panose="020B0503020204020204" pitchFamily="34" charset="-122"/>
                      </a:endParaRPr>
                    </a:p>
                  </a:txBody>
                  <a:tcPr marL="6746" marR="6746" marT="6746"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ct val="100000"/>
                        </a:lnSpc>
                      </a:pPr>
                      <a:r>
                        <a:rPr lang="en-US" sz="900" u="none" strike="noStrike">
                          <a:solidFill>
                            <a:srgbClr val="595959"/>
                          </a:solidFill>
                          <a:effectLst/>
                          <a:latin typeface="微软雅黑" panose="020B0503020204020204" pitchFamily="34" charset="-122"/>
                          <a:ea typeface="微软雅黑" panose="020B0503020204020204" pitchFamily="34" charset="-122"/>
                        </a:rPr>
                        <a:t>368</a:t>
                      </a:r>
                      <a:endParaRPr lang="en-US" sz="900" b="0" i="0" u="none" strike="noStrike">
                        <a:solidFill>
                          <a:srgbClr val="595959"/>
                        </a:solidFill>
                        <a:effectLst/>
                        <a:latin typeface="微软雅黑" panose="020B0503020204020204" pitchFamily="34" charset="-122"/>
                        <a:ea typeface="微软雅黑" panose="020B0503020204020204" pitchFamily="34" charset="-122"/>
                      </a:endParaRPr>
                    </a:p>
                  </a:txBody>
                  <a:tcPr marL="6746" marR="6746" marT="6746"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ct val="100000"/>
                        </a:lnSpc>
                      </a:pPr>
                      <a:r>
                        <a:rPr lang="zh-CN" altLang="en-US" sz="900" u="none" strike="noStrike" dirty="0">
                          <a:solidFill>
                            <a:srgbClr val="595959"/>
                          </a:solidFill>
                          <a:effectLst/>
                          <a:latin typeface="微软雅黑" panose="020B0503020204020204" pitchFamily="34" charset="-122"/>
                          <a:ea typeface="微软雅黑" panose="020B0503020204020204" pitchFamily="34" charset="-122"/>
                        </a:rPr>
                        <a:t>旅游机票信息</a:t>
                      </a:r>
                      <a:endParaRPr lang="zh-CN" altLang="en-US" sz="900" b="0" i="0" u="none" strike="noStrike" dirty="0">
                        <a:solidFill>
                          <a:srgbClr val="595959"/>
                        </a:solidFill>
                        <a:effectLst/>
                        <a:latin typeface="微软雅黑" panose="020B0503020204020204" pitchFamily="34" charset="-122"/>
                        <a:ea typeface="微软雅黑" panose="020B0503020204020204" pitchFamily="34" charset="-122"/>
                      </a:endParaRPr>
                    </a:p>
                  </a:txBody>
                  <a:tcPr marL="6746" marR="6746" marT="6746"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US"/>
                    </a:p>
                  </a:txBody>
                  <a:tcPr/>
                </a:tc>
                <a:extLst>
                  <a:ext uri="{0D108BD9-81ED-4DB2-BD59-A6C34878D82A}">
                    <a16:rowId xmlns:a16="http://schemas.microsoft.com/office/drawing/2014/main" xmlns="" val="1988564318"/>
                  </a:ext>
                </a:extLst>
              </a:tr>
              <a:tr h="184474">
                <a:tc>
                  <a:txBody>
                    <a:bodyPr/>
                    <a:lstStyle/>
                    <a:p>
                      <a:pPr algn="ctr" fontAlgn="ctr">
                        <a:lnSpc>
                          <a:spcPct val="100000"/>
                        </a:lnSpc>
                      </a:pPr>
                      <a:r>
                        <a:rPr lang="zh-CN" altLang="en-US" sz="900" u="none" strike="noStrike" dirty="0">
                          <a:solidFill>
                            <a:srgbClr val="595959"/>
                          </a:solidFill>
                          <a:effectLst/>
                          <a:latin typeface="微软雅黑" panose="020B0503020204020204" pitchFamily="34" charset="-122"/>
                          <a:ea typeface="微软雅黑" panose="020B0503020204020204" pitchFamily="34" charset="-122"/>
                        </a:rPr>
                        <a:t>开元慕尼黑生活</a:t>
                      </a:r>
                      <a:r>
                        <a:rPr lang="en-US" altLang="zh-CN" sz="900" u="none" strike="noStrike" dirty="0">
                          <a:solidFill>
                            <a:srgbClr val="595959"/>
                          </a:solidFill>
                          <a:effectLst/>
                          <a:latin typeface="微软雅黑" panose="020B0503020204020204" pitchFamily="34" charset="-122"/>
                          <a:ea typeface="微软雅黑" panose="020B0503020204020204" pitchFamily="34" charset="-122"/>
                        </a:rPr>
                        <a:t>1</a:t>
                      </a:r>
                      <a:r>
                        <a:rPr lang="zh-CN" altLang="en-US" sz="900" u="none" strike="noStrike" dirty="0">
                          <a:solidFill>
                            <a:srgbClr val="595959"/>
                          </a:solidFill>
                          <a:effectLst/>
                          <a:latin typeface="微软雅黑" panose="020B0503020204020204" pitchFamily="34" charset="-122"/>
                          <a:ea typeface="微软雅黑" panose="020B0503020204020204" pitchFamily="34" charset="-122"/>
                        </a:rPr>
                        <a:t>群</a:t>
                      </a:r>
                      <a:endParaRPr lang="zh-CN" altLang="en-US" sz="900" b="0" i="0" u="none" strike="noStrike" dirty="0">
                        <a:solidFill>
                          <a:srgbClr val="595959"/>
                        </a:solidFill>
                        <a:effectLst/>
                        <a:latin typeface="微软雅黑" panose="020B0503020204020204" pitchFamily="34" charset="-122"/>
                        <a:ea typeface="微软雅黑" panose="020B0503020204020204" pitchFamily="34" charset="-122"/>
                      </a:endParaRPr>
                    </a:p>
                  </a:txBody>
                  <a:tcPr marL="6746" marR="6746" marT="6746"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lnSpc>
                          <a:spcPct val="100000"/>
                        </a:lnSpc>
                      </a:pPr>
                      <a:r>
                        <a:rPr lang="en-US" sz="900" u="none" strike="noStrike">
                          <a:solidFill>
                            <a:srgbClr val="595959"/>
                          </a:solidFill>
                          <a:effectLst/>
                          <a:latin typeface="微软雅黑" panose="020B0503020204020204" pitchFamily="34" charset="-122"/>
                          <a:ea typeface="微软雅黑" panose="020B0503020204020204" pitchFamily="34" charset="-122"/>
                        </a:rPr>
                        <a:t>500</a:t>
                      </a:r>
                      <a:endParaRPr lang="en-US" sz="900" b="0" i="0" u="none" strike="noStrike">
                        <a:solidFill>
                          <a:srgbClr val="595959"/>
                        </a:solidFill>
                        <a:effectLst/>
                        <a:latin typeface="微软雅黑" panose="020B0503020204020204" pitchFamily="34" charset="-122"/>
                        <a:ea typeface="微软雅黑" panose="020B0503020204020204" pitchFamily="34" charset="-122"/>
                      </a:endParaRPr>
                    </a:p>
                  </a:txBody>
                  <a:tcPr marL="6746" marR="6746" marT="6746"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4">
                  <a:txBody>
                    <a:bodyPr/>
                    <a:lstStyle/>
                    <a:p>
                      <a:pPr algn="ctr" fontAlgn="ctr">
                        <a:lnSpc>
                          <a:spcPct val="100000"/>
                        </a:lnSpc>
                      </a:pPr>
                      <a:r>
                        <a:rPr lang="zh-CN" altLang="en-US" sz="900" u="none" strike="noStrike" dirty="0">
                          <a:solidFill>
                            <a:srgbClr val="595959"/>
                          </a:solidFill>
                          <a:effectLst/>
                          <a:latin typeface="微软雅黑" panose="020B0503020204020204" pitchFamily="34" charset="-122"/>
                          <a:ea typeface="微软雅黑" panose="020B0503020204020204" pitchFamily="34" charset="-122"/>
                        </a:rPr>
                        <a:t>二手买卖、租房招聘，聊天</a:t>
                      </a:r>
                      <a:endParaRPr lang="zh-CN" altLang="en-US" sz="900" b="0" i="0" u="none" strike="noStrike" dirty="0">
                        <a:solidFill>
                          <a:srgbClr val="595959"/>
                        </a:solidFill>
                        <a:effectLst/>
                        <a:latin typeface="微软雅黑" panose="020B0503020204020204" pitchFamily="34" charset="-122"/>
                        <a:ea typeface="微软雅黑" panose="020B0503020204020204" pitchFamily="34" charset="-122"/>
                      </a:endParaRPr>
                    </a:p>
                  </a:txBody>
                  <a:tcPr marL="6746" marR="6746" marT="6746"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4">
                  <a:txBody>
                    <a:bodyPr/>
                    <a:lstStyle/>
                    <a:p>
                      <a:pPr algn="ctr" fontAlgn="ctr">
                        <a:lnSpc>
                          <a:spcPct val="100000"/>
                        </a:lnSpc>
                      </a:pPr>
                      <a:r>
                        <a:rPr lang="zh-CN" altLang="en-US" sz="900" u="none" strike="noStrike" dirty="0">
                          <a:solidFill>
                            <a:srgbClr val="595959"/>
                          </a:solidFill>
                          <a:effectLst/>
                          <a:latin typeface="微软雅黑" panose="020B0503020204020204" pitchFamily="34" charset="-122"/>
                          <a:ea typeface="微软雅黑" panose="020B0503020204020204" pitchFamily="34" charset="-122"/>
                        </a:rPr>
                        <a:t>慕尼黑</a:t>
                      </a:r>
                      <a:endParaRPr lang="zh-CN" altLang="en-US" sz="900" b="0" i="0" u="none" strike="noStrike" dirty="0">
                        <a:solidFill>
                          <a:srgbClr val="595959"/>
                        </a:solidFill>
                        <a:effectLst/>
                        <a:latin typeface="微软雅黑" panose="020B0503020204020204" pitchFamily="34" charset="-122"/>
                        <a:ea typeface="微软雅黑" panose="020B0503020204020204" pitchFamily="34" charset="-122"/>
                      </a:endParaRPr>
                    </a:p>
                  </a:txBody>
                  <a:tcPr marL="6746" marR="6746" marT="6746"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4264845465"/>
                  </a:ext>
                </a:extLst>
              </a:tr>
              <a:tr h="184474">
                <a:tc>
                  <a:txBody>
                    <a:bodyPr/>
                    <a:lstStyle/>
                    <a:p>
                      <a:pPr algn="ctr" fontAlgn="ctr">
                        <a:lnSpc>
                          <a:spcPct val="100000"/>
                        </a:lnSpc>
                      </a:pPr>
                      <a:r>
                        <a:rPr lang="zh-CN" altLang="en-US" sz="900" u="none" strike="noStrike" dirty="0">
                          <a:solidFill>
                            <a:srgbClr val="595959"/>
                          </a:solidFill>
                          <a:effectLst/>
                          <a:latin typeface="微软雅黑" panose="020B0503020204020204" pitchFamily="34" charset="-122"/>
                          <a:ea typeface="微软雅黑" panose="020B0503020204020204" pitchFamily="34" charset="-122"/>
                        </a:rPr>
                        <a:t>开元慕尼黑生活</a:t>
                      </a:r>
                      <a:r>
                        <a:rPr lang="en-US" altLang="zh-CN" sz="900" u="none" strike="noStrike" dirty="0">
                          <a:solidFill>
                            <a:srgbClr val="595959"/>
                          </a:solidFill>
                          <a:effectLst/>
                          <a:latin typeface="微软雅黑" panose="020B0503020204020204" pitchFamily="34" charset="-122"/>
                          <a:ea typeface="微软雅黑" panose="020B0503020204020204" pitchFamily="34" charset="-122"/>
                        </a:rPr>
                        <a:t>2</a:t>
                      </a:r>
                      <a:r>
                        <a:rPr lang="zh-CN" altLang="en-US" sz="900" u="none" strike="noStrike" dirty="0">
                          <a:solidFill>
                            <a:srgbClr val="595959"/>
                          </a:solidFill>
                          <a:effectLst/>
                          <a:latin typeface="微软雅黑" panose="020B0503020204020204" pitchFamily="34" charset="-122"/>
                          <a:ea typeface="微软雅黑" panose="020B0503020204020204" pitchFamily="34" charset="-122"/>
                        </a:rPr>
                        <a:t>群</a:t>
                      </a:r>
                      <a:endParaRPr lang="zh-CN" altLang="en-US" sz="900" b="0" i="0" u="none" strike="noStrike" dirty="0">
                        <a:solidFill>
                          <a:srgbClr val="595959"/>
                        </a:solidFill>
                        <a:effectLst/>
                        <a:latin typeface="微软雅黑" panose="020B0503020204020204" pitchFamily="34" charset="-122"/>
                        <a:ea typeface="微软雅黑" panose="020B0503020204020204" pitchFamily="34" charset="-122"/>
                      </a:endParaRPr>
                    </a:p>
                  </a:txBody>
                  <a:tcPr marL="6746" marR="6746" marT="6746"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lnSpc>
                          <a:spcPct val="100000"/>
                        </a:lnSpc>
                      </a:pPr>
                      <a:r>
                        <a:rPr lang="en-US" altLang="zh-CN" sz="900" b="0" i="0" u="none" strike="noStrike" dirty="0" smtClean="0">
                          <a:solidFill>
                            <a:srgbClr val="595959"/>
                          </a:solidFill>
                          <a:effectLst/>
                          <a:latin typeface="微软雅黑" panose="020B0503020204020204" pitchFamily="34" charset="-122"/>
                          <a:ea typeface="微软雅黑" panose="020B0503020204020204" pitchFamily="34" charset="-122"/>
                        </a:rPr>
                        <a:t>500</a:t>
                      </a:r>
                      <a:endParaRPr lang="en-US" sz="900" b="0" i="0" u="none" strike="noStrike" dirty="0">
                        <a:solidFill>
                          <a:srgbClr val="595959"/>
                        </a:solidFill>
                        <a:effectLst/>
                        <a:latin typeface="微软雅黑" panose="020B0503020204020204" pitchFamily="34" charset="-122"/>
                        <a:ea typeface="微软雅黑" panose="020B0503020204020204" pitchFamily="34" charset="-122"/>
                      </a:endParaRPr>
                    </a:p>
                  </a:txBody>
                  <a:tcPr marL="6746" marR="6746" marT="6746"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4053448349"/>
                  </a:ext>
                </a:extLst>
              </a:tr>
              <a:tr h="184474">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900" u="none" strike="noStrike" dirty="0" smtClean="0">
                          <a:solidFill>
                            <a:srgbClr val="595959"/>
                          </a:solidFill>
                          <a:effectLst/>
                          <a:latin typeface="微软雅黑" panose="020B0503020204020204" pitchFamily="34" charset="-122"/>
                          <a:ea typeface="微软雅黑" panose="020B0503020204020204" pitchFamily="34" charset="-122"/>
                        </a:rPr>
                        <a:t>开元慕尼黑生活</a:t>
                      </a:r>
                      <a:r>
                        <a:rPr lang="en-US" altLang="zh-CN" sz="900" u="none" strike="noStrike" dirty="0" smtClean="0">
                          <a:solidFill>
                            <a:srgbClr val="595959"/>
                          </a:solidFill>
                          <a:effectLst/>
                          <a:latin typeface="微软雅黑" panose="020B0503020204020204" pitchFamily="34" charset="-122"/>
                          <a:ea typeface="微软雅黑" panose="020B0503020204020204" pitchFamily="34" charset="-122"/>
                        </a:rPr>
                        <a:t>3</a:t>
                      </a:r>
                      <a:r>
                        <a:rPr lang="zh-CN" altLang="en-US" sz="900" u="none" strike="noStrike" dirty="0" smtClean="0">
                          <a:solidFill>
                            <a:srgbClr val="595959"/>
                          </a:solidFill>
                          <a:effectLst/>
                          <a:latin typeface="微软雅黑" panose="020B0503020204020204" pitchFamily="34" charset="-122"/>
                          <a:ea typeface="微软雅黑" panose="020B0503020204020204" pitchFamily="34" charset="-122"/>
                        </a:rPr>
                        <a:t>群</a:t>
                      </a:r>
                      <a:endParaRPr lang="zh-CN" altLang="en-US" sz="900" b="0" i="0" u="none" strike="noStrike" dirty="0" smtClean="0">
                        <a:solidFill>
                          <a:srgbClr val="595959"/>
                        </a:solidFill>
                        <a:effectLst/>
                        <a:latin typeface="微软雅黑" panose="020B0503020204020204" pitchFamily="34" charset="-122"/>
                        <a:ea typeface="微软雅黑" panose="020B0503020204020204" pitchFamily="34" charset="-122"/>
                      </a:endParaRPr>
                    </a:p>
                  </a:txBody>
                  <a:tcPr marL="6746" marR="6746" marT="6746"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lnSpc>
                          <a:spcPct val="100000"/>
                        </a:lnSpc>
                      </a:pPr>
                      <a:r>
                        <a:rPr lang="en-US" sz="900" b="0" i="0" u="none" strike="noStrike" dirty="0" smtClean="0">
                          <a:solidFill>
                            <a:srgbClr val="595959"/>
                          </a:solidFill>
                          <a:effectLst/>
                          <a:latin typeface="微软雅黑" panose="020B0503020204020204" pitchFamily="34" charset="-122"/>
                          <a:ea typeface="微软雅黑" panose="020B0503020204020204" pitchFamily="34" charset="-122"/>
                        </a:rPr>
                        <a:t>500</a:t>
                      </a:r>
                      <a:endParaRPr lang="en-US" sz="900" b="0" i="0" u="none" strike="noStrike" dirty="0">
                        <a:solidFill>
                          <a:srgbClr val="595959"/>
                        </a:solidFill>
                        <a:effectLst/>
                        <a:latin typeface="微软雅黑" panose="020B0503020204020204" pitchFamily="34" charset="-122"/>
                        <a:ea typeface="微软雅黑" panose="020B0503020204020204" pitchFamily="34" charset="-122"/>
                      </a:endParaRPr>
                    </a:p>
                  </a:txBody>
                  <a:tcPr marL="6746" marR="6746" marT="6746"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fontAlgn="ctr">
                        <a:lnSpc>
                          <a:spcPct val="100000"/>
                        </a:lnSpc>
                      </a:pPr>
                      <a:endParaRPr lang="zh-CN" altLang="en-US" sz="900" b="0" i="0" u="none" strike="noStrike" dirty="0">
                        <a:solidFill>
                          <a:srgbClr val="595959"/>
                        </a:solidFill>
                        <a:effectLst/>
                        <a:latin typeface="微软雅黑" panose="020B0503020204020204" pitchFamily="34" charset="-122"/>
                        <a:ea typeface="微软雅黑" panose="020B0503020204020204" pitchFamily="34" charset="-122"/>
                      </a:endParaRPr>
                    </a:p>
                  </a:txBody>
                  <a:tcPr marL="6746" marR="6746" marT="6746"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fontAlgn="ctr">
                        <a:lnSpc>
                          <a:spcPct val="100000"/>
                        </a:lnSpc>
                      </a:pPr>
                      <a:endParaRPr lang="zh-CN" altLang="en-US" sz="900" b="0" i="0" u="none" strike="noStrike" dirty="0">
                        <a:solidFill>
                          <a:srgbClr val="595959"/>
                        </a:solidFill>
                        <a:effectLst/>
                        <a:latin typeface="微软雅黑" panose="020B0503020204020204" pitchFamily="34" charset="-122"/>
                        <a:ea typeface="微软雅黑" panose="020B0503020204020204" pitchFamily="34" charset="-122"/>
                      </a:endParaRPr>
                    </a:p>
                  </a:txBody>
                  <a:tcPr marL="6746" marR="6746" marT="6746"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84474">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900" u="none" strike="noStrike" dirty="0" smtClean="0">
                          <a:solidFill>
                            <a:srgbClr val="595959"/>
                          </a:solidFill>
                          <a:effectLst/>
                          <a:latin typeface="微软雅黑" panose="020B0503020204020204" pitchFamily="34" charset="-122"/>
                          <a:ea typeface="微软雅黑" panose="020B0503020204020204" pitchFamily="34" charset="-122"/>
                        </a:rPr>
                        <a:t>开元慕尼黑生活</a:t>
                      </a:r>
                      <a:r>
                        <a:rPr lang="en-US" altLang="zh-CN" sz="900" u="none" strike="noStrike" dirty="0" smtClean="0">
                          <a:solidFill>
                            <a:srgbClr val="595959"/>
                          </a:solidFill>
                          <a:effectLst/>
                          <a:latin typeface="微软雅黑" panose="020B0503020204020204" pitchFamily="34" charset="-122"/>
                          <a:ea typeface="微软雅黑" panose="020B0503020204020204" pitchFamily="34" charset="-122"/>
                        </a:rPr>
                        <a:t>4</a:t>
                      </a:r>
                      <a:r>
                        <a:rPr lang="zh-CN" altLang="en-US" sz="900" u="none" strike="noStrike" dirty="0" smtClean="0">
                          <a:solidFill>
                            <a:srgbClr val="595959"/>
                          </a:solidFill>
                          <a:effectLst/>
                          <a:latin typeface="微软雅黑" panose="020B0503020204020204" pitchFamily="34" charset="-122"/>
                          <a:ea typeface="微软雅黑" panose="020B0503020204020204" pitchFamily="34" charset="-122"/>
                        </a:rPr>
                        <a:t>群</a:t>
                      </a:r>
                      <a:endParaRPr lang="zh-CN" altLang="en-US" sz="900" b="0" i="0" u="none" strike="noStrike" dirty="0" smtClean="0">
                        <a:solidFill>
                          <a:srgbClr val="595959"/>
                        </a:solidFill>
                        <a:effectLst/>
                        <a:latin typeface="微软雅黑" panose="020B0503020204020204" pitchFamily="34" charset="-122"/>
                        <a:ea typeface="微软雅黑" panose="020B0503020204020204" pitchFamily="34" charset="-122"/>
                      </a:endParaRPr>
                    </a:p>
                  </a:txBody>
                  <a:tcPr marL="6746" marR="6746" marT="6746"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lnSpc>
                          <a:spcPct val="100000"/>
                        </a:lnSpc>
                      </a:pPr>
                      <a:r>
                        <a:rPr lang="en-US" sz="900" b="0" i="0" u="none" strike="noStrike" dirty="0" smtClean="0">
                          <a:solidFill>
                            <a:srgbClr val="595959"/>
                          </a:solidFill>
                          <a:effectLst/>
                          <a:latin typeface="微软雅黑" panose="020B0503020204020204" pitchFamily="34" charset="-122"/>
                          <a:ea typeface="微软雅黑" panose="020B0503020204020204" pitchFamily="34" charset="-122"/>
                        </a:rPr>
                        <a:t>390</a:t>
                      </a:r>
                      <a:endParaRPr lang="en-US" sz="900" b="0" i="0" u="none" strike="noStrike" dirty="0">
                        <a:solidFill>
                          <a:srgbClr val="595959"/>
                        </a:solidFill>
                        <a:effectLst/>
                        <a:latin typeface="微软雅黑" panose="020B0503020204020204" pitchFamily="34" charset="-122"/>
                        <a:ea typeface="微软雅黑" panose="020B0503020204020204" pitchFamily="34" charset="-122"/>
                      </a:endParaRPr>
                    </a:p>
                  </a:txBody>
                  <a:tcPr marL="6746" marR="6746" marT="6746"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fontAlgn="ctr">
                        <a:lnSpc>
                          <a:spcPct val="100000"/>
                        </a:lnSpc>
                      </a:pPr>
                      <a:endParaRPr lang="zh-CN" altLang="en-US" sz="900" b="0" i="0" u="none" strike="noStrike" dirty="0">
                        <a:solidFill>
                          <a:srgbClr val="595959"/>
                        </a:solidFill>
                        <a:effectLst/>
                        <a:latin typeface="微软雅黑" panose="020B0503020204020204" pitchFamily="34" charset="-122"/>
                        <a:ea typeface="微软雅黑" panose="020B0503020204020204" pitchFamily="34" charset="-122"/>
                      </a:endParaRPr>
                    </a:p>
                  </a:txBody>
                  <a:tcPr marL="6746" marR="6746" marT="6746"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fontAlgn="ctr">
                        <a:lnSpc>
                          <a:spcPct val="100000"/>
                        </a:lnSpc>
                      </a:pPr>
                      <a:endParaRPr lang="zh-CN" altLang="en-US" sz="900" b="0" i="0" u="none" strike="noStrike" dirty="0">
                        <a:solidFill>
                          <a:srgbClr val="595959"/>
                        </a:solidFill>
                        <a:effectLst/>
                        <a:latin typeface="微软雅黑" panose="020B0503020204020204" pitchFamily="34" charset="-122"/>
                        <a:ea typeface="微软雅黑" panose="020B0503020204020204" pitchFamily="34" charset="-122"/>
                      </a:endParaRPr>
                    </a:p>
                  </a:txBody>
                  <a:tcPr marL="6746" marR="6746" marT="6746"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84474">
                <a:tc>
                  <a:txBody>
                    <a:bodyPr/>
                    <a:lstStyle/>
                    <a:p>
                      <a:pPr algn="ctr" fontAlgn="ctr">
                        <a:lnSpc>
                          <a:spcPct val="100000"/>
                        </a:lnSpc>
                      </a:pPr>
                      <a:r>
                        <a:rPr lang="zh-CN" altLang="en-US" sz="900" u="none" strike="noStrike" dirty="0">
                          <a:solidFill>
                            <a:srgbClr val="595959"/>
                          </a:solidFill>
                          <a:effectLst/>
                          <a:latin typeface="微软雅黑" panose="020B0503020204020204" pitchFamily="34" charset="-122"/>
                          <a:ea typeface="微软雅黑" panose="020B0503020204020204" pitchFamily="34" charset="-122"/>
                        </a:rPr>
                        <a:t>开元北威州租房招聘互助</a:t>
                      </a:r>
                      <a:r>
                        <a:rPr lang="en-US" altLang="zh-CN" sz="900" u="none" strike="noStrike" dirty="0">
                          <a:solidFill>
                            <a:srgbClr val="595959"/>
                          </a:solidFill>
                          <a:effectLst/>
                          <a:latin typeface="微软雅黑" panose="020B0503020204020204" pitchFamily="34" charset="-122"/>
                          <a:ea typeface="微软雅黑" panose="020B0503020204020204" pitchFamily="34" charset="-122"/>
                        </a:rPr>
                        <a:t>1</a:t>
                      </a:r>
                      <a:r>
                        <a:rPr lang="zh-CN" altLang="en-US" sz="900" u="none" strike="noStrike" dirty="0">
                          <a:solidFill>
                            <a:srgbClr val="595959"/>
                          </a:solidFill>
                          <a:effectLst/>
                          <a:latin typeface="微软雅黑" panose="020B0503020204020204" pitchFamily="34" charset="-122"/>
                          <a:ea typeface="微软雅黑" panose="020B0503020204020204" pitchFamily="34" charset="-122"/>
                        </a:rPr>
                        <a:t>群</a:t>
                      </a:r>
                      <a:endParaRPr lang="zh-CN" altLang="en-US" sz="900" b="0" i="0" u="none" strike="noStrike" dirty="0">
                        <a:solidFill>
                          <a:srgbClr val="595959"/>
                        </a:solidFill>
                        <a:effectLst/>
                        <a:latin typeface="微软雅黑" panose="020B0503020204020204" pitchFamily="34" charset="-122"/>
                        <a:ea typeface="微软雅黑" panose="020B0503020204020204" pitchFamily="34" charset="-122"/>
                      </a:endParaRPr>
                    </a:p>
                  </a:txBody>
                  <a:tcPr marL="6746" marR="6746" marT="6746"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ct val="100000"/>
                        </a:lnSpc>
                      </a:pPr>
                      <a:r>
                        <a:rPr lang="en-US" sz="900" u="none" strike="noStrike">
                          <a:solidFill>
                            <a:srgbClr val="595959"/>
                          </a:solidFill>
                          <a:effectLst/>
                          <a:latin typeface="微软雅黑" panose="020B0503020204020204" pitchFamily="34" charset="-122"/>
                          <a:ea typeface="微软雅黑" panose="020B0503020204020204" pitchFamily="34" charset="-122"/>
                        </a:rPr>
                        <a:t>500</a:t>
                      </a:r>
                      <a:endParaRPr lang="en-US" sz="900" b="0" i="0" u="none" strike="noStrike">
                        <a:solidFill>
                          <a:srgbClr val="595959"/>
                        </a:solidFill>
                        <a:effectLst/>
                        <a:latin typeface="微软雅黑" panose="020B0503020204020204" pitchFamily="34" charset="-122"/>
                        <a:ea typeface="微软雅黑" panose="020B0503020204020204" pitchFamily="34" charset="-122"/>
                      </a:endParaRPr>
                    </a:p>
                  </a:txBody>
                  <a:tcPr marL="6746" marR="6746" marT="6746"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rowSpan="3">
                  <a:txBody>
                    <a:bodyPr/>
                    <a:lstStyle/>
                    <a:p>
                      <a:pPr algn="ctr" fontAlgn="ctr">
                        <a:lnSpc>
                          <a:spcPct val="100000"/>
                        </a:lnSpc>
                      </a:pPr>
                      <a:r>
                        <a:rPr lang="zh-CN" altLang="en-US" sz="900" u="none" strike="noStrike" dirty="0">
                          <a:solidFill>
                            <a:srgbClr val="595959"/>
                          </a:solidFill>
                          <a:effectLst/>
                          <a:latin typeface="微软雅黑" panose="020B0503020204020204" pitchFamily="34" charset="-122"/>
                          <a:ea typeface="微软雅黑" panose="020B0503020204020204" pitchFamily="34" charset="-122"/>
                        </a:rPr>
                        <a:t>租房招聘</a:t>
                      </a:r>
                      <a:endParaRPr lang="zh-CN" altLang="en-US" sz="900" b="0" i="0" u="none" strike="noStrike" dirty="0">
                        <a:solidFill>
                          <a:srgbClr val="595959"/>
                        </a:solidFill>
                        <a:effectLst/>
                        <a:latin typeface="微软雅黑" panose="020B0503020204020204" pitchFamily="34" charset="-122"/>
                        <a:ea typeface="微软雅黑" panose="020B0503020204020204" pitchFamily="34" charset="-122"/>
                      </a:endParaRPr>
                    </a:p>
                  </a:txBody>
                  <a:tcPr marL="6746" marR="6746" marT="6746"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rowSpan="3">
                  <a:txBody>
                    <a:bodyPr/>
                    <a:lstStyle/>
                    <a:p>
                      <a:pPr algn="ctr" fontAlgn="ctr">
                        <a:lnSpc>
                          <a:spcPct val="100000"/>
                        </a:lnSpc>
                      </a:pPr>
                      <a:r>
                        <a:rPr lang="zh-CN" altLang="en-US" sz="900" u="none" strike="noStrike" dirty="0">
                          <a:solidFill>
                            <a:srgbClr val="595959"/>
                          </a:solidFill>
                          <a:effectLst/>
                          <a:latin typeface="微软雅黑" panose="020B0503020204020204" pitchFamily="34" charset="-122"/>
                          <a:ea typeface="微软雅黑" panose="020B0503020204020204" pitchFamily="34" charset="-122"/>
                        </a:rPr>
                        <a:t>北威州</a:t>
                      </a:r>
                      <a:endParaRPr lang="zh-CN" altLang="en-US" sz="900" b="0" i="0" u="none" strike="noStrike" dirty="0">
                        <a:solidFill>
                          <a:srgbClr val="595959"/>
                        </a:solidFill>
                        <a:effectLst/>
                        <a:latin typeface="微软雅黑" panose="020B0503020204020204" pitchFamily="34" charset="-122"/>
                        <a:ea typeface="微软雅黑" panose="020B0503020204020204" pitchFamily="34" charset="-122"/>
                      </a:endParaRPr>
                    </a:p>
                  </a:txBody>
                  <a:tcPr marL="6746" marR="6746" marT="6746"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300795541"/>
                  </a:ext>
                </a:extLst>
              </a:tr>
              <a:tr h="184474">
                <a:tc>
                  <a:txBody>
                    <a:bodyPr/>
                    <a:lstStyle/>
                    <a:p>
                      <a:pPr algn="ctr" fontAlgn="ctr">
                        <a:lnSpc>
                          <a:spcPct val="100000"/>
                        </a:lnSpc>
                      </a:pPr>
                      <a:r>
                        <a:rPr lang="zh-CN" altLang="en-US" sz="900" u="none" strike="noStrike" dirty="0">
                          <a:solidFill>
                            <a:srgbClr val="595959"/>
                          </a:solidFill>
                          <a:effectLst/>
                          <a:latin typeface="微软雅黑" panose="020B0503020204020204" pitchFamily="34" charset="-122"/>
                          <a:ea typeface="微软雅黑" panose="020B0503020204020204" pitchFamily="34" charset="-122"/>
                        </a:rPr>
                        <a:t>开元北威州租房招聘互助</a:t>
                      </a:r>
                      <a:r>
                        <a:rPr lang="en-US" altLang="zh-CN" sz="900" u="none" strike="noStrike" dirty="0">
                          <a:solidFill>
                            <a:srgbClr val="595959"/>
                          </a:solidFill>
                          <a:effectLst/>
                          <a:latin typeface="微软雅黑" panose="020B0503020204020204" pitchFamily="34" charset="-122"/>
                          <a:ea typeface="微软雅黑" panose="020B0503020204020204" pitchFamily="34" charset="-122"/>
                        </a:rPr>
                        <a:t>2</a:t>
                      </a:r>
                      <a:r>
                        <a:rPr lang="zh-CN" altLang="en-US" sz="900" u="none" strike="noStrike" dirty="0">
                          <a:solidFill>
                            <a:srgbClr val="595959"/>
                          </a:solidFill>
                          <a:effectLst/>
                          <a:latin typeface="微软雅黑" panose="020B0503020204020204" pitchFamily="34" charset="-122"/>
                          <a:ea typeface="微软雅黑" panose="020B0503020204020204" pitchFamily="34" charset="-122"/>
                        </a:rPr>
                        <a:t>群</a:t>
                      </a:r>
                      <a:endParaRPr lang="zh-CN" altLang="en-US" sz="900" b="0" i="0" u="none" strike="noStrike" dirty="0">
                        <a:solidFill>
                          <a:srgbClr val="595959"/>
                        </a:solidFill>
                        <a:effectLst/>
                        <a:latin typeface="微软雅黑" panose="020B0503020204020204" pitchFamily="34" charset="-122"/>
                        <a:ea typeface="微软雅黑" panose="020B0503020204020204" pitchFamily="34" charset="-122"/>
                      </a:endParaRPr>
                    </a:p>
                  </a:txBody>
                  <a:tcPr marL="6746" marR="6746" marT="6746"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ct val="100000"/>
                        </a:lnSpc>
                      </a:pPr>
                      <a:r>
                        <a:rPr lang="en-US" altLang="zh-CN" sz="900" b="0" i="0" u="none" strike="noStrike" dirty="0" smtClean="0">
                          <a:solidFill>
                            <a:srgbClr val="595959"/>
                          </a:solidFill>
                          <a:effectLst/>
                          <a:latin typeface="微软雅黑" panose="020B0503020204020204" pitchFamily="34" charset="-122"/>
                          <a:ea typeface="微软雅黑" panose="020B0503020204020204" pitchFamily="34" charset="-122"/>
                        </a:rPr>
                        <a:t>500</a:t>
                      </a:r>
                      <a:endParaRPr lang="en-US" sz="900" b="0" i="0" u="none" strike="noStrike" dirty="0">
                        <a:solidFill>
                          <a:srgbClr val="595959"/>
                        </a:solidFill>
                        <a:effectLst/>
                        <a:latin typeface="微软雅黑" panose="020B0503020204020204" pitchFamily="34" charset="-122"/>
                        <a:ea typeface="微软雅黑" panose="020B0503020204020204" pitchFamily="34" charset="-122"/>
                      </a:endParaRPr>
                    </a:p>
                  </a:txBody>
                  <a:tcPr marL="6746" marR="6746" marT="6746"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5301611"/>
                  </a:ext>
                </a:extLst>
              </a:tr>
              <a:tr h="184474">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900" u="none" strike="noStrike" dirty="0" smtClean="0">
                          <a:solidFill>
                            <a:srgbClr val="595959"/>
                          </a:solidFill>
                          <a:effectLst/>
                          <a:latin typeface="微软雅黑" panose="020B0503020204020204" pitchFamily="34" charset="-122"/>
                          <a:ea typeface="微软雅黑" panose="020B0503020204020204" pitchFamily="34" charset="-122"/>
                        </a:rPr>
                        <a:t>开元北威州租房招聘互助</a:t>
                      </a:r>
                      <a:r>
                        <a:rPr lang="zh-CN" altLang="zh-CN" sz="900" u="none" strike="noStrike" dirty="0" smtClean="0">
                          <a:solidFill>
                            <a:srgbClr val="595959"/>
                          </a:solidFill>
                          <a:effectLst/>
                          <a:latin typeface="微软雅黑" panose="020B0503020204020204" pitchFamily="34" charset="-122"/>
                          <a:ea typeface="微软雅黑" panose="020B0503020204020204" pitchFamily="34" charset="-122"/>
                        </a:rPr>
                        <a:t>3</a:t>
                      </a:r>
                      <a:r>
                        <a:rPr lang="zh-CN" altLang="en-US" sz="900" u="none" strike="noStrike" dirty="0" smtClean="0">
                          <a:solidFill>
                            <a:srgbClr val="595959"/>
                          </a:solidFill>
                          <a:effectLst/>
                          <a:latin typeface="微软雅黑" panose="020B0503020204020204" pitchFamily="34" charset="-122"/>
                          <a:ea typeface="微软雅黑" panose="020B0503020204020204" pitchFamily="34" charset="-122"/>
                        </a:rPr>
                        <a:t>群</a:t>
                      </a:r>
                      <a:endParaRPr lang="zh-CN" altLang="en-US" sz="900" b="0" i="0" u="none" strike="noStrike" dirty="0" smtClean="0">
                        <a:solidFill>
                          <a:srgbClr val="595959"/>
                        </a:solidFill>
                        <a:effectLst/>
                        <a:latin typeface="微软雅黑" panose="020B0503020204020204" pitchFamily="34" charset="-122"/>
                        <a:ea typeface="微软雅黑" panose="020B0503020204020204" pitchFamily="34" charset="-122"/>
                      </a:endParaRPr>
                    </a:p>
                  </a:txBody>
                  <a:tcPr marL="6746" marR="6746" marT="6746"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ct val="100000"/>
                        </a:lnSpc>
                      </a:pPr>
                      <a:r>
                        <a:rPr lang="en-US" altLang="zh-CN" sz="900" b="0" i="0" u="none" strike="noStrike" dirty="0" smtClean="0">
                          <a:solidFill>
                            <a:srgbClr val="595959"/>
                          </a:solidFill>
                          <a:effectLst/>
                          <a:latin typeface="微软雅黑" panose="020B0503020204020204" pitchFamily="34" charset="-122"/>
                          <a:ea typeface="微软雅黑" panose="020B0503020204020204" pitchFamily="34" charset="-122"/>
                        </a:rPr>
                        <a:t>170</a:t>
                      </a:r>
                      <a:endParaRPr lang="en-US" sz="900" b="0" i="0" u="none" strike="noStrike" dirty="0">
                        <a:solidFill>
                          <a:srgbClr val="595959"/>
                        </a:solidFill>
                        <a:effectLst/>
                        <a:latin typeface="微软雅黑" panose="020B0503020204020204" pitchFamily="34" charset="-122"/>
                        <a:ea typeface="微软雅黑" panose="020B0503020204020204" pitchFamily="34" charset="-122"/>
                      </a:endParaRPr>
                    </a:p>
                  </a:txBody>
                  <a:tcPr marL="6746" marR="6746" marT="6746"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fontAlgn="ctr">
                        <a:lnSpc>
                          <a:spcPct val="100000"/>
                        </a:lnSpc>
                      </a:pPr>
                      <a:endParaRPr lang="zh-CN" altLang="en-US" sz="900" b="0" i="0" u="none" strike="noStrike" dirty="0">
                        <a:solidFill>
                          <a:srgbClr val="595959"/>
                        </a:solidFill>
                        <a:effectLst/>
                        <a:latin typeface="微软雅黑" panose="020B0503020204020204" pitchFamily="34" charset="-122"/>
                        <a:ea typeface="微软雅黑" panose="020B0503020204020204" pitchFamily="34" charset="-122"/>
                      </a:endParaRPr>
                    </a:p>
                  </a:txBody>
                  <a:tcPr marL="6746" marR="6746" marT="6746"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fontAlgn="ctr">
                        <a:lnSpc>
                          <a:spcPct val="100000"/>
                        </a:lnSpc>
                      </a:pPr>
                      <a:endParaRPr lang="zh-CN" altLang="en-US" sz="900" b="0" i="0" u="none" strike="noStrike" dirty="0">
                        <a:solidFill>
                          <a:srgbClr val="595959"/>
                        </a:solidFill>
                        <a:effectLst/>
                        <a:latin typeface="微软雅黑" panose="020B0503020204020204" pitchFamily="34" charset="-122"/>
                        <a:ea typeface="微软雅黑" panose="020B0503020204020204" pitchFamily="34" charset="-122"/>
                      </a:endParaRPr>
                    </a:p>
                  </a:txBody>
                  <a:tcPr marL="6746" marR="6746" marT="6746"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23"/>
                  </a:ext>
                </a:extLst>
              </a:tr>
              <a:tr h="184474">
                <a:tc>
                  <a:txBody>
                    <a:bodyPr/>
                    <a:lstStyle/>
                    <a:p>
                      <a:pPr algn="ctr" fontAlgn="ctr">
                        <a:lnSpc>
                          <a:spcPct val="100000"/>
                        </a:lnSpc>
                      </a:pPr>
                      <a:r>
                        <a:rPr lang="zh-CN" altLang="en-US" sz="900" u="none" strike="noStrike" dirty="0">
                          <a:solidFill>
                            <a:srgbClr val="595959"/>
                          </a:solidFill>
                          <a:effectLst/>
                          <a:latin typeface="微软雅黑" panose="020B0503020204020204" pitchFamily="34" charset="-122"/>
                          <a:ea typeface="微软雅黑" panose="020B0503020204020204" pitchFamily="34" charset="-122"/>
                        </a:rPr>
                        <a:t>开元柏林租房招聘</a:t>
                      </a:r>
                      <a:r>
                        <a:rPr lang="en-US" altLang="zh-CN" sz="900" u="none" strike="noStrike" dirty="0">
                          <a:solidFill>
                            <a:srgbClr val="595959"/>
                          </a:solidFill>
                          <a:effectLst/>
                          <a:latin typeface="微软雅黑" panose="020B0503020204020204" pitchFamily="34" charset="-122"/>
                          <a:ea typeface="微软雅黑" panose="020B0503020204020204" pitchFamily="34" charset="-122"/>
                        </a:rPr>
                        <a:t>1</a:t>
                      </a:r>
                      <a:r>
                        <a:rPr lang="zh-CN" altLang="en-US" sz="900" u="none" strike="noStrike" dirty="0">
                          <a:solidFill>
                            <a:srgbClr val="595959"/>
                          </a:solidFill>
                          <a:effectLst/>
                          <a:latin typeface="微软雅黑" panose="020B0503020204020204" pitchFamily="34" charset="-122"/>
                          <a:ea typeface="微软雅黑" panose="020B0503020204020204" pitchFamily="34" charset="-122"/>
                        </a:rPr>
                        <a:t>群</a:t>
                      </a:r>
                      <a:endParaRPr lang="zh-CN" altLang="en-US" sz="900" b="0" i="0" u="none" strike="noStrike" dirty="0">
                        <a:solidFill>
                          <a:srgbClr val="595959"/>
                        </a:solidFill>
                        <a:effectLst/>
                        <a:latin typeface="微软雅黑" panose="020B0503020204020204" pitchFamily="34" charset="-122"/>
                        <a:ea typeface="微软雅黑" panose="020B0503020204020204" pitchFamily="34" charset="-122"/>
                      </a:endParaRPr>
                    </a:p>
                  </a:txBody>
                  <a:tcPr marL="6746" marR="6746" marT="6746"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lnSpc>
                          <a:spcPct val="100000"/>
                        </a:lnSpc>
                      </a:pPr>
                      <a:r>
                        <a:rPr lang="en-US" sz="900" u="none" strike="noStrike">
                          <a:solidFill>
                            <a:srgbClr val="595959"/>
                          </a:solidFill>
                          <a:effectLst/>
                          <a:latin typeface="微软雅黑" panose="020B0503020204020204" pitchFamily="34" charset="-122"/>
                          <a:ea typeface="微软雅黑" panose="020B0503020204020204" pitchFamily="34" charset="-122"/>
                        </a:rPr>
                        <a:t>500</a:t>
                      </a:r>
                      <a:endParaRPr lang="en-US" sz="900" b="0" i="0" u="none" strike="noStrike">
                        <a:solidFill>
                          <a:srgbClr val="595959"/>
                        </a:solidFill>
                        <a:effectLst/>
                        <a:latin typeface="微软雅黑" panose="020B0503020204020204" pitchFamily="34" charset="-122"/>
                        <a:ea typeface="微软雅黑" panose="020B0503020204020204" pitchFamily="34" charset="-122"/>
                      </a:endParaRPr>
                    </a:p>
                  </a:txBody>
                  <a:tcPr marL="6746" marR="6746" marT="6746"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algn="ctr" fontAlgn="ctr">
                        <a:lnSpc>
                          <a:spcPct val="100000"/>
                        </a:lnSpc>
                      </a:pPr>
                      <a:r>
                        <a:rPr lang="zh-CN" altLang="en-US" sz="900" u="none" strike="noStrike" dirty="0">
                          <a:solidFill>
                            <a:srgbClr val="595959"/>
                          </a:solidFill>
                          <a:effectLst/>
                          <a:latin typeface="微软雅黑" panose="020B0503020204020204" pitchFamily="34" charset="-122"/>
                          <a:ea typeface="微软雅黑" panose="020B0503020204020204" pitchFamily="34" charset="-122"/>
                        </a:rPr>
                        <a:t>实用信息，聊天</a:t>
                      </a:r>
                      <a:endParaRPr lang="zh-CN" altLang="en-US" sz="900" b="0" i="0" u="none" strike="noStrike" dirty="0">
                        <a:solidFill>
                          <a:srgbClr val="595959"/>
                        </a:solidFill>
                        <a:effectLst/>
                        <a:latin typeface="微软雅黑" panose="020B0503020204020204" pitchFamily="34" charset="-122"/>
                        <a:ea typeface="微软雅黑" panose="020B0503020204020204" pitchFamily="34" charset="-122"/>
                      </a:endParaRPr>
                    </a:p>
                  </a:txBody>
                  <a:tcPr marL="6746" marR="6746" marT="6746"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algn="ctr" fontAlgn="ctr">
                        <a:lnSpc>
                          <a:spcPct val="100000"/>
                        </a:lnSpc>
                      </a:pPr>
                      <a:r>
                        <a:rPr lang="zh-CN" altLang="en-US" sz="900" u="none" strike="noStrike" dirty="0" smtClean="0">
                          <a:solidFill>
                            <a:srgbClr val="595959"/>
                          </a:solidFill>
                          <a:effectLst/>
                          <a:latin typeface="微软雅黑" panose="020B0503020204020204" pitchFamily="34" charset="-122"/>
                          <a:ea typeface="微软雅黑" panose="020B0503020204020204" pitchFamily="34" charset="-122"/>
                        </a:rPr>
                        <a:t>柏林</a:t>
                      </a:r>
                      <a:endParaRPr lang="zh-CN" altLang="en-US" sz="900" b="0" i="0" u="none" strike="noStrike" dirty="0">
                        <a:solidFill>
                          <a:srgbClr val="595959"/>
                        </a:solidFill>
                        <a:effectLst/>
                        <a:latin typeface="微软雅黑" panose="020B0503020204020204" pitchFamily="34" charset="-122"/>
                        <a:ea typeface="微软雅黑" panose="020B0503020204020204" pitchFamily="34" charset="-122"/>
                      </a:endParaRPr>
                    </a:p>
                  </a:txBody>
                  <a:tcPr marL="6746" marR="6746" marT="6746"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3737224"/>
                  </a:ext>
                </a:extLst>
              </a:tr>
              <a:tr h="184474">
                <a:tc>
                  <a:txBody>
                    <a:bodyPr/>
                    <a:lstStyle/>
                    <a:p>
                      <a:pPr algn="ctr" fontAlgn="ctr">
                        <a:lnSpc>
                          <a:spcPct val="100000"/>
                        </a:lnSpc>
                      </a:pPr>
                      <a:r>
                        <a:rPr lang="zh-CN" altLang="en-US" sz="900" u="none" strike="noStrike" dirty="0">
                          <a:solidFill>
                            <a:srgbClr val="595959"/>
                          </a:solidFill>
                          <a:effectLst/>
                          <a:latin typeface="微软雅黑" panose="020B0503020204020204" pitchFamily="34" charset="-122"/>
                          <a:ea typeface="微软雅黑" panose="020B0503020204020204" pitchFamily="34" charset="-122"/>
                        </a:rPr>
                        <a:t>开元柏林租房招聘</a:t>
                      </a:r>
                      <a:r>
                        <a:rPr lang="en-US" altLang="zh-CN" sz="900" u="none" strike="noStrike" dirty="0">
                          <a:solidFill>
                            <a:srgbClr val="595959"/>
                          </a:solidFill>
                          <a:effectLst/>
                          <a:latin typeface="微软雅黑" panose="020B0503020204020204" pitchFamily="34" charset="-122"/>
                          <a:ea typeface="微软雅黑" panose="020B0503020204020204" pitchFamily="34" charset="-122"/>
                        </a:rPr>
                        <a:t>2</a:t>
                      </a:r>
                      <a:r>
                        <a:rPr lang="zh-CN" altLang="en-US" sz="900" u="none" strike="noStrike" dirty="0">
                          <a:solidFill>
                            <a:srgbClr val="595959"/>
                          </a:solidFill>
                          <a:effectLst/>
                          <a:latin typeface="微软雅黑" panose="020B0503020204020204" pitchFamily="34" charset="-122"/>
                          <a:ea typeface="微软雅黑" panose="020B0503020204020204" pitchFamily="34" charset="-122"/>
                        </a:rPr>
                        <a:t>群</a:t>
                      </a:r>
                      <a:endParaRPr lang="zh-CN" altLang="en-US" sz="900" b="0" i="0" u="none" strike="noStrike" dirty="0">
                        <a:solidFill>
                          <a:srgbClr val="595959"/>
                        </a:solidFill>
                        <a:effectLst/>
                        <a:latin typeface="微软雅黑" panose="020B0503020204020204" pitchFamily="34" charset="-122"/>
                        <a:ea typeface="微软雅黑" panose="020B0503020204020204" pitchFamily="34" charset="-122"/>
                      </a:endParaRPr>
                    </a:p>
                  </a:txBody>
                  <a:tcPr marL="6746" marR="6746" marT="6746"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lnSpc>
                          <a:spcPct val="100000"/>
                        </a:lnSpc>
                      </a:pPr>
                      <a:r>
                        <a:rPr lang="en-US" sz="900" u="none" strike="noStrike" dirty="0">
                          <a:solidFill>
                            <a:srgbClr val="595959"/>
                          </a:solidFill>
                          <a:effectLst/>
                          <a:latin typeface="微软雅黑" panose="020B0503020204020204" pitchFamily="34" charset="-122"/>
                          <a:ea typeface="微软雅黑" panose="020B0503020204020204" pitchFamily="34" charset="-122"/>
                        </a:rPr>
                        <a:t>5</a:t>
                      </a:r>
                      <a:r>
                        <a:rPr lang="en-US" sz="900" u="none" strike="noStrike" dirty="0" smtClean="0">
                          <a:solidFill>
                            <a:srgbClr val="595959"/>
                          </a:solidFill>
                          <a:effectLst/>
                          <a:latin typeface="微软雅黑" panose="020B0503020204020204" pitchFamily="34" charset="-122"/>
                          <a:ea typeface="微软雅黑" panose="020B0503020204020204" pitchFamily="34" charset="-122"/>
                        </a:rPr>
                        <a:t>00</a:t>
                      </a:r>
                      <a:endParaRPr lang="en-US" sz="900" b="0" i="0" u="none" strike="noStrike" dirty="0">
                        <a:solidFill>
                          <a:srgbClr val="595959"/>
                        </a:solidFill>
                        <a:effectLst/>
                        <a:latin typeface="微软雅黑" panose="020B0503020204020204" pitchFamily="34" charset="-122"/>
                        <a:ea typeface="微软雅黑" panose="020B0503020204020204" pitchFamily="34" charset="-122"/>
                      </a:endParaRPr>
                    </a:p>
                  </a:txBody>
                  <a:tcPr marL="6746" marR="6746" marT="6746"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CN" altLang="en-US" sz="900" b="0" i="0" u="none" strike="noStrike" dirty="0" smtClean="0">
                        <a:solidFill>
                          <a:srgbClr val="595959"/>
                        </a:solidFill>
                        <a:effectLst/>
                        <a:latin typeface="微软雅黑" panose="020B0503020204020204" pitchFamily="34" charset="-122"/>
                        <a:ea typeface="微软雅黑" panose="020B0503020204020204" pitchFamily="34" charset="-122"/>
                      </a:endParaRPr>
                    </a:p>
                  </a:txBody>
                  <a:tcPr marL="6746" marR="6746" marT="6746"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900" b="0" i="0" u="none" strike="noStrike" dirty="0">
                        <a:solidFill>
                          <a:srgbClr val="595959"/>
                        </a:solidFill>
                        <a:effectLst/>
                        <a:latin typeface="微软雅黑" panose="020B0503020204020204" pitchFamily="34" charset="-122"/>
                        <a:ea typeface="微软雅黑" panose="020B0503020204020204" pitchFamily="34" charset="-122"/>
                      </a:endParaRPr>
                    </a:p>
                  </a:txBody>
                  <a:tcPr marL="6746" marR="6746" marT="6746"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642001533"/>
                  </a:ext>
                </a:extLst>
              </a:tr>
              <a:tr h="184474">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900" u="none" strike="noStrike" dirty="0" smtClean="0">
                          <a:solidFill>
                            <a:srgbClr val="595959"/>
                          </a:solidFill>
                          <a:effectLst/>
                          <a:latin typeface="微软雅黑" panose="020B0503020204020204" pitchFamily="34" charset="-122"/>
                          <a:ea typeface="微软雅黑" panose="020B0503020204020204" pitchFamily="34" charset="-122"/>
                        </a:rPr>
                        <a:t>开元柏林租房招聘</a:t>
                      </a:r>
                      <a:r>
                        <a:rPr lang="en-US" altLang="zh-CN" sz="900" u="none" strike="noStrike" dirty="0" smtClean="0">
                          <a:solidFill>
                            <a:srgbClr val="595959"/>
                          </a:solidFill>
                          <a:effectLst/>
                          <a:latin typeface="微软雅黑" panose="020B0503020204020204" pitchFamily="34" charset="-122"/>
                          <a:ea typeface="微软雅黑" panose="020B0503020204020204" pitchFamily="34" charset="-122"/>
                        </a:rPr>
                        <a:t>3</a:t>
                      </a:r>
                      <a:r>
                        <a:rPr lang="zh-CN" altLang="en-US" sz="900" u="none" strike="noStrike" dirty="0" smtClean="0">
                          <a:solidFill>
                            <a:srgbClr val="595959"/>
                          </a:solidFill>
                          <a:effectLst/>
                          <a:latin typeface="微软雅黑" panose="020B0503020204020204" pitchFamily="34" charset="-122"/>
                          <a:ea typeface="微软雅黑" panose="020B0503020204020204" pitchFamily="34" charset="-122"/>
                        </a:rPr>
                        <a:t>群</a:t>
                      </a:r>
                      <a:endParaRPr lang="zh-CN" altLang="en-US" sz="900" b="0" i="0" u="none" strike="noStrike" dirty="0" smtClean="0">
                        <a:solidFill>
                          <a:srgbClr val="595959"/>
                        </a:solidFill>
                        <a:effectLst/>
                        <a:latin typeface="微软雅黑" panose="020B0503020204020204" pitchFamily="34" charset="-122"/>
                        <a:ea typeface="微软雅黑" panose="020B0503020204020204" pitchFamily="34" charset="-122"/>
                      </a:endParaRPr>
                    </a:p>
                  </a:txBody>
                  <a:tcPr marL="6746" marR="6746" marT="6746"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lnSpc>
                          <a:spcPct val="100000"/>
                        </a:lnSpc>
                      </a:pPr>
                      <a:r>
                        <a:rPr lang="en-US" sz="900" b="0" i="0" u="none" strike="noStrike" dirty="0" smtClean="0">
                          <a:solidFill>
                            <a:srgbClr val="595959"/>
                          </a:solidFill>
                          <a:effectLst/>
                          <a:latin typeface="微软雅黑" panose="020B0503020204020204" pitchFamily="34" charset="-122"/>
                          <a:ea typeface="微软雅黑" panose="020B0503020204020204" pitchFamily="34" charset="-122"/>
                        </a:rPr>
                        <a:t>420</a:t>
                      </a:r>
                      <a:endParaRPr lang="en-US" sz="900" b="0" i="0" u="none" strike="noStrike" dirty="0">
                        <a:solidFill>
                          <a:srgbClr val="595959"/>
                        </a:solidFill>
                        <a:effectLst/>
                        <a:latin typeface="微软雅黑" panose="020B0503020204020204" pitchFamily="34" charset="-122"/>
                        <a:ea typeface="微软雅黑" panose="020B0503020204020204" pitchFamily="34" charset="-122"/>
                      </a:endParaRPr>
                    </a:p>
                  </a:txBody>
                  <a:tcPr marL="6746" marR="6746" marT="6746"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CN" altLang="en-US" sz="900" b="0" i="0" u="none" strike="noStrike" dirty="0" smtClean="0">
                        <a:solidFill>
                          <a:srgbClr val="595959"/>
                        </a:solidFill>
                        <a:effectLst/>
                        <a:latin typeface="微软雅黑" panose="020B0503020204020204" pitchFamily="34" charset="-122"/>
                        <a:ea typeface="微软雅黑" panose="020B0503020204020204" pitchFamily="34" charset="-122"/>
                      </a:endParaRPr>
                    </a:p>
                  </a:txBody>
                  <a:tcPr marL="6746" marR="6746" marT="6746"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900" b="0" i="0" u="none" strike="noStrike" dirty="0">
                        <a:solidFill>
                          <a:srgbClr val="595959"/>
                        </a:solidFill>
                        <a:effectLst/>
                        <a:latin typeface="微软雅黑" panose="020B0503020204020204" pitchFamily="34" charset="-122"/>
                        <a:ea typeface="微软雅黑" panose="020B0503020204020204" pitchFamily="34" charset="-122"/>
                      </a:endParaRPr>
                    </a:p>
                  </a:txBody>
                  <a:tcPr marL="6746" marR="6746" marT="6746"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84474">
                <a:tc>
                  <a:txBody>
                    <a:bodyPr/>
                    <a:lstStyle/>
                    <a:p>
                      <a:pPr algn="ctr" fontAlgn="ctr">
                        <a:lnSpc>
                          <a:spcPct val="100000"/>
                        </a:lnSpc>
                      </a:pPr>
                      <a:r>
                        <a:rPr lang="zh-CN" altLang="en-US" sz="900" u="none" strike="noStrike" dirty="0">
                          <a:solidFill>
                            <a:srgbClr val="595959"/>
                          </a:solidFill>
                          <a:effectLst/>
                          <a:latin typeface="微软雅黑" panose="020B0503020204020204" pitchFamily="34" charset="-122"/>
                          <a:ea typeface="微软雅黑" panose="020B0503020204020204" pitchFamily="34" charset="-122"/>
                        </a:rPr>
                        <a:t>开元北德地区租房招聘互助群</a:t>
                      </a:r>
                      <a:endParaRPr lang="zh-CN" altLang="en-US" sz="900" b="0" i="0" u="none" strike="noStrike" dirty="0">
                        <a:solidFill>
                          <a:srgbClr val="595959"/>
                        </a:solidFill>
                        <a:effectLst/>
                        <a:latin typeface="微软雅黑" panose="020B0503020204020204" pitchFamily="34" charset="-122"/>
                        <a:ea typeface="微软雅黑" panose="020B0503020204020204" pitchFamily="34" charset="-122"/>
                      </a:endParaRPr>
                    </a:p>
                  </a:txBody>
                  <a:tcPr marL="6746" marR="6746" marT="6746"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ct val="100000"/>
                        </a:lnSpc>
                      </a:pPr>
                      <a:r>
                        <a:rPr lang="en-US" sz="900" u="none" strike="noStrike" dirty="0">
                          <a:solidFill>
                            <a:srgbClr val="595959"/>
                          </a:solidFill>
                          <a:effectLst/>
                          <a:latin typeface="微软雅黑" panose="020B0503020204020204" pitchFamily="34" charset="-122"/>
                          <a:ea typeface="微软雅黑" panose="020B0503020204020204" pitchFamily="34" charset="-122"/>
                        </a:rPr>
                        <a:t>196</a:t>
                      </a:r>
                      <a:endParaRPr lang="en-US" sz="900" b="0" i="0" u="none" strike="noStrike" dirty="0">
                        <a:solidFill>
                          <a:srgbClr val="595959"/>
                        </a:solidFill>
                        <a:effectLst/>
                        <a:latin typeface="微软雅黑" panose="020B0503020204020204" pitchFamily="34" charset="-122"/>
                        <a:ea typeface="微软雅黑" panose="020B0503020204020204" pitchFamily="34" charset="-122"/>
                      </a:endParaRPr>
                    </a:p>
                  </a:txBody>
                  <a:tcPr marL="6746" marR="6746" marT="6746"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ct val="100000"/>
                        </a:lnSpc>
                      </a:pPr>
                      <a:r>
                        <a:rPr lang="zh-CN" altLang="en-US" sz="900" u="none" strike="noStrike" dirty="0">
                          <a:solidFill>
                            <a:srgbClr val="595959"/>
                          </a:solidFill>
                          <a:effectLst/>
                          <a:latin typeface="微软雅黑" panose="020B0503020204020204" pitchFamily="34" charset="-122"/>
                          <a:ea typeface="微软雅黑" panose="020B0503020204020204" pitchFamily="34" charset="-122"/>
                        </a:rPr>
                        <a:t>新闻资讯，实用信息</a:t>
                      </a:r>
                      <a:endParaRPr lang="zh-CN" altLang="en-US" sz="900" b="0" i="0" u="none" strike="noStrike" dirty="0">
                        <a:solidFill>
                          <a:srgbClr val="595959"/>
                        </a:solidFill>
                        <a:effectLst/>
                        <a:latin typeface="微软雅黑" panose="020B0503020204020204" pitchFamily="34" charset="-122"/>
                        <a:ea typeface="微软雅黑" panose="020B0503020204020204" pitchFamily="34" charset="-122"/>
                      </a:endParaRPr>
                    </a:p>
                  </a:txBody>
                  <a:tcPr marL="6746" marR="6746" marT="6746"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ct val="100000"/>
                        </a:lnSpc>
                      </a:pPr>
                      <a:r>
                        <a:rPr lang="zh-CN" altLang="en-US" sz="900" u="none" strike="noStrike" dirty="0">
                          <a:solidFill>
                            <a:srgbClr val="595959"/>
                          </a:solidFill>
                          <a:effectLst/>
                          <a:latin typeface="微软雅黑" panose="020B0503020204020204" pitchFamily="34" charset="-122"/>
                          <a:ea typeface="微软雅黑" panose="020B0503020204020204" pitchFamily="34" charset="-122"/>
                        </a:rPr>
                        <a:t>汉堡，汉诺威，不莱梅等</a:t>
                      </a:r>
                      <a:endParaRPr lang="zh-CN" altLang="en-US" sz="900" b="0" i="0" u="none" strike="noStrike" dirty="0">
                        <a:solidFill>
                          <a:srgbClr val="595959"/>
                        </a:solidFill>
                        <a:effectLst/>
                        <a:latin typeface="微软雅黑" panose="020B0503020204020204" pitchFamily="34" charset="-122"/>
                        <a:ea typeface="微软雅黑" panose="020B0503020204020204" pitchFamily="34" charset="-122"/>
                      </a:endParaRPr>
                    </a:p>
                  </a:txBody>
                  <a:tcPr marL="6746" marR="6746" marT="6746"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377466402"/>
                  </a:ext>
                </a:extLst>
              </a:tr>
              <a:tr h="184474">
                <a:tc>
                  <a:txBody>
                    <a:bodyPr/>
                    <a:lstStyle/>
                    <a:p>
                      <a:pPr algn="ctr" fontAlgn="ctr">
                        <a:lnSpc>
                          <a:spcPct val="100000"/>
                        </a:lnSpc>
                      </a:pPr>
                      <a:r>
                        <a:rPr lang="zh-CN" altLang="en-US" sz="900" u="none" strike="noStrike" dirty="0">
                          <a:solidFill>
                            <a:srgbClr val="595959"/>
                          </a:solidFill>
                          <a:effectLst/>
                          <a:latin typeface="微软雅黑" panose="020B0503020204020204" pitchFamily="34" charset="-122"/>
                          <a:ea typeface="微软雅黑" panose="020B0503020204020204" pitchFamily="34" charset="-122"/>
                        </a:rPr>
                        <a:t>开元资讯</a:t>
                      </a:r>
                      <a:r>
                        <a:rPr lang="en-US" altLang="zh-CN" sz="900" u="none" strike="noStrike" dirty="0">
                          <a:solidFill>
                            <a:srgbClr val="595959"/>
                          </a:solidFill>
                          <a:effectLst/>
                          <a:latin typeface="微软雅黑" panose="020B0503020204020204" pitchFamily="34" charset="-122"/>
                          <a:ea typeface="微软雅黑" panose="020B0503020204020204" pitchFamily="34" charset="-122"/>
                        </a:rPr>
                        <a:t>-</a:t>
                      </a:r>
                      <a:r>
                        <a:rPr lang="zh-CN" altLang="en-US" sz="900" u="none" strike="noStrike" dirty="0">
                          <a:solidFill>
                            <a:srgbClr val="595959"/>
                          </a:solidFill>
                          <a:effectLst/>
                          <a:latin typeface="微软雅黑" panose="020B0503020204020204" pitchFamily="34" charset="-122"/>
                          <a:ea typeface="微软雅黑" panose="020B0503020204020204" pitchFamily="34" charset="-122"/>
                        </a:rPr>
                        <a:t>法兰克福及</a:t>
                      </a:r>
                      <a:r>
                        <a:rPr lang="zh-CN" altLang="en-US" sz="900" u="none" strike="noStrike" dirty="0" smtClean="0">
                          <a:solidFill>
                            <a:srgbClr val="595959"/>
                          </a:solidFill>
                          <a:effectLst/>
                          <a:latin typeface="微软雅黑" panose="020B0503020204020204" pitchFamily="34" charset="-122"/>
                          <a:ea typeface="微软雅黑" panose="020B0503020204020204" pitchFamily="34" charset="-122"/>
                        </a:rPr>
                        <a:t>周边租房招聘</a:t>
                      </a:r>
                      <a:r>
                        <a:rPr lang="en-US" altLang="zh-CN" sz="900" u="none" strike="noStrike" dirty="0" smtClean="0">
                          <a:solidFill>
                            <a:srgbClr val="595959"/>
                          </a:solidFill>
                          <a:effectLst/>
                          <a:latin typeface="微软雅黑" panose="020B0503020204020204" pitchFamily="34" charset="-122"/>
                          <a:ea typeface="微软雅黑" panose="020B0503020204020204" pitchFamily="34" charset="-122"/>
                        </a:rPr>
                        <a:t>1</a:t>
                      </a:r>
                      <a:r>
                        <a:rPr lang="zh-CN" altLang="en-US" sz="900" u="none" strike="noStrike" dirty="0">
                          <a:solidFill>
                            <a:srgbClr val="595959"/>
                          </a:solidFill>
                          <a:effectLst/>
                          <a:latin typeface="微软雅黑" panose="020B0503020204020204" pitchFamily="34" charset="-122"/>
                          <a:ea typeface="微软雅黑" panose="020B0503020204020204" pitchFamily="34" charset="-122"/>
                        </a:rPr>
                        <a:t>群</a:t>
                      </a:r>
                      <a:endParaRPr lang="zh-CN" altLang="en-US" sz="900" b="0" i="0" u="none" strike="noStrike" dirty="0">
                        <a:solidFill>
                          <a:srgbClr val="595959"/>
                        </a:solidFill>
                        <a:effectLst/>
                        <a:latin typeface="微软雅黑" panose="020B0503020204020204" pitchFamily="34" charset="-122"/>
                        <a:ea typeface="微软雅黑" panose="020B0503020204020204" pitchFamily="34" charset="-122"/>
                      </a:endParaRPr>
                    </a:p>
                  </a:txBody>
                  <a:tcPr marL="6746" marR="6746" marT="6746"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lnSpc>
                          <a:spcPct val="100000"/>
                        </a:lnSpc>
                      </a:pPr>
                      <a:r>
                        <a:rPr lang="en-US" sz="900" u="none" strike="noStrike">
                          <a:solidFill>
                            <a:srgbClr val="595959"/>
                          </a:solidFill>
                          <a:effectLst/>
                          <a:latin typeface="微软雅黑" panose="020B0503020204020204" pitchFamily="34" charset="-122"/>
                          <a:ea typeface="微软雅黑" panose="020B0503020204020204" pitchFamily="34" charset="-122"/>
                        </a:rPr>
                        <a:t>500</a:t>
                      </a:r>
                      <a:endParaRPr lang="en-US" sz="900" b="0" i="0" u="none" strike="noStrike">
                        <a:solidFill>
                          <a:srgbClr val="595959"/>
                        </a:solidFill>
                        <a:effectLst/>
                        <a:latin typeface="微软雅黑" panose="020B0503020204020204" pitchFamily="34" charset="-122"/>
                        <a:ea typeface="微软雅黑" panose="020B0503020204020204" pitchFamily="34" charset="-122"/>
                      </a:endParaRPr>
                    </a:p>
                  </a:txBody>
                  <a:tcPr marL="6746" marR="6746" marT="6746"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algn="ctr" fontAlgn="ctr">
                        <a:lnSpc>
                          <a:spcPct val="100000"/>
                        </a:lnSpc>
                      </a:pPr>
                      <a:r>
                        <a:rPr lang="zh-CN" altLang="en-US" sz="900" u="none" strike="noStrike" dirty="0" smtClean="0">
                          <a:solidFill>
                            <a:srgbClr val="595959"/>
                          </a:solidFill>
                          <a:effectLst/>
                          <a:latin typeface="微软雅黑" panose="020B0503020204020204" pitchFamily="34" charset="-122"/>
                          <a:ea typeface="微软雅黑" panose="020B0503020204020204" pitchFamily="34" charset="-122"/>
                        </a:rPr>
                        <a:t>新闻资讯，实用信息</a:t>
                      </a:r>
                      <a:endParaRPr lang="zh-CN" altLang="en-US" sz="900" b="0" i="0" u="none" strike="noStrike" dirty="0">
                        <a:solidFill>
                          <a:srgbClr val="595959"/>
                        </a:solidFill>
                        <a:effectLst/>
                        <a:latin typeface="微软雅黑" panose="020B0503020204020204" pitchFamily="34" charset="-122"/>
                        <a:ea typeface="微软雅黑" panose="020B0503020204020204" pitchFamily="34" charset="-122"/>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US" sz="900" u="none" strike="noStrike" dirty="0">
                          <a:solidFill>
                            <a:srgbClr val="595959"/>
                          </a:solidFill>
                          <a:effectLst/>
                          <a:latin typeface="微软雅黑" panose="020B0503020204020204" pitchFamily="34" charset="-122"/>
                          <a:ea typeface="微软雅黑" panose="020B0503020204020204" pitchFamily="34" charset="-122"/>
                        </a:rPr>
                        <a:t> </a:t>
                      </a:r>
                      <a:endParaRPr lang="en-US" sz="900" b="0" i="0" u="none" strike="noStrike" dirty="0">
                        <a:solidFill>
                          <a:srgbClr val="595959"/>
                        </a:solidFill>
                        <a:effectLst/>
                        <a:latin typeface="微软雅黑" panose="020B0503020204020204" pitchFamily="34" charset="-122"/>
                        <a:ea typeface="微软雅黑" panose="020B0503020204020204" pitchFamily="34" charset="-122"/>
                      </a:endParaRPr>
                    </a:p>
                  </a:txBody>
                  <a:tcPr marL="6746" marR="6746" marT="6746"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algn="ctr" fontAlgn="ctr">
                        <a:lnSpc>
                          <a:spcPct val="100000"/>
                        </a:lnSpc>
                      </a:pPr>
                      <a:r>
                        <a:rPr lang="zh-CN" altLang="en-US" sz="900" u="none" strike="noStrike" dirty="0">
                          <a:solidFill>
                            <a:srgbClr val="595959"/>
                          </a:solidFill>
                          <a:effectLst/>
                          <a:latin typeface="微软雅黑" panose="020B0503020204020204" pitchFamily="34" charset="-122"/>
                          <a:ea typeface="微软雅黑" panose="020B0503020204020204" pitchFamily="34" charset="-122"/>
                        </a:rPr>
                        <a:t>法兰克福</a:t>
                      </a:r>
                      <a:endParaRPr lang="zh-CN" altLang="en-US" sz="900" b="0" i="0" u="none" strike="noStrike" dirty="0">
                        <a:solidFill>
                          <a:srgbClr val="595959"/>
                        </a:solidFill>
                        <a:effectLst/>
                        <a:latin typeface="微软雅黑" panose="020B0503020204020204" pitchFamily="34" charset="-122"/>
                        <a:ea typeface="微软雅黑" panose="020B0503020204020204" pitchFamily="34" charset="-122"/>
                      </a:endParaRPr>
                    </a:p>
                  </a:txBody>
                  <a:tcPr marL="6746" marR="6746" marT="6746"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106832430"/>
                  </a:ext>
                </a:extLst>
              </a:tr>
              <a:tr h="184474">
                <a:tc>
                  <a:txBody>
                    <a:bodyPr/>
                    <a:lstStyle/>
                    <a:p>
                      <a:pPr algn="ctr" fontAlgn="ctr">
                        <a:lnSpc>
                          <a:spcPct val="100000"/>
                        </a:lnSpc>
                      </a:pPr>
                      <a:r>
                        <a:rPr lang="zh-CN" altLang="en-US" sz="900" u="none" strike="noStrike" dirty="0">
                          <a:solidFill>
                            <a:srgbClr val="595959"/>
                          </a:solidFill>
                          <a:effectLst/>
                          <a:latin typeface="微软雅黑" panose="020B0503020204020204" pitchFamily="34" charset="-122"/>
                          <a:ea typeface="微软雅黑" panose="020B0503020204020204" pitchFamily="34" charset="-122"/>
                        </a:rPr>
                        <a:t>开元资讯</a:t>
                      </a:r>
                      <a:r>
                        <a:rPr lang="en-US" altLang="zh-CN" sz="900" u="none" strike="noStrike" dirty="0">
                          <a:solidFill>
                            <a:srgbClr val="595959"/>
                          </a:solidFill>
                          <a:effectLst/>
                          <a:latin typeface="微软雅黑" panose="020B0503020204020204" pitchFamily="34" charset="-122"/>
                          <a:ea typeface="微软雅黑" panose="020B0503020204020204" pitchFamily="34" charset="-122"/>
                        </a:rPr>
                        <a:t>-</a:t>
                      </a:r>
                      <a:r>
                        <a:rPr lang="zh-CN" altLang="en-US" sz="900" u="none" strike="noStrike" dirty="0">
                          <a:solidFill>
                            <a:srgbClr val="595959"/>
                          </a:solidFill>
                          <a:effectLst/>
                          <a:latin typeface="微软雅黑" panose="020B0503020204020204" pitchFamily="34" charset="-122"/>
                          <a:ea typeface="微软雅黑" panose="020B0503020204020204" pitchFamily="34" charset="-122"/>
                        </a:rPr>
                        <a:t>法兰克福及</a:t>
                      </a:r>
                      <a:r>
                        <a:rPr lang="zh-CN" altLang="en-US" sz="900" u="none" strike="noStrike" dirty="0" smtClean="0">
                          <a:solidFill>
                            <a:srgbClr val="595959"/>
                          </a:solidFill>
                          <a:effectLst/>
                          <a:latin typeface="微软雅黑" panose="020B0503020204020204" pitchFamily="34" charset="-122"/>
                          <a:ea typeface="微软雅黑" panose="020B0503020204020204" pitchFamily="34" charset="-122"/>
                        </a:rPr>
                        <a:t>周边租房招聘</a:t>
                      </a:r>
                      <a:r>
                        <a:rPr lang="en-US" altLang="zh-CN" sz="900" u="none" strike="noStrike" dirty="0" smtClean="0">
                          <a:solidFill>
                            <a:srgbClr val="595959"/>
                          </a:solidFill>
                          <a:effectLst/>
                          <a:latin typeface="微软雅黑" panose="020B0503020204020204" pitchFamily="34" charset="-122"/>
                          <a:ea typeface="微软雅黑" panose="020B0503020204020204" pitchFamily="34" charset="-122"/>
                        </a:rPr>
                        <a:t>2</a:t>
                      </a:r>
                      <a:r>
                        <a:rPr lang="zh-CN" altLang="en-US" sz="900" u="none" strike="noStrike" dirty="0">
                          <a:solidFill>
                            <a:srgbClr val="595959"/>
                          </a:solidFill>
                          <a:effectLst/>
                          <a:latin typeface="微软雅黑" panose="020B0503020204020204" pitchFamily="34" charset="-122"/>
                          <a:ea typeface="微软雅黑" panose="020B0503020204020204" pitchFamily="34" charset="-122"/>
                        </a:rPr>
                        <a:t>群</a:t>
                      </a:r>
                      <a:endParaRPr lang="zh-CN" altLang="en-US" sz="900" b="0" i="0" u="none" strike="noStrike" dirty="0">
                        <a:solidFill>
                          <a:srgbClr val="595959"/>
                        </a:solidFill>
                        <a:effectLst/>
                        <a:latin typeface="微软雅黑" panose="020B0503020204020204" pitchFamily="34" charset="-122"/>
                        <a:ea typeface="微软雅黑" panose="020B0503020204020204" pitchFamily="34" charset="-122"/>
                      </a:endParaRPr>
                    </a:p>
                  </a:txBody>
                  <a:tcPr marL="6746" marR="6746" marT="6746"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lnSpc>
                          <a:spcPct val="100000"/>
                        </a:lnSpc>
                      </a:pPr>
                      <a:r>
                        <a:rPr lang="en-US" sz="900" b="0" i="0" u="none" strike="noStrike" dirty="0" smtClean="0">
                          <a:solidFill>
                            <a:srgbClr val="595959"/>
                          </a:solidFill>
                          <a:effectLst/>
                          <a:latin typeface="微软雅黑" panose="020B0503020204020204" pitchFamily="34" charset="-122"/>
                          <a:ea typeface="微软雅黑" panose="020B0503020204020204" pitchFamily="34" charset="-122"/>
                        </a:rPr>
                        <a:t>500</a:t>
                      </a:r>
                      <a:endParaRPr lang="en-US" sz="900" b="0" i="0" u="none" strike="noStrike" dirty="0">
                        <a:solidFill>
                          <a:srgbClr val="595959"/>
                        </a:solidFill>
                        <a:effectLst/>
                        <a:latin typeface="微软雅黑" panose="020B0503020204020204" pitchFamily="34" charset="-122"/>
                        <a:ea typeface="微软雅黑" panose="020B0503020204020204" pitchFamily="34" charset="-122"/>
                      </a:endParaRPr>
                    </a:p>
                  </a:txBody>
                  <a:tcPr marL="6746" marR="6746" marT="6746"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900" b="0" i="0" u="none" strike="noStrike" dirty="0">
                        <a:solidFill>
                          <a:srgbClr val="595959"/>
                        </a:solidFill>
                        <a:effectLst/>
                        <a:latin typeface="微软雅黑" panose="020B0503020204020204" pitchFamily="34" charset="-122"/>
                        <a:ea typeface="微软雅黑" panose="020B0503020204020204" pitchFamily="34" charset="-122"/>
                      </a:endParaRPr>
                    </a:p>
                  </a:txBody>
                  <a:tcPr marL="6746" marR="6746" marT="6746"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CN" altLang="en-US" sz="900" b="0" i="0" u="none" strike="noStrike" dirty="0" smtClean="0">
                        <a:solidFill>
                          <a:srgbClr val="595959"/>
                        </a:solidFill>
                        <a:effectLst/>
                        <a:latin typeface="微软雅黑" panose="020B0503020204020204" pitchFamily="34" charset="-122"/>
                        <a:ea typeface="微软雅黑" panose="020B0503020204020204" pitchFamily="34" charset="-122"/>
                      </a:endParaRPr>
                    </a:p>
                  </a:txBody>
                  <a:tcPr marL="6746" marR="6746" marT="6746"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220263569"/>
                  </a:ext>
                </a:extLst>
              </a:tr>
              <a:tr h="184474">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900" u="none" strike="noStrike" dirty="0" smtClean="0">
                          <a:solidFill>
                            <a:srgbClr val="595959"/>
                          </a:solidFill>
                          <a:effectLst/>
                          <a:latin typeface="微软雅黑" panose="020B0503020204020204" pitchFamily="34" charset="-122"/>
                          <a:ea typeface="微软雅黑" panose="020B0503020204020204" pitchFamily="34" charset="-122"/>
                        </a:rPr>
                        <a:t>开元资讯</a:t>
                      </a:r>
                      <a:r>
                        <a:rPr lang="en-US" altLang="zh-CN" sz="900" u="none" strike="noStrike" dirty="0" smtClean="0">
                          <a:solidFill>
                            <a:srgbClr val="595959"/>
                          </a:solidFill>
                          <a:effectLst/>
                          <a:latin typeface="微软雅黑" panose="020B0503020204020204" pitchFamily="34" charset="-122"/>
                          <a:ea typeface="微软雅黑" panose="020B0503020204020204" pitchFamily="34" charset="-122"/>
                        </a:rPr>
                        <a:t>-</a:t>
                      </a:r>
                      <a:r>
                        <a:rPr lang="zh-CN" altLang="en-US" sz="900" u="none" strike="noStrike" dirty="0" smtClean="0">
                          <a:solidFill>
                            <a:srgbClr val="595959"/>
                          </a:solidFill>
                          <a:effectLst/>
                          <a:latin typeface="微软雅黑" panose="020B0503020204020204" pitchFamily="34" charset="-122"/>
                          <a:ea typeface="微软雅黑" panose="020B0503020204020204" pitchFamily="34" charset="-122"/>
                        </a:rPr>
                        <a:t>法兰克福及周边租房招聘</a:t>
                      </a:r>
                      <a:r>
                        <a:rPr lang="en-US" altLang="zh-CN" sz="900" u="none" strike="noStrike" dirty="0" smtClean="0">
                          <a:solidFill>
                            <a:srgbClr val="595959"/>
                          </a:solidFill>
                          <a:effectLst/>
                          <a:latin typeface="微软雅黑" panose="020B0503020204020204" pitchFamily="34" charset="-122"/>
                          <a:ea typeface="微软雅黑" panose="020B0503020204020204" pitchFamily="34" charset="-122"/>
                        </a:rPr>
                        <a:t>3</a:t>
                      </a:r>
                      <a:r>
                        <a:rPr lang="zh-CN" altLang="en-US" sz="900" u="none" strike="noStrike" dirty="0" smtClean="0">
                          <a:solidFill>
                            <a:srgbClr val="595959"/>
                          </a:solidFill>
                          <a:effectLst/>
                          <a:latin typeface="微软雅黑" panose="020B0503020204020204" pitchFamily="34" charset="-122"/>
                          <a:ea typeface="微软雅黑" panose="020B0503020204020204" pitchFamily="34" charset="-122"/>
                        </a:rPr>
                        <a:t>群</a:t>
                      </a:r>
                      <a:endParaRPr lang="zh-CN" altLang="en-US" sz="900" b="0" i="0" u="none" strike="noStrike" dirty="0" smtClean="0">
                        <a:solidFill>
                          <a:srgbClr val="595959"/>
                        </a:solidFill>
                        <a:effectLst/>
                        <a:latin typeface="微软雅黑" panose="020B0503020204020204" pitchFamily="34" charset="-122"/>
                        <a:ea typeface="微软雅黑" panose="020B0503020204020204" pitchFamily="34" charset="-122"/>
                      </a:endParaRPr>
                    </a:p>
                  </a:txBody>
                  <a:tcPr marL="6746" marR="6746" marT="6746"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lnSpc>
                          <a:spcPct val="100000"/>
                        </a:lnSpc>
                      </a:pPr>
                      <a:r>
                        <a:rPr lang="en-US" sz="900" b="0" i="0" u="none" strike="noStrike" dirty="0" smtClean="0">
                          <a:solidFill>
                            <a:srgbClr val="595959"/>
                          </a:solidFill>
                          <a:effectLst/>
                          <a:latin typeface="微软雅黑" panose="020B0503020204020204" pitchFamily="34" charset="-122"/>
                          <a:ea typeface="微软雅黑" panose="020B0503020204020204" pitchFamily="34" charset="-122"/>
                        </a:rPr>
                        <a:t>143</a:t>
                      </a:r>
                      <a:endParaRPr lang="en-US" sz="900" b="0" i="0" u="none" strike="noStrike" dirty="0">
                        <a:solidFill>
                          <a:srgbClr val="595959"/>
                        </a:solidFill>
                        <a:effectLst/>
                        <a:latin typeface="微软雅黑" panose="020B0503020204020204" pitchFamily="34" charset="-122"/>
                        <a:ea typeface="微软雅黑" panose="020B0503020204020204" pitchFamily="34" charset="-122"/>
                      </a:endParaRPr>
                    </a:p>
                  </a:txBody>
                  <a:tcPr marL="6746" marR="6746" marT="6746"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900" b="0" i="0" u="none" strike="noStrike" dirty="0">
                        <a:solidFill>
                          <a:srgbClr val="595959"/>
                        </a:solidFill>
                        <a:effectLst/>
                        <a:latin typeface="微软雅黑" panose="020B0503020204020204" pitchFamily="34" charset="-122"/>
                        <a:ea typeface="微软雅黑" panose="020B0503020204020204" pitchFamily="34" charset="-122"/>
                      </a:endParaRPr>
                    </a:p>
                  </a:txBody>
                  <a:tcPr marL="6746" marR="6746" marT="6746"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CN" altLang="en-US" sz="900" b="0" i="0" u="none" strike="noStrike" dirty="0" smtClean="0">
                        <a:solidFill>
                          <a:srgbClr val="595959"/>
                        </a:solidFill>
                        <a:effectLst/>
                        <a:latin typeface="微软雅黑" panose="020B0503020204020204" pitchFamily="34" charset="-122"/>
                        <a:ea typeface="微软雅黑" panose="020B0503020204020204" pitchFamily="34" charset="-122"/>
                      </a:endParaRPr>
                    </a:p>
                  </a:txBody>
                  <a:tcPr marL="6746" marR="6746" marT="6746"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84474">
                <a:tc>
                  <a:txBody>
                    <a:bodyPr/>
                    <a:lstStyle/>
                    <a:p>
                      <a:pPr algn="ctr" fontAlgn="ctr">
                        <a:lnSpc>
                          <a:spcPct val="100000"/>
                        </a:lnSpc>
                      </a:pPr>
                      <a:r>
                        <a:rPr lang="zh-CN" altLang="en-US" sz="900" u="none" strike="noStrike" dirty="0">
                          <a:solidFill>
                            <a:srgbClr val="595959"/>
                          </a:solidFill>
                          <a:effectLst/>
                          <a:latin typeface="微软雅黑" panose="020B0503020204020204" pitchFamily="34" charset="-122"/>
                          <a:ea typeface="微软雅黑" panose="020B0503020204020204" pitchFamily="34" charset="-122"/>
                        </a:rPr>
                        <a:t>开元安哈尔特地</a:t>
                      </a:r>
                      <a:r>
                        <a:rPr lang="zh-CN" altLang="en-US" sz="900" u="none" strike="noStrike" dirty="0" smtClean="0">
                          <a:solidFill>
                            <a:srgbClr val="595959"/>
                          </a:solidFill>
                          <a:effectLst/>
                          <a:latin typeface="微软雅黑" panose="020B0503020204020204" pitchFamily="34" charset="-122"/>
                          <a:ea typeface="微软雅黑" panose="020B0503020204020204" pitchFamily="34" charset="-122"/>
                        </a:rPr>
                        <a:t>区租房招聘群</a:t>
                      </a:r>
                      <a:endParaRPr lang="zh-CN" altLang="en-US" sz="900" b="0" i="0" u="none" strike="noStrike" dirty="0">
                        <a:solidFill>
                          <a:srgbClr val="595959"/>
                        </a:solidFill>
                        <a:effectLst/>
                        <a:latin typeface="微软雅黑" panose="020B0503020204020204" pitchFamily="34" charset="-122"/>
                        <a:ea typeface="微软雅黑" panose="020B0503020204020204" pitchFamily="34" charset="-122"/>
                      </a:endParaRPr>
                    </a:p>
                  </a:txBody>
                  <a:tcPr marL="6746" marR="6746" marT="6746"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ct val="100000"/>
                        </a:lnSpc>
                      </a:pPr>
                      <a:r>
                        <a:rPr lang="en-US" sz="900" u="none" strike="noStrike">
                          <a:solidFill>
                            <a:srgbClr val="595959"/>
                          </a:solidFill>
                          <a:effectLst/>
                          <a:latin typeface="微软雅黑" panose="020B0503020204020204" pitchFamily="34" charset="-122"/>
                          <a:ea typeface="微软雅黑" panose="020B0503020204020204" pitchFamily="34" charset="-122"/>
                        </a:rPr>
                        <a:t>136</a:t>
                      </a:r>
                      <a:endParaRPr lang="en-US" sz="900" b="0" i="0" u="none" strike="noStrike">
                        <a:solidFill>
                          <a:srgbClr val="595959"/>
                        </a:solidFill>
                        <a:effectLst/>
                        <a:latin typeface="微软雅黑" panose="020B0503020204020204" pitchFamily="34" charset="-122"/>
                        <a:ea typeface="微软雅黑" panose="020B0503020204020204" pitchFamily="34" charset="-122"/>
                      </a:endParaRPr>
                    </a:p>
                  </a:txBody>
                  <a:tcPr marL="6746" marR="6746" marT="6746"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ct val="100000"/>
                        </a:lnSpc>
                      </a:pPr>
                      <a:r>
                        <a:rPr lang="zh-CN" altLang="en-US" sz="900" u="none" strike="noStrike" dirty="0">
                          <a:solidFill>
                            <a:srgbClr val="595959"/>
                          </a:solidFill>
                          <a:effectLst/>
                          <a:latin typeface="微软雅黑" panose="020B0503020204020204" pitchFamily="34" charset="-122"/>
                          <a:ea typeface="微软雅黑" panose="020B0503020204020204" pitchFamily="34" charset="-122"/>
                        </a:rPr>
                        <a:t>新闻资讯，实用信息</a:t>
                      </a:r>
                      <a:endParaRPr lang="zh-CN" altLang="en-US" sz="900" b="0" i="0" u="none" strike="noStrike" dirty="0">
                        <a:solidFill>
                          <a:srgbClr val="595959"/>
                        </a:solidFill>
                        <a:effectLst/>
                        <a:latin typeface="微软雅黑" panose="020B0503020204020204" pitchFamily="34" charset="-122"/>
                        <a:ea typeface="微软雅黑" panose="020B0503020204020204" pitchFamily="34" charset="-122"/>
                      </a:endParaRPr>
                    </a:p>
                  </a:txBody>
                  <a:tcPr marL="6746" marR="6746" marT="6746"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ct val="100000"/>
                        </a:lnSpc>
                      </a:pPr>
                      <a:r>
                        <a:rPr lang="zh-CN" altLang="en-US" sz="900" u="none" strike="noStrike" dirty="0" smtClean="0">
                          <a:solidFill>
                            <a:srgbClr val="595959"/>
                          </a:solidFill>
                          <a:effectLst/>
                          <a:latin typeface="微软雅黑" panose="020B0503020204020204" pitchFamily="34" charset="-122"/>
                          <a:ea typeface="微软雅黑" panose="020B0503020204020204" pitchFamily="34" charset="-122"/>
                        </a:rPr>
                        <a:t>萨克森安哈尔特</a:t>
                      </a:r>
                      <a:endParaRPr lang="en-US" altLang="zh-CN" sz="900" u="none" strike="noStrike" dirty="0" smtClean="0">
                        <a:solidFill>
                          <a:srgbClr val="595959"/>
                        </a:solidFill>
                        <a:effectLst/>
                        <a:latin typeface="微软雅黑" panose="020B0503020204020204" pitchFamily="34" charset="-122"/>
                        <a:ea typeface="微软雅黑" panose="020B0503020204020204" pitchFamily="34" charset="-122"/>
                      </a:endParaRPr>
                    </a:p>
                  </a:txBody>
                  <a:tcPr marL="6746" marR="6746" marT="6746"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481210354"/>
                  </a:ext>
                </a:extLst>
              </a:tr>
              <a:tr h="184474">
                <a:tc>
                  <a:txBody>
                    <a:bodyPr/>
                    <a:lstStyle/>
                    <a:p>
                      <a:pPr algn="ctr" fontAlgn="ctr">
                        <a:lnSpc>
                          <a:spcPct val="100000"/>
                        </a:lnSpc>
                      </a:pPr>
                      <a:r>
                        <a:rPr lang="zh-CN" altLang="en-US" sz="900" b="0" i="0" u="none" strike="noStrike" dirty="0" smtClean="0">
                          <a:solidFill>
                            <a:srgbClr val="595959"/>
                          </a:solidFill>
                          <a:effectLst/>
                          <a:latin typeface="微软雅黑" panose="020B0503020204020204" pitchFamily="34" charset="-122"/>
                          <a:ea typeface="微软雅黑" panose="020B0503020204020204" pitchFamily="34" charset="-122"/>
                        </a:rPr>
                        <a:t>开元邮轮群</a:t>
                      </a:r>
                      <a:r>
                        <a:rPr lang="en-US" altLang="zh-CN" sz="900" b="0" i="0" u="none" strike="noStrike" dirty="0" smtClean="0">
                          <a:solidFill>
                            <a:srgbClr val="595959"/>
                          </a:solidFill>
                          <a:effectLst/>
                          <a:latin typeface="微软雅黑" panose="020B0503020204020204" pitchFamily="34" charset="-122"/>
                          <a:ea typeface="微软雅黑" panose="020B0503020204020204" pitchFamily="34" charset="-122"/>
                        </a:rPr>
                        <a:t>1</a:t>
                      </a:r>
                      <a:r>
                        <a:rPr lang="zh-CN" altLang="en-US" sz="900" b="0" i="0" u="none" strike="noStrike" dirty="0" smtClean="0">
                          <a:solidFill>
                            <a:srgbClr val="595959"/>
                          </a:solidFill>
                          <a:effectLst/>
                          <a:latin typeface="微软雅黑" panose="020B0503020204020204" pitchFamily="34" charset="-122"/>
                          <a:ea typeface="微软雅黑" panose="020B0503020204020204" pitchFamily="34" charset="-122"/>
                        </a:rPr>
                        <a:t>群</a:t>
                      </a:r>
                      <a:endParaRPr lang="zh-CN" altLang="en-US" sz="900" b="0" i="0" u="none" strike="noStrike" dirty="0">
                        <a:solidFill>
                          <a:srgbClr val="595959"/>
                        </a:solidFill>
                        <a:effectLst/>
                        <a:latin typeface="微软雅黑" panose="020B0503020204020204" pitchFamily="34" charset="-122"/>
                        <a:ea typeface="微软雅黑" panose="020B0503020204020204" pitchFamily="34" charset="-122"/>
                      </a:endParaRPr>
                    </a:p>
                  </a:txBody>
                  <a:tcPr marL="6746" marR="6746" marT="6746"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lnSpc>
                          <a:spcPct val="100000"/>
                        </a:lnSpc>
                      </a:pPr>
                      <a:r>
                        <a:rPr lang="en-US" sz="900" b="0" i="0" u="none" strike="noStrike" dirty="0" smtClean="0">
                          <a:solidFill>
                            <a:srgbClr val="595959"/>
                          </a:solidFill>
                          <a:effectLst/>
                          <a:latin typeface="微软雅黑" panose="020B0503020204020204" pitchFamily="34" charset="-122"/>
                          <a:ea typeface="微软雅黑" panose="020B0503020204020204" pitchFamily="34" charset="-122"/>
                        </a:rPr>
                        <a:t>500</a:t>
                      </a:r>
                      <a:endParaRPr lang="en-US" sz="900" b="0" i="0" u="none" strike="noStrike" dirty="0">
                        <a:solidFill>
                          <a:srgbClr val="595959"/>
                        </a:solidFill>
                        <a:effectLst/>
                        <a:latin typeface="微软雅黑" panose="020B0503020204020204" pitchFamily="34" charset="-122"/>
                        <a:ea typeface="微软雅黑" panose="020B0503020204020204" pitchFamily="34" charset="-122"/>
                      </a:endParaRPr>
                    </a:p>
                  </a:txBody>
                  <a:tcPr marL="6746" marR="6746" marT="6746"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fontAlgn="ctr">
                        <a:lnSpc>
                          <a:spcPct val="100000"/>
                        </a:lnSpc>
                      </a:pPr>
                      <a:r>
                        <a:rPr lang="zh-CN" altLang="en-US" sz="900" b="0" i="0" u="none" strike="noStrike" dirty="0" smtClean="0">
                          <a:solidFill>
                            <a:srgbClr val="595959"/>
                          </a:solidFill>
                          <a:effectLst/>
                          <a:latin typeface="微软雅黑" panose="020B0503020204020204" pitchFamily="34" charset="-122"/>
                          <a:ea typeface="微软雅黑" panose="020B0503020204020204" pitchFamily="34" charset="-122"/>
                        </a:rPr>
                        <a:t>邮轮旅游</a:t>
                      </a:r>
                      <a:endParaRPr lang="zh-CN" altLang="en-US" sz="900" b="0" i="0" u="none" strike="noStrike" dirty="0">
                        <a:solidFill>
                          <a:srgbClr val="595959"/>
                        </a:solidFill>
                        <a:effectLst/>
                        <a:latin typeface="微软雅黑" panose="020B0503020204020204" pitchFamily="34" charset="-122"/>
                        <a:ea typeface="微软雅黑" panose="020B0503020204020204" pitchFamily="34" charset="-122"/>
                      </a:endParaRPr>
                    </a:p>
                  </a:txBody>
                  <a:tcPr marL="6746" marR="6746" marT="6746"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fontAlgn="ctr">
                        <a:lnSpc>
                          <a:spcPct val="100000"/>
                        </a:lnSpc>
                      </a:pPr>
                      <a:r>
                        <a:rPr lang="zh-CN" altLang="en-US" sz="900" u="none" strike="noStrike" dirty="0" smtClean="0">
                          <a:solidFill>
                            <a:srgbClr val="595959"/>
                          </a:solidFill>
                          <a:effectLst/>
                          <a:latin typeface="微软雅黑" panose="020B0503020204020204" pitchFamily="34" charset="-122"/>
                          <a:ea typeface="微软雅黑" panose="020B0503020204020204" pitchFamily="34" charset="-122"/>
                        </a:rPr>
                        <a:t>全德</a:t>
                      </a:r>
                      <a:endParaRPr lang="en-US" altLang="zh-CN" sz="900" u="none" strike="noStrike" dirty="0" smtClean="0">
                        <a:solidFill>
                          <a:srgbClr val="595959"/>
                        </a:solidFill>
                        <a:effectLst/>
                        <a:latin typeface="微软雅黑" panose="020B0503020204020204" pitchFamily="34" charset="-122"/>
                        <a:ea typeface="微软雅黑" panose="020B0503020204020204" pitchFamily="34" charset="-122"/>
                      </a:endParaRPr>
                    </a:p>
                  </a:txBody>
                  <a:tcPr marL="6746" marR="6746" marT="6746"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84474">
                <a:tc>
                  <a:txBody>
                    <a:bodyPr/>
                    <a:lstStyle/>
                    <a:p>
                      <a:pPr algn="ctr" fontAlgn="ctr">
                        <a:lnSpc>
                          <a:spcPct val="100000"/>
                        </a:lnSpc>
                      </a:pPr>
                      <a:r>
                        <a:rPr lang="zh-CN" altLang="en-US" sz="900" b="0" i="0" u="none" strike="noStrike" dirty="0" smtClean="0">
                          <a:solidFill>
                            <a:srgbClr val="595959"/>
                          </a:solidFill>
                          <a:effectLst/>
                          <a:latin typeface="微软雅黑" panose="020B0503020204020204" pitchFamily="34" charset="-122"/>
                          <a:ea typeface="微软雅黑" panose="020B0503020204020204" pitchFamily="34" charset="-122"/>
                        </a:rPr>
                        <a:t>开元邮轮群</a:t>
                      </a:r>
                      <a:r>
                        <a:rPr lang="en-US" altLang="zh-CN" sz="900" b="0" i="0" u="none" strike="noStrike" dirty="0" smtClean="0">
                          <a:solidFill>
                            <a:srgbClr val="595959"/>
                          </a:solidFill>
                          <a:effectLst/>
                          <a:latin typeface="微软雅黑" panose="020B0503020204020204" pitchFamily="34" charset="-122"/>
                          <a:ea typeface="微软雅黑" panose="020B0503020204020204" pitchFamily="34" charset="-122"/>
                        </a:rPr>
                        <a:t>2</a:t>
                      </a:r>
                      <a:r>
                        <a:rPr lang="zh-CN" altLang="en-US" sz="900" b="0" i="0" u="none" strike="noStrike" dirty="0" smtClean="0">
                          <a:solidFill>
                            <a:srgbClr val="595959"/>
                          </a:solidFill>
                          <a:effectLst/>
                          <a:latin typeface="微软雅黑" panose="020B0503020204020204" pitchFamily="34" charset="-122"/>
                          <a:ea typeface="微软雅黑" panose="020B0503020204020204" pitchFamily="34" charset="-122"/>
                        </a:rPr>
                        <a:t>群</a:t>
                      </a:r>
                      <a:endParaRPr lang="zh-CN" altLang="en-US" sz="900" b="0" i="0" u="none" strike="noStrike" dirty="0">
                        <a:solidFill>
                          <a:srgbClr val="595959"/>
                        </a:solidFill>
                        <a:effectLst/>
                        <a:latin typeface="微软雅黑" panose="020B0503020204020204" pitchFamily="34" charset="-122"/>
                        <a:ea typeface="微软雅黑" panose="020B0503020204020204" pitchFamily="34" charset="-122"/>
                      </a:endParaRPr>
                    </a:p>
                  </a:txBody>
                  <a:tcPr marL="6746" marR="6746" marT="6746"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lnSpc>
                          <a:spcPct val="100000"/>
                        </a:lnSpc>
                      </a:pPr>
                      <a:r>
                        <a:rPr lang="en-US" sz="900" b="0" i="0" u="none" strike="noStrike" dirty="0" smtClean="0">
                          <a:solidFill>
                            <a:srgbClr val="595959"/>
                          </a:solidFill>
                          <a:effectLst/>
                          <a:latin typeface="微软雅黑" panose="020B0503020204020204" pitchFamily="34" charset="-122"/>
                          <a:ea typeface="微软雅黑" panose="020B0503020204020204" pitchFamily="34" charset="-122"/>
                        </a:rPr>
                        <a:t>360</a:t>
                      </a:r>
                      <a:endParaRPr lang="en-US" sz="900" b="0" i="0" u="none" strike="noStrike" dirty="0">
                        <a:solidFill>
                          <a:srgbClr val="595959"/>
                        </a:solidFill>
                        <a:effectLst/>
                        <a:latin typeface="微软雅黑" panose="020B0503020204020204" pitchFamily="34" charset="-122"/>
                        <a:ea typeface="微软雅黑" panose="020B0503020204020204" pitchFamily="34" charset="-122"/>
                      </a:endParaRPr>
                    </a:p>
                  </a:txBody>
                  <a:tcPr marL="6746" marR="6746" marT="6746"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fontAlgn="ctr">
                        <a:lnSpc>
                          <a:spcPct val="100000"/>
                        </a:lnSpc>
                      </a:pPr>
                      <a:endParaRPr lang="zh-CN" altLang="en-US" sz="900" b="0" i="0" u="none" strike="noStrike" dirty="0">
                        <a:solidFill>
                          <a:srgbClr val="595959"/>
                        </a:solidFill>
                        <a:effectLst/>
                        <a:latin typeface="微软雅黑" panose="020B0503020204020204" pitchFamily="34" charset="-122"/>
                        <a:ea typeface="微软雅黑" panose="020B0503020204020204" pitchFamily="34" charset="-122"/>
                      </a:endParaRPr>
                    </a:p>
                  </a:txBody>
                  <a:tcPr marL="6746" marR="6746" marT="6746"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fontAlgn="ctr">
                        <a:lnSpc>
                          <a:spcPct val="100000"/>
                        </a:lnSpc>
                      </a:pPr>
                      <a:endParaRPr lang="en-US" altLang="zh-CN" sz="900" u="none" strike="noStrike" dirty="0" smtClean="0">
                        <a:solidFill>
                          <a:srgbClr val="595959"/>
                        </a:solidFill>
                        <a:effectLst/>
                        <a:latin typeface="微软雅黑" panose="020B0503020204020204" pitchFamily="34" charset="-122"/>
                        <a:ea typeface="微软雅黑" panose="020B0503020204020204" pitchFamily="34" charset="-122"/>
                      </a:endParaRPr>
                    </a:p>
                  </a:txBody>
                  <a:tcPr marL="6746" marR="6746" marT="6746"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84474">
                <a:tc>
                  <a:txBody>
                    <a:bodyPr/>
                    <a:lstStyle/>
                    <a:p>
                      <a:pPr marL="0" algn="ctr" defTabSz="914400" rtl="0" eaLnBrk="1" fontAlgn="ctr" latinLnBrk="0" hangingPunct="1">
                        <a:lnSpc>
                          <a:spcPct val="100000"/>
                        </a:lnSpc>
                      </a:pPr>
                      <a:r>
                        <a:rPr lang="zh-CN" altLang="en-US" sz="900" u="none" strike="noStrike" kern="1200" dirty="0" smtClean="0">
                          <a:solidFill>
                            <a:srgbClr val="595959"/>
                          </a:solidFill>
                          <a:effectLst/>
                          <a:latin typeface="微软雅黑" panose="020B0503020204020204" pitchFamily="34" charset="-122"/>
                          <a:ea typeface="微软雅黑" panose="020B0503020204020204" pitchFamily="34" charset="-122"/>
                          <a:cs typeface="+mn-cs"/>
                        </a:rPr>
                        <a:t>开元新生生活群</a:t>
                      </a:r>
                      <a:endParaRPr lang="zh-CN" altLang="en-US" sz="900" u="none" strike="noStrike" kern="1200" dirty="0">
                        <a:solidFill>
                          <a:srgbClr val="595959"/>
                        </a:solidFill>
                        <a:effectLst/>
                        <a:latin typeface="微软雅黑" panose="020B0503020204020204" pitchFamily="34" charset="-122"/>
                        <a:ea typeface="微软雅黑" panose="020B0503020204020204" pitchFamily="34" charset="-122"/>
                        <a:cs typeface="+mn-cs"/>
                      </a:endParaRPr>
                    </a:p>
                  </a:txBody>
                  <a:tcPr marL="6746" marR="6746" marT="6746"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lnSpc>
                          <a:spcPct val="100000"/>
                        </a:lnSpc>
                      </a:pPr>
                      <a:r>
                        <a:rPr lang="en-US" sz="900" u="none" strike="noStrike" kern="1200" dirty="0" smtClean="0">
                          <a:solidFill>
                            <a:srgbClr val="595959"/>
                          </a:solidFill>
                          <a:effectLst/>
                          <a:latin typeface="微软雅黑" panose="020B0503020204020204" pitchFamily="34" charset="-122"/>
                          <a:ea typeface="微软雅黑" panose="020B0503020204020204" pitchFamily="34" charset="-122"/>
                          <a:cs typeface="+mn-cs"/>
                        </a:rPr>
                        <a:t>450</a:t>
                      </a:r>
                      <a:endParaRPr lang="en-US" sz="900" u="none" strike="noStrike" kern="1200" dirty="0">
                        <a:solidFill>
                          <a:srgbClr val="595959"/>
                        </a:solidFill>
                        <a:effectLst/>
                        <a:latin typeface="微软雅黑" panose="020B0503020204020204" pitchFamily="34" charset="-122"/>
                        <a:ea typeface="微软雅黑" panose="020B0503020204020204" pitchFamily="34" charset="-122"/>
                        <a:cs typeface="+mn-cs"/>
                      </a:endParaRPr>
                    </a:p>
                  </a:txBody>
                  <a:tcPr marL="6746" marR="6746" marT="6746"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900" u="none" strike="noStrike" dirty="0" smtClean="0">
                          <a:solidFill>
                            <a:srgbClr val="595959"/>
                          </a:solidFill>
                          <a:effectLst/>
                          <a:latin typeface="微软雅黑" panose="020B0503020204020204" pitchFamily="34" charset="-122"/>
                          <a:ea typeface="微软雅黑" panose="020B0503020204020204" pitchFamily="34" charset="-122"/>
                        </a:rPr>
                        <a:t>新闻资讯，实用信息</a:t>
                      </a:r>
                      <a:endParaRPr lang="zh-CN" altLang="en-US" sz="900" b="0" i="0" u="none" strike="noStrike" dirty="0" smtClean="0">
                        <a:solidFill>
                          <a:srgbClr val="595959"/>
                        </a:solidFill>
                        <a:effectLst/>
                        <a:latin typeface="微软雅黑" panose="020B0503020204020204" pitchFamily="34" charset="-122"/>
                        <a:ea typeface="微软雅黑" panose="020B0503020204020204" pitchFamily="34" charset="-122"/>
                      </a:endParaRPr>
                    </a:p>
                  </a:txBody>
                  <a:tcPr marL="6746" marR="6746" marT="6746"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lnSpc>
                          <a:spcPct val="100000"/>
                        </a:lnSpc>
                      </a:pPr>
                      <a:r>
                        <a:rPr lang="zh-CN" altLang="en-US" sz="900" u="none" strike="noStrike" kern="1200" dirty="0" smtClean="0">
                          <a:solidFill>
                            <a:srgbClr val="595959"/>
                          </a:solidFill>
                          <a:effectLst/>
                          <a:latin typeface="微软雅黑" panose="020B0503020204020204" pitchFamily="34" charset="-122"/>
                          <a:ea typeface="微软雅黑" panose="020B0503020204020204" pitchFamily="34" charset="-122"/>
                          <a:cs typeface="+mn-cs"/>
                        </a:rPr>
                        <a:t>全德</a:t>
                      </a:r>
                      <a:endParaRPr lang="en-US" altLang="zh-CN" sz="900" u="none" strike="noStrike" kern="1200" dirty="0" smtClean="0">
                        <a:solidFill>
                          <a:srgbClr val="595959"/>
                        </a:solidFill>
                        <a:effectLst/>
                        <a:latin typeface="微软雅黑" panose="020B0503020204020204" pitchFamily="34" charset="-122"/>
                        <a:ea typeface="微软雅黑" panose="020B0503020204020204" pitchFamily="34" charset="-122"/>
                        <a:cs typeface="+mn-cs"/>
                      </a:endParaRPr>
                    </a:p>
                  </a:txBody>
                  <a:tcPr marL="6746" marR="6746" marT="6746"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sp>
        <p:nvSpPr>
          <p:cNvPr id="4" name="矩形 3"/>
          <p:cNvSpPr/>
          <p:nvPr/>
        </p:nvSpPr>
        <p:spPr>
          <a:xfrm>
            <a:off x="9071095" y="0"/>
            <a:ext cx="2449512"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矩形 4"/>
          <p:cNvSpPr/>
          <p:nvPr/>
        </p:nvSpPr>
        <p:spPr>
          <a:xfrm>
            <a:off x="9965110" y="483206"/>
            <a:ext cx="1322015" cy="646331"/>
          </a:xfrm>
          <a:prstGeom prst="rect">
            <a:avLst/>
          </a:prstGeom>
          <a:solidFill>
            <a:schemeClr val="bg1"/>
          </a:solidFill>
        </p:spPr>
        <p:txBody>
          <a:bodyPr wrap="square">
            <a:spAutoFit/>
          </a:bodyPr>
          <a:lstStyle/>
          <a:p>
            <a:pPr algn="ctr"/>
            <a:r>
              <a:rPr lang="zh-CN" altLang="en-US" b="1" spc="270" dirty="0" smtClean="0">
                <a:solidFill>
                  <a:srgbClr val="595959"/>
                </a:solidFill>
                <a:latin typeface="微软雅黑" panose="020B0503020204020204" pitchFamily="34" charset="-122"/>
                <a:ea typeface="微软雅黑" panose="020B0503020204020204" pitchFamily="34" charset="-122"/>
              </a:rPr>
              <a:t>开元网</a:t>
            </a:r>
            <a:endParaRPr lang="en-US" altLang="zh-CN" b="1" spc="270" dirty="0" smtClean="0">
              <a:solidFill>
                <a:srgbClr val="595959"/>
              </a:solidFill>
              <a:latin typeface="微软雅黑" panose="020B0503020204020204" pitchFamily="34" charset="-122"/>
              <a:ea typeface="微软雅黑" panose="020B0503020204020204" pitchFamily="34" charset="-122"/>
            </a:endParaRPr>
          </a:p>
          <a:p>
            <a:pPr algn="ctr"/>
            <a:r>
              <a:rPr lang="zh-CN" altLang="en-US" b="1" spc="270" dirty="0">
                <a:solidFill>
                  <a:srgbClr val="595959"/>
                </a:solidFill>
                <a:latin typeface="微软雅黑" panose="020B0503020204020204" pitchFamily="34" charset="-122"/>
                <a:ea typeface="微软雅黑" panose="020B0503020204020204" pitchFamily="34" charset="-122"/>
              </a:rPr>
              <a:t>微信群</a:t>
            </a:r>
          </a:p>
        </p:txBody>
      </p:sp>
      <p:pic>
        <p:nvPicPr>
          <p:cNvPr id="6" name="Picture 4" descr="https://www.ignitesocialmedia.com/wp-content/uploads/2015/09/WeChat-Logo.pn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9318779" y="483206"/>
            <a:ext cx="646331" cy="646331"/>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9318779" y="1381952"/>
            <a:ext cx="2038070" cy="5093702"/>
          </a:xfrm>
          <a:prstGeom prst="rect">
            <a:avLst/>
          </a:prstGeom>
          <a:ln>
            <a:noFill/>
          </a:ln>
        </p:spPr>
        <p:txBody>
          <a:bodyPr wrap="square">
            <a:spAutoFit/>
          </a:bodyPr>
          <a:lstStyle/>
          <a:p>
            <a:pPr algn="ctr"/>
            <a:r>
              <a:rPr lang="en-US" sz="1300" dirty="0">
                <a:solidFill>
                  <a:srgbClr val="595959"/>
                </a:solidFill>
                <a:latin typeface="微软雅黑" panose="020B0503020204020204" pitchFamily="34" charset="-122"/>
                <a:ea typeface="微软雅黑" panose="020B0503020204020204" pitchFamily="34" charset="-122"/>
              </a:rPr>
              <a:t>开元</a:t>
            </a:r>
            <a:r>
              <a:rPr lang="zh-CN" altLang="en-US" sz="1300" dirty="0">
                <a:solidFill>
                  <a:srgbClr val="595959"/>
                </a:solidFill>
                <a:latin typeface="微软雅黑" panose="020B0503020204020204" pitchFamily="34" charset="-122"/>
                <a:ea typeface="微软雅黑" panose="020B0503020204020204" pitchFamily="34" charset="-122"/>
              </a:rPr>
              <a:t>网</a:t>
            </a:r>
            <a:r>
              <a:rPr lang="zh-CN" altLang="en-US" sz="1300" dirty="0" smtClean="0">
                <a:solidFill>
                  <a:srgbClr val="595959"/>
                </a:solidFill>
                <a:latin typeface="微软雅黑" panose="020B0503020204020204" pitchFamily="34" charset="-122"/>
                <a:ea typeface="微软雅黑" panose="020B0503020204020204" pitchFamily="34" charset="-122"/>
              </a:rPr>
              <a:t>旗下</a:t>
            </a:r>
            <a:r>
              <a:rPr lang="en-US" sz="1300" dirty="0" smtClean="0">
                <a:solidFill>
                  <a:srgbClr val="595959"/>
                </a:solidFill>
                <a:latin typeface="微软雅黑" panose="020B0503020204020204" pitchFamily="34" charset="-122"/>
                <a:ea typeface="微软雅黑" panose="020B0503020204020204" pitchFamily="34" charset="-122"/>
              </a:rPr>
              <a:t>拥有</a:t>
            </a:r>
            <a:r>
              <a:rPr lang="zh-CN" altLang="en-US" sz="1300" dirty="0" smtClean="0">
                <a:solidFill>
                  <a:srgbClr val="595959"/>
                </a:solidFill>
                <a:latin typeface="微软雅黑" panose="020B0503020204020204" pitchFamily="34" charset="-122"/>
                <a:ea typeface="微软雅黑" panose="020B0503020204020204" pitchFamily="34" charset="-122"/>
              </a:rPr>
              <a:t>数十个</a:t>
            </a:r>
            <a:r>
              <a:rPr lang="en-US" sz="1300" dirty="0" smtClean="0">
                <a:solidFill>
                  <a:srgbClr val="595959"/>
                </a:solidFill>
                <a:latin typeface="微软雅黑" panose="020B0503020204020204" pitchFamily="34" charset="-122"/>
                <a:ea typeface="微软雅黑" panose="020B0503020204020204" pitchFamily="34" charset="-122"/>
              </a:rPr>
              <a:t>大型专业微信群</a:t>
            </a:r>
          </a:p>
          <a:p>
            <a:pPr algn="ctr"/>
            <a:r>
              <a:rPr lang="en-US" sz="1300" dirty="0" err="1" smtClean="0">
                <a:solidFill>
                  <a:srgbClr val="595959"/>
                </a:solidFill>
                <a:latin typeface="微软雅黑" panose="020B0503020204020204" pitchFamily="34" charset="-122"/>
                <a:ea typeface="微软雅黑" panose="020B0503020204020204" pitchFamily="34" charset="-122"/>
              </a:rPr>
              <a:t>累计</a:t>
            </a:r>
            <a:r>
              <a:rPr lang="zh-CN" altLang="en-US" sz="1300" dirty="0" smtClean="0">
                <a:solidFill>
                  <a:srgbClr val="595959"/>
                </a:solidFill>
                <a:latin typeface="微软雅黑" panose="020B0503020204020204" pitchFamily="34" charset="-122"/>
                <a:ea typeface="微软雅黑" panose="020B0503020204020204" pitchFamily="34" charset="-122"/>
              </a:rPr>
              <a:t>一万六千余人</a:t>
            </a:r>
            <a:endParaRPr lang="en-US" altLang="zh-CN" sz="1300" dirty="0" smtClean="0">
              <a:solidFill>
                <a:srgbClr val="595959"/>
              </a:solidFill>
              <a:latin typeface="微软雅黑" panose="020B0503020204020204" pitchFamily="34" charset="-122"/>
              <a:ea typeface="微软雅黑" panose="020B0503020204020204" pitchFamily="34" charset="-122"/>
            </a:endParaRPr>
          </a:p>
          <a:p>
            <a:pPr algn="ctr"/>
            <a:r>
              <a:rPr lang="zh-CN" altLang="en-US" sz="1300" dirty="0" smtClean="0">
                <a:solidFill>
                  <a:srgbClr val="595959"/>
                </a:solidFill>
                <a:latin typeface="微软雅黑" panose="020B0503020204020204" pitchFamily="34" charset="-122"/>
                <a:ea typeface="微软雅黑" panose="020B0503020204020204" pitchFamily="34" charset="-122"/>
              </a:rPr>
              <a:t>其中招聘求职主题</a:t>
            </a:r>
            <a:r>
              <a:rPr lang="en-US" altLang="zh-CN" sz="1300" dirty="0" smtClean="0">
                <a:solidFill>
                  <a:srgbClr val="595959"/>
                </a:solidFill>
                <a:latin typeface="微软雅黑" panose="020B0503020204020204" pitchFamily="34" charset="-122"/>
                <a:ea typeface="微软雅黑" panose="020B0503020204020204" pitchFamily="34" charset="-122"/>
              </a:rPr>
              <a:t>20</a:t>
            </a:r>
            <a:r>
              <a:rPr lang="zh-CN" altLang="en-US" sz="1300" dirty="0" smtClean="0">
                <a:solidFill>
                  <a:srgbClr val="595959"/>
                </a:solidFill>
                <a:latin typeface="微软雅黑" panose="020B0503020204020204" pitchFamily="34" charset="-122"/>
                <a:ea typeface="微软雅黑" panose="020B0503020204020204" pitchFamily="34" charset="-122"/>
              </a:rPr>
              <a:t>个</a:t>
            </a:r>
            <a:endParaRPr lang="en-US" altLang="zh-CN" sz="1300" dirty="0" smtClean="0">
              <a:solidFill>
                <a:srgbClr val="595959"/>
              </a:solidFill>
              <a:latin typeface="微软雅黑" panose="020B0503020204020204" pitchFamily="34" charset="-122"/>
              <a:ea typeface="微软雅黑" panose="020B0503020204020204" pitchFamily="34" charset="-122"/>
            </a:endParaRPr>
          </a:p>
          <a:p>
            <a:pPr algn="ctr"/>
            <a:r>
              <a:rPr lang="zh-CN" altLang="en-US" sz="1300" dirty="0" smtClean="0">
                <a:solidFill>
                  <a:srgbClr val="595959"/>
                </a:solidFill>
                <a:latin typeface="微软雅黑" panose="020B0503020204020204" pitchFamily="34" charset="-122"/>
                <a:ea typeface="微软雅黑" panose="020B0503020204020204" pitchFamily="34" charset="-122"/>
              </a:rPr>
              <a:t>累计超过</a:t>
            </a:r>
            <a:r>
              <a:rPr lang="en-US" altLang="zh-CN" sz="1300" dirty="0" smtClean="0">
                <a:solidFill>
                  <a:srgbClr val="595959"/>
                </a:solidFill>
                <a:latin typeface="微软雅黑" panose="020B0503020204020204" pitchFamily="34" charset="-122"/>
                <a:ea typeface="微软雅黑" panose="020B0503020204020204" pitchFamily="34" charset="-122"/>
              </a:rPr>
              <a:t>8000</a:t>
            </a:r>
            <a:r>
              <a:rPr lang="zh-CN" altLang="en-US" sz="1300" dirty="0" smtClean="0">
                <a:solidFill>
                  <a:srgbClr val="595959"/>
                </a:solidFill>
                <a:latin typeface="微软雅黑" panose="020B0503020204020204" pitchFamily="34" charset="-122"/>
                <a:ea typeface="微软雅黑" panose="020B0503020204020204" pitchFamily="34" charset="-122"/>
              </a:rPr>
              <a:t>人</a:t>
            </a:r>
            <a:endParaRPr lang="en-US" altLang="zh-CN" sz="1300" dirty="0" smtClean="0">
              <a:solidFill>
                <a:srgbClr val="595959"/>
              </a:solidFill>
              <a:latin typeface="微软雅黑" panose="020B0503020204020204" pitchFamily="34" charset="-122"/>
              <a:ea typeface="微软雅黑" panose="020B0503020204020204" pitchFamily="34" charset="-122"/>
            </a:endParaRPr>
          </a:p>
          <a:p>
            <a:pPr algn="ctr"/>
            <a:r>
              <a:rPr lang="en-US" sz="1300" dirty="0" err="1" smtClean="0">
                <a:solidFill>
                  <a:srgbClr val="595959"/>
                </a:solidFill>
                <a:latin typeface="微软雅黑" panose="020B0503020204020204" pitchFamily="34" charset="-122"/>
                <a:ea typeface="微软雅黑" panose="020B0503020204020204" pitchFamily="34" charset="-122"/>
              </a:rPr>
              <a:t>受众遍布</a:t>
            </a:r>
            <a:endParaRPr lang="en-US" sz="1300" dirty="0" smtClean="0">
              <a:solidFill>
                <a:srgbClr val="595959"/>
              </a:solidFill>
              <a:latin typeface="微软雅黑" panose="020B0503020204020204" pitchFamily="34" charset="-122"/>
              <a:ea typeface="微软雅黑" panose="020B0503020204020204" pitchFamily="34" charset="-122"/>
            </a:endParaRPr>
          </a:p>
          <a:p>
            <a:pPr algn="ctr"/>
            <a:endParaRPr lang="en-US" sz="1300" b="1" dirty="0" smtClean="0">
              <a:solidFill>
                <a:srgbClr val="595959"/>
              </a:solidFill>
              <a:latin typeface="微软雅黑" panose="020B0503020204020204" pitchFamily="34" charset="-122"/>
              <a:ea typeface="微软雅黑" panose="020B0503020204020204" pitchFamily="34" charset="-122"/>
            </a:endParaRPr>
          </a:p>
          <a:p>
            <a:pPr algn="ctr"/>
            <a:r>
              <a:rPr lang="en-US" sz="1300" b="1" dirty="0" err="1" smtClean="0">
                <a:solidFill>
                  <a:srgbClr val="595959"/>
                </a:solidFill>
                <a:latin typeface="微软雅黑" panose="020B0503020204020204" pitchFamily="34" charset="-122"/>
                <a:ea typeface="微软雅黑" panose="020B0503020204020204" pitchFamily="34" charset="-122"/>
              </a:rPr>
              <a:t>慕尼黑</a:t>
            </a:r>
            <a:endParaRPr lang="en-US" sz="1300" b="1" dirty="0">
              <a:solidFill>
                <a:srgbClr val="595959"/>
              </a:solidFill>
              <a:latin typeface="微软雅黑" panose="020B0503020204020204" pitchFamily="34" charset="-122"/>
              <a:ea typeface="微软雅黑" panose="020B0503020204020204" pitchFamily="34" charset="-122"/>
            </a:endParaRPr>
          </a:p>
          <a:p>
            <a:pPr algn="ctr"/>
            <a:r>
              <a:rPr lang="en-US" sz="1300" b="1" dirty="0" err="1" smtClean="0">
                <a:solidFill>
                  <a:srgbClr val="595959"/>
                </a:solidFill>
                <a:latin typeface="微软雅黑" panose="020B0503020204020204" pitchFamily="34" charset="-122"/>
                <a:ea typeface="微软雅黑" panose="020B0503020204020204" pitchFamily="34" charset="-122"/>
              </a:rPr>
              <a:t>法兰克福</a:t>
            </a:r>
            <a:endParaRPr lang="en-US" sz="1300" b="1" dirty="0" err="1">
              <a:solidFill>
                <a:srgbClr val="595959"/>
              </a:solidFill>
              <a:latin typeface="微软雅黑" panose="020B0503020204020204" pitchFamily="34" charset="-122"/>
              <a:ea typeface="微软雅黑" panose="020B0503020204020204" pitchFamily="34" charset="-122"/>
            </a:endParaRPr>
          </a:p>
          <a:p>
            <a:pPr algn="ctr"/>
            <a:r>
              <a:rPr lang="en-US" sz="1300" b="1" dirty="0" err="1" smtClean="0">
                <a:solidFill>
                  <a:srgbClr val="595959"/>
                </a:solidFill>
                <a:latin typeface="微软雅黑" panose="020B0503020204020204" pitchFamily="34" charset="-122"/>
                <a:ea typeface="微软雅黑" panose="020B0503020204020204" pitchFamily="34" charset="-122"/>
              </a:rPr>
              <a:t>柏林</a:t>
            </a:r>
            <a:endParaRPr lang="en-US" sz="1300" b="1" dirty="0" err="1">
              <a:solidFill>
                <a:srgbClr val="595959"/>
              </a:solidFill>
              <a:latin typeface="微软雅黑" panose="020B0503020204020204" pitchFamily="34" charset="-122"/>
              <a:ea typeface="微软雅黑" panose="020B0503020204020204" pitchFamily="34" charset="-122"/>
            </a:endParaRPr>
          </a:p>
          <a:p>
            <a:pPr algn="ctr"/>
            <a:r>
              <a:rPr lang="zh-CN" altLang="en-US" sz="1300" b="1" dirty="0" smtClean="0">
                <a:solidFill>
                  <a:srgbClr val="595959"/>
                </a:solidFill>
                <a:latin typeface="微软雅黑" panose="020B0503020204020204" pitchFamily="34" charset="-122"/>
                <a:ea typeface="微软雅黑" panose="020B0503020204020204" pitchFamily="34" charset="-122"/>
              </a:rPr>
              <a:t>汉堡</a:t>
            </a:r>
            <a:endParaRPr lang="en-US" altLang="zh-CN" sz="1300" b="1" dirty="0" smtClean="0">
              <a:solidFill>
                <a:srgbClr val="595959"/>
              </a:solidFill>
              <a:latin typeface="微软雅黑" panose="020B0503020204020204" pitchFamily="34" charset="-122"/>
              <a:ea typeface="微软雅黑" panose="020B0503020204020204" pitchFamily="34" charset="-122"/>
            </a:endParaRPr>
          </a:p>
          <a:p>
            <a:pPr algn="ctr"/>
            <a:r>
              <a:rPr lang="zh-CN" altLang="en-US" sz="1300" b="1" dirty="0">
                <a:solidFill>
                  <a:srgbClr val="595959"/>
                </a:solidFill>
                <a:latin typeface="微软雅黑" panose="020B0503020204020204" pitchFamily="34" charset="-122"/>
                <a:ea typeface="微软雅黑" panose="020B0503020204020204" pitchFamily="34" charset="-122"/>
              </a:rPr>
              <a:t>不莱</a:t>
            </a:r>
            <a:r>
              <a:rPr lang="zh-CN" altLang="en-US" sz="1300" b="1" dirty="0" smtClean="0">
                <a:solidFill>
                  <a:srgbClr val="595959"/>
                </a:solidFill>
                <a:latin typeface="微软雅黑" panose="020B0503020204020204" pitchFamily="34" charset="-122"/>
                <a:ea typeface="微软雅黑" panose="020B0503020204020204" pitchFamily="34" charset="-122"/>
              </a:rPr>
              <a:t>梅</a:t>
            </a:r>
            <a:endParaRPr lang="en-US" altLang="zh-CN" sz="1300" b="1" dirty="0" smtClean="0">
              <a:solidFill>
                <a:srgbClr val="595959"/>
              </a:solidFill>
              <a:latin typeface="微软雅黑" panose="020B0503020204020204" pitchFamily="34" charset="-122"/>
              <a:ea typeface="微软雅黑" panose="020B0503020204020204" pitchFamily="34" charset="-122"/>
            </a:endParaRPr>
          </a:p>
          <a:p>
            <a:pPr algn="ctr"/>
            <a:r>
              <a:rPr lang="zh-CN" altLang="en-US" sz="1300" b="1" dirty="0" smtClean="0">
                <a:solidFill>
                  <a:srgbClr val="595959"/>
                </a:solidFill>
                <a:latin typeface="微软雅黑" panose="020B0503020204020204" pitchFamily="34" charset="-122"/>
                <a:ea typeface="微软雅黑" panose="020B0503020204020204" pitchFamily="34" charset="-122"/>
              </a:rPr>
              <a:t>布伦瑞克</a:t>
            </a:r>
            <a:endParaRPr lang="en-US" altLang="zh-CN" sz="1300" b="1" dirty="0" smtClean="0">
              <a:solidFill>
                <a:srgbClr val="595959"/>
              </a:solidFill>
              <a:latin typeface="微软雅黑" panose="020B0503020204020204" pitchFamily="34" charset="-122"/>
              <a:ea typeface="微软雅黑" panose="020B0503020204020204" pitchFamily="34" charset="-122"/>
            </a:endParaRPr>
          </a:p>
          <a:p>
            <a:pPr algn="ctr"/>
            <a:r>
              <a:rPr lang="zh-CN" altLang="en-US" sz="1300" b="1" dirty="0" smtClean="0">
                <a:solidFill>
                  <a:srgbClr val="595959"/>
                </a:solidFill>
                <a:latin typeface="微软雅黑" panose="020B0503020204020204" pitchFamily="34" charset="-122"/>
                <a:ea typeface="微软雅黑" panose="020B0503020204020204" pitchFamily="34" charset="-122"/>
              </a:rPr>
              <a:t>汉诺威</a:t>
            </a:r>
            <a:endParaRPr lang="en-US" altLang="zh-CN" sz="1300" b="1" dirty="0" smtClean="0">
              <a:solidFill>
                <a:srgbClr val="595959"/>
              </a:solidFill>
              <a:latin typeface="微软雅黑" panose="020B0503020204020204" pitchFamily="34" charset="-122"/>
              <a:ea typeface="微软雅黑" panose="020B0503020204020204" pitchFamily="34" charset="-122"/>
            </a:endParaRPr>
          </a:p>
          <a:p>
            <a:pPr algn="ctr"/>
            <a:r>
              <a:rPr lang="zh-CN" altLang="en-US" sz="1300" b="1" dirty="0">
                <a:solidFill>
                  <a:srgbClr val="595959"/>
                </a:solidFill>
                <a:latin typeface="微软雅黑" panose="020B0503020204020204" pitchFamily="34" charset="-122"/>
                <a:ea typeface="微软雅黑" panose="020B0503020204020204" pitchFamily="34" charset="-122"/>
              </a:rPr>
              <a:t>亚</a:t>
            </a:r>
            <a:r>
              <a:rPr lang="zh-CN" altLang="en-US" sz="1300" b="1" dirty="0" smtClean="0">
                <a:solidFill>
                  <a:srgbClr val="595959"/>
                </a:solidFill>
                <a:latin typeface="微软雅黑" panose="020B0503020204020204" pitchFamily="34" charset="-122"/>
                <a:ea typeface="微软雅黑" panose="020B0503020204020204" pitchFamily="34" charset="-122"/>
              </a:rPr>
              <a:t>琛</a:t>
            </a:r>
            <a:endParaRPr lang="en-US" altLang="zh-CN" sz="1300" b="1" dirty="0" smtClean="0">
              <a:solidFill>
                <a:srgbClr val="595959"/>
              </a:solidFill>
              <a:latin typeface="微软雅黑" panose="020B0503020204020204" pitchFamily="34" charset="-122"/>
              <a:ea typeface="微软雅黑" panose="020B0503020204020204" pitchFamily="34" charset="-122"/>
            </a:endParaRPr>
          </a:p>
          <a:p>
            <a:pPr algn="ctr"/>
            <a:r>
              <a:rPr lang="zh-CN" altLang="en-US" sz="1300" b="1" dirty="0" smtClean="0">
                <a:solidFill>
                  <a:srgbClr val="595959"/>
                </a:solidFill>
                <a:latin typeface="微软雅黑" panose="020B0503020204020204" pitchFamily="34" charset="-122"/>
                <a:ea typeface="微软雅黑" panose="020B0503020204020204" pitchFamily="34" charset="-122"/>
              </a:rPr>
              <a:t>波恩</a:t>
            </a:r>
            <a:endParaRPr lang="en-US" altLang="zh-CN" sz="1300" b="1" dirty="0" smtClean="0">
              <a:solidFill>
                <a:srgbClr val="595959"/>
              </a:solidFill>
              <a:latin typeface="微软雅黑" panose="020B0503020204020204" pitchFamily="34" charset="-122"/>
              <a:ea typeface="微软雅黑" panose="020B0503020204020204" pitchFamily="34" charset="-122"/>
            </a:endParaRPr>
          </a:p>
          <a:p>
            <a:pPr algn="ctr"/>
            <a:r>
              <a:rPr lang="zh-CN" altLang="en-US" sz="1300" b="1" dirty="0" smtClean="0">
                <a:solidFill>
                  <a:srgbClr val="595959"/>
                </a:solidFill>
                <a:latin typeface="微软雅黑" panose="020B0503020204020204" pitchFamily="34" charset="-122"/>
                <a:ea typeface="微软雅黑" panose="020B0503020204020204" pitchFamily="34" charset="-122"/>
              </a:rPr>
              <a:t>杜伊斯堡</a:t>
            </a:r>
            <a:endParaRPr lang="en-US" altLang="zh-CN" sz="1300" b="1" dirty="0" smtClean="0">
              <a:solidFill>
                <a:srgbClr val="595959"/>
              </a:solidFill>
              <a:latin typeface="微软雅黑" panose="020B0503020204020204" pitchFamily="34" charset="-122"/>
              <a:ea typeface="微软雅黑" panose="020B0503020204020204" pitchFamily="34" charset="-122"/>
            </a:endParaRPr>
          </a:p>
          <a:p>
            <a:pPr algn="ctr"/>
            <a:r>
              <a:rPr lang="zh-CN" altLang="en-US" sz="1300" b="1" dirty="0">
                <a:solidFill>
                  <a:srgbClr val="595959"/>
                </a:solidFill>
                <a:latin typeface="微软雅黑" panose="020B0503020204020204" pitchFamily="34" charset="-122"/>
                <a:ea typeface="微软雅黑" panose="020B0503020204020204" pitchFamily="34" charset="-122"/>
              </a:rPr>
              <a:t>埃森</a:t>
            </a:r>
            <a:endParaRPr lang="en-US" altLang="zh-CN" sz="1300" b="1" dirty="0" smtClean="0">
              <a:solidFill>
                <a:srgbClr val="595959"/>
              </a:solidFill>
              <a:latin typeface="微软雅黑" panose="020B0503020204020204" pitchFamily="34" charset="-122"/>
              <a:ea typeface="微软雅黑" panose="020B0503020204020204" pitchFamily="34" charset="-122"/>
            </a:endParaRPr>
          </a:p>
          <a:p>
            <a:pPr algn="ctr"/>
            <a:r>
              <a:rPr lang="zh-CN" altLang="en-US" sz="1300" b="1" dirty="0" smtClean="0">
                <a:solidFill>
                  <a:srgbClr val="595959"/>
                </a:solidFill>
                <a:latin typeface="微软雅黑" panose="020B0503020204020204" pitchFamily="34" charset="-122"/>
                <a:ea typeface="微软雅黑" panose="020B0503020204020204" pitchFamily="34" charset="-122"/>
              </a:rPr>
              <a:t>杜塞尔多夫</a:t>
            </a:r>
            <a:endParaRPr lang="en-US" altLang="zh-CN" sz="1300" b="1" dirty="0" smtClean="0">
              <a:solidFill>
                <a:srgbClr val="595959"/>
              </a:solidFill>
              <a:latin typeface="微软雅黑" panose="020B0503020204020204" pitchFamily="34" charset="-122"/>
              <a:ea typeface="微软雅黑" panose="020B0503020204020204" pitchFamily="34" charset="-122"/>
            </a:endParaRPr>
          </a:p>
          <a:p>
            <a:pPr algn="ctr"/>
            <a:r>
              <a:rPr lang="zh-CN" altLang="en-US" sz="1300" b="1" dirty="0" smtClean="0">
                <a:solidFill>
                  <a:srgbClr val="595959"/>
                </a:solidFill>
                <a:latin typeface="微软雅黑" panose="020B0503020204020204" pitchFamily="34" charset="-122"/>
                <a:ea typeface="微软雅黑" panose="020B0503020204020204" pitchFamily="34" charset="-122"/>
              </a:rPr>
              <a:t>科隆</a:t>
            </a:r>
            <a:endParaRPr lang="en-US" altLang="zh-CN" sz="1300" b="1" dirty="0" smtClean="0">
              <a:solidFill>
                <a:srgbClr val="595959"/>
              </a:solidFill>
              <a:latin typeface="微软雅黑" panose="020B0503020204020204" pitchFamily="34" charset="-122"/>
              <a:ea typeface="微软雅黑" panose="020B0503020204020204" pitchFamily="34" charset="-122"/>
            </a:endParaRPr>
          </a:p>
          <a:p>
            <a:pPr algn="ctr"/>
            <a:r>
              <a:rPr lang="zh-CN" altLang="en-US" sz="1300" b="1" dirty="0" smtClean="0">
                <a:solidFill>
                  <a:srgbClr val="595959"/>
                </a:solidFill>
                <a:latin typeface="微软雅黑" panose="020B0503020204020204" pitchFamily="34" charset="-122"/>
                <a:ea typeface="微软雅黑" panose="020B0503020204020204" pitchFamily="34" charset="-122"/>
              </a:rPr>
              <a:t>多特蒙德</a:t>
            </a:r>
            <a:endParaRPr lang="en-US" sz="1300" b="1" dirty="0" smtClean="0">
              <a:solidFill>
                <a:srgbClr val="595959"/>
              </a:solidFill>
              <a:latin typeface="微软雅黑" panose="020B0503020204020204" pitchFamily="34" charset="-122"/>
              <a:ea typeface="微软雅黑" panose="020B0503020204020204" pitchFamily="34" charset="-122"/>
            </a:endParaRPr>
          </a:p>
          <a:p>
            <a:pPr algn="ctr"/>
            <a:endParaRPr lang="en-US" sz="1300" dirty="0" smtClean="0">
              <a:solidFill>
                <a:srgbClr val="595959"/>
              </a:solidFill>
              <a:latin typeface="微软雅黑" panose="020B0503020204020204" pitchFamily="34" charset="-122"/>
              <a:ea typeface="微软雅黑" panose="020B0503020204020204" pitchFamily="34" charset="-122"/>
            </a:endParaRPr>
          </a:p>
          <a:p>
            <a:pPr algn="ctr"/>
            <a:r>
              <a:rPr lang="en-US" sz="1300" dirty="0" err="1" smtClean="0">
                <a:solidFill>
                  <a:srgbClr val="595959"/>
                </a:solidFill>
                <a:latin typeface="微软雅黑" panose="020B0503020204020204" pitchFamily="34" charset="-122"/>
                <a:ea typeface="微软雅黑" panose="020B0503020204020204" pitchFamily="34" charset="-122"/>
              </a:rPr>
              <a:t>等大城市</a:t>
            </a:r>
            <a:endParaRPr lang="en-US" sz="1300" dirty="0" smtClean="0">
              <a:solidFill>
                <a:srgbClr val="595959"/>
              </a:solidFill>
              <a:latin typeface="微软雅黑" panose="020B0503020204020204" pitchFamily="34" charset="-122"/>
              <a:ea typeface="微软雅黑" panose="020B0503020204020204" pitchFamily="34" charset="-122"/>
            </a:endParaRPr>
          </a:p>
          <a:p>
            <a:pPr algn="ctr"/>
            <a:r>
              <a:rPr lang="en-US" sz="1300" dirty="0" err="1" smtClean="0">
                <a:solidFill>
                  <a:srgbClr val="595959"/>
                </a:solidFill>
                <a:latin typeface="微软雅黑" panose="020B0503020204020204" pitchFamily="34" charset="-122"/>
                <a:ea typeface="微软雅黑" panose="020B0503020204020204" pitchFamily="34" charset="-122"/>
              </a:rPr>
              <a:t>能够第一时间将推广信息抵达目标人群</a:t>
            </a:r>
            <a:r>
              <a:rPr lang="en-US" sz="1300" dirty="0">
                <a:solidFill>
                  <a:srgbClr val="595959"/>
                </a:solidFill>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3369514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0267"/>
            <a:ext cx="2257425" cy="366524"/>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6230" y="1280513"/>
            <a:ext cx="1831353" cy="2441804"/>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51048" y="1280513"/>
            <a:ext cx="1831353" cy="2441804"/>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46231" y="3798774"/>
            <a:ext cx="1831353" cy="2441804"/>
          </a:xfrm>
          <a:prstGeom prst="rect">
            <a:avLst/>
          </a:prstGeom>
        </p:spPr>
      </p:pic>
      <p:pic>
        <p:nvPicPr>
          <p:cNvPr id="7"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41229" y="3798774"/>
            <a:ext cx="1831353" cy="2441804"/>
          </a:xfrm>
          <a:prstGeom prst="rect">
            <a:avLst/>
          </a:prstGeom>
        </p:spPr>
      </p:pic>
      <p:pic>
        <p:nvPicPr>
          <p:cNvPr id="8" name="图片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41229" y="1279184"/>
            <a:ext cx="1831224" cy="2444462"/>
          </a:xfrm>
          <a:prstGeom prst="rect">
            <a:avLst/>
          </a:prstGeom>
          <a:ln>
            <a:solidFill>
              <a:schemeClr val="bg2">
                <a:lumMod val="50000"/>
              </a:schemeClr>
            </a:solidFill>
          </a:ln>
        </p:spPr>
      </p:pic>
      <p:pic>
        <p:nvPicPr>
          <p:cNvPr id="9" name="图片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751233" y="3798774"/>
            <a:ext cx="1831168" cy="2441804"/>
          </a:xfrm>
          <a:prstGeom prst="rect">
            <a:avLst/>
          </a:prstGeom>
        </p:spPr>
      </p:pic>
      <p:sp>
        <p:nvSpPr>
          <p:cNvPr id="11" name="矩形 10"/>
          <p:cNvSpPr/>
          <p:nvPr/>
        </p:nvSpPr>
        <p:spPr>
          <a:xfrm>
            <a:off x="658813" y="1680733"/>
            <a:ext cx="4938711" cy="4478149"/>
          </a:xfrm>
          <a:prstGeom prst="rect">
            <a:avLst/>
          </a:prstGeom>
        </p:spPr>
        <p:txBody>
          <a:bodyPr wrap="square">
            <a:spAutoFit/>
          </a:bodyPr>
          <a:lstStyle/>
          <a:p>
            <a:pPr algn="just">
              <a:lnSpc>
                <a:spcPts val="1800"/>
              </a:lnSpc>
            </a:pPr>
            <a:r>
              <a:rPr lang="en-US" altLang="zh-CN" sz="1100" dirty="0" smtClean="0">
                <a:solidFill>
                  <a:srgbClr val="595959"/>
                </a:solidFill>
                <a:latin typeface="微软雅黑" panose="020B0503020204020204" pitchFamily="34" charset="-122"/>
                <a:ea typeface="微软雅黑" panose="020B0503020204020204" pitchFamily="34" charset="-122"/>
              </a:rPr>
              <a:t>《</a:t>
            </a:r>
            <a:r>
              <a:rPr lang="zh-CN" altLang="en-US" sz="1100" dirty="0" smtClean="0">
                <a:solidFill>
                  <a:srgbClr val="595959"/>
                </a:solidFill>
                <a:latin typeface="微软雅黑" panose="020B0503020204020204" pitchFamily="34" charset="-122"/>
                <a:ea typeface="微软雅黑" panose="020B0503020204020204" pitchFamily="34" charset="-122"/>
              </a:rPr>
              <a:t>开元旅游</a:t>
            </a:r>
            <a:r>
              <a:rPr lang="en-US" altLang="zh-CN" sz="1100" dirty="0" err="1" smtClean="0">
                <a:solidFill>
                  <a:srgbClr val="595959"/>
                </a:solidFill>
                <a:latin typeface="微软雅黑" panose="020B0503020204020204" pitchFamily="34" charset="-122"/>
                <a:ea typeface="微软雅黑" panose="020B0503020204020204" pitchFamily="34" charset="-122"/>
              </a:rPr>
              <a:t>Europ</a:t>
            </a:r>
            <a:r>
              <a:rPr lang="en-US" altLang="zh-CN" sz="1100" dirty="0" smtClean="0">
                <a:solidFill>
                  <a:srgbClr val="595959"/>
                </a:solidFill>
                <a:latin typeface="微软雅黑" panose="020B0503020204020204" pitchFamily="34" charset="-122"/>
                <a:ea typeface="微软雅黑" panose="020B0503020204020204" pitchFamily="34" charset="-122"/>
              </a:rPr>
              <a:t> Travel》</a:t>
            </a:r>
            <a:r>
              <a:rPr lang="zh-CN" altLang="en-US" sz="1100" dirty="0" smtClean="0">
                <a:solidFill>
                  <a:srgbClr val="595959"/>
                </a:solidFill>
                <a:latin typeface="微软雅黑" panose="020B0503020204020204" pitchFamily="34" charset="-122"/>
                <a:ea typeface="微软雅黑" panose="020B0503020204020204" pitchFamily="34" charset="-122"/>
              </a:rPr>
              <a:t>杂志</a:t>
            </a:r>
            <a:r>
              <a:rPr lang="en-US" altLang="zh-CN" sz="1100" dirty="0" smtClean="0">
                <a:solidFill>
                  <a:srgbClr val="595959"/>
                </a:solidFill>
                <a:latin typeface="微软雅黑" panose="020B0503020204020204" pitchFamily="34" charset="-122"/>
                <a:ea typeface="微软雅黑" panose="020B0503020204020204" pitchFamily="34" charset="-122"/>
              </a:rPr>
              <a:t>2016</a:t>
            </a:r>
            <a:r>
              <a:rPr lang="zh-CN" altLang="en-US" sz="1100" dirty="0" smtClean="0">
                <a:solidFill>
                  <a:srgbClr val="595959"/>
                </a:solidFill>
                <a:latin typeface="微软雅黑" panose="020B0503020204020204" pitchFamily="34" charset="-122"/>
                <a:ea typeface="微软雅黑" panose="020B0503020204020204" pitchFamily="34" charset="-122"/>
              </a:rPr>
              <a:t>年创刊，至今已经发行了</a:t>
            </a:r>
            <a:r>
              <a:rPr lang="en-US" altLang="zh-CN" sz="1100" dirty="0" smtClean="0">
                <a:solidFill>
                  <a:srgbClr val="595959"/>
                </a:solidFill>
                <a:latin typeface="微软雅黑" panose="020B0503020204020204" pitchFamily="34" charset="-122"/>
                <a:ea typeface="微软雅黑" panose="020B0503020204020204" pitchFamily="34" charset="-122"/>
              </a:rPr>
              <a:t>23</a:t>
            </a:r>
            <a:r>
              <a:rPr lang="zh-CN" altLang="en-US" sz="1100" dirty="0" smtClean="0">
                <a:solidFill>
                  <a:srgbClr val="595959"/>
                </a:solidFill>
                <a:latin typeface="微软雅黑" panose="020B0503020204020204" pitchFamily="34" charset="-122"/>
                <a:ea typeface="微软雅黑" panose="020B0503020204020204" pitchFamily="34" charset="-122"/>
              </a:rPr>
              <a:t>期。杂志由</a:t>
            </a:r>
            <a:r>
              <a:rPr lang="zh-CN" altLang="en-US" sz="1100" dirty="0">
                <a:solidFill>
                  <a:srgbClr val="595959"/>
                </a:solidFill>
                <a:latin typeface="微软雅黑" panose="020B0503020204020204" pitchFamily="34" charset="-122"/>
                <a:ea typeface="微软雅黑" panose="020B0503020204020204" pitchFamily="34" charset="-122"/>
              </a:rPr>
              <a:t>开元周游集团出品，由 </a:t>
            </a:r>
            <a:r>
              <a:rPr lang="en-US" altLang="zh-CN" sz="1100" dirty="0">
                <a:solidFill>
                  <a:srgbClr val="595959"/>
                </a:solidFill>
                <a:latin typeface="微软雅黑" panose="020B0503020204020204" pitchFamily="34" charset="-122"/>
                <a:ea typeface="微软雅黑" panose="020B0503020204020204" pitchFamily="34" charset="-122"/>
              </a:rPr>
              <a:t>《</a:t>
            </a:r>
            <a:r>
              <a:rPr lang="zh-CN" altLang="en-US" sz="1100" dirty="0">
                <a:solidFill>
                  <a:srgbClr val="595959"/>
                </a:solidFill>
                <a:latin typeface="微软雅黑" panose="020B0503020204020204" pitchFamily="34" charset="-122"/>
                <a:ea typeface="微软雅黑" panose="020B0503020204020204" pitchFamily="34" charset="-122"/>
              </a:rPr>
              <a:t>开元网</a:t>
            </a:r>
            <a:r>
              <a:rPr lang="en-US" altLang="zh-CN" sz="1100" dirty="0">
                <a:solidFill>
                  <a:srgbClr val="595959"/>
                </a:solidFill>
                <a:latin typeface="微软雅黑" panose="020B0503020204020204" pitchFamily="34" charset="-122"/>
                <a:ea typeface="微软雅黑" panose="020B0503020204020204" pitchFamily="34" charset="-122"/>
              </a:rPr>
              <a:t>》 </a:t>
            </a:r>
            <a:r>
              <a:rPr lang="zh-CN" altLang="en-US" sz="1100" dirty="0">
                <a:solidFill>
                  <a:srgbClr val="595959"/>
                </a:solidFill>
                <a:latin typeface="微软雅黑" panose="020B0503020204020204" pitchFamily="34" charset="-122"/>
                <a:ea typeface="微软雅黑" panose="020B0503020204020204" pitchFamily="34" charset="-122"/>
              </a:rPr>
              <a:t>主办出版的旅游休闲类精品杂志。本杂志为季刊，大小规格</a:t>
            </a:r>
            <a:r>
              <a:rPr lang="en-US" altLang="zh-CN" sz="1100" dirty="0">
                <a:solidFill>
                  <a:srgbClr val="595959"/>
                </a:solidFill>
                <a:latin typeface="微软雅黑" panose="020B0503020204020204" pitchFamily="34" charset="-122"/>
                <a:ea typeface="微软雅黑" panose="020B0503020204020204" pitchFamily="34" charset="-122"/>
              </a:rPr>
              <a:t>21*27.8cm</a:t>
            </a:r>
            <a:r>
              <a:rPr lang="zh-CN" altLang="en-US" sz="1100" dirty="0">
                <a:solidFill>
                  <a:srgbClr val="595959"/>
                </a:solidFill>
                <a:latin typeface="微软雅黑" panose="020B0503020204020204" pitchFamily="34" charset="-122"/>
                <a:ea typeface="微软雅黑" panose="020B0503020204020204" pitchFamily="34" charset="-122"/>
              </a:rPr>
              <a:t>，杂志发行量每季度两万</a:t>
            </a:r>
            <a:r>
              <a:rPr lang="zh-CN" altLang="en-US" sz="1100" dirty="0" smtClean="0">
                <a:solidFill>
                  <a:srgbClr val="595959"/>
                </a:solidFill>
                <a:latin typeface="微软雅黑" panose="020B0503020204020204" pitchFamily="34" charset="-122"/>
                <a:ea typeface="微软雅黑" panose="020B0503020204020204" pitchFamily="34" charset="-122"/>
              </a:rPr>
              <a:t>份</a:t>
            </a:r>
            <a:r>
              <a:rPr lang="zh-CN" altLang="en-US" sz="1100" dirty="0">
                <a:solidFill>
                  <a:srgbClr val="595959"/>
                </a:solidFill>
                <a:latin typeface="微软雅黑" panose="020B0503020204020204" pitchFamily="34" charset="-122"/>
                <a:ea typeface="微软雅黑" panose="020B0503020204020204" pitchFamily="34" charset="-122"/>
              </a:rPr>
              <a:t>。</a:t>
            </a:r>
            <a:endParaRPr lang="en-US" altLang="zh-CN" sz="1100" dirty="0" smtClean="0">
              <a:solidFill>
                <a:srgbClr val="595959"/>
              </a:solidFill>
              <a:latin typeface="微软雅黑" panose="020B0503020204020204" pitchFamily="34" charset="-122"/>
              <a:ea typeface="微软雅黑" panose="020B0503020204020204" pitchFamily="34" charset="-122"/>
            </a:endParaRPr>
          </a:p>
          <a:p>
            <a:pPr algn="just">
              <a:lnSpc>
                <a:spcPts val="1800"/>
              </a:lnSpc>
            </a:pPr>
            <a:endParaRPr lang="en-US" altLang="zh-CN" sz="1200" dirty="0" smtClean="0">
              <a:solidFill>
                <a:srgbClr val="595959"/>
              </a:solidFill>
              <a:latin typeface="微软雅黑" panose="020B0503020204020204" pitchFamily="34" charset="-122"/>
              <a:ea typeface="微软雅黑" panose="020B0503020204020204" pitchFamily="34" charset="-122"/>
            </a:endParaRPr>
          </a:p>
          <a:p>
            <a:pPr algn="just">
              <a:lnSpc>
                <a:spcPts val="1800"/>
              </a:lnSpc>
            </a:pPr>
            <a:endParaRPr lang="en-US" sz="1100" dirty="0" smtClean="0">
              <a:solidFill>
                <a:srgbClr val="595959"/>
              </a:solidFill>
              <a:latin typeface="微软雅黑" panose="020B0503020204020204" pitchFamily="34" charset="-122"/>
              <a:ea typeface="微软雅黑" panose="020B0503020204020204" pitchFamily="34" charset="-122"/>
            </a:endParaRPr>
          </a:p>
          <a:p>
            <a:pPr algn="just">
              <a:lnSpc>
                <a:spcPts val="1800"/>
              </a:lnSpc>
            </a:pPr>
            <a:r>
              <a:rPr lang="en-US" sz="1100" dirty="0" smtClean="0">
                <a:solidFill>
                  <a:srgbClr val="595959"/>
                </a:solidFill>
                <a:latin typeface="微软雅黑" panose="020B0503020204020204" pitchFamily="34" charset="-122"/>
                <a:ea typeface="微软雅黑" panose="020B0503020204020204" pitchFamily="34" charset="-122"/>
              </a:rPr>
              <a:t>《</a:t>
            </a:r>
            <a:r>
              <a:rPr lang="en-US" sz="1100" dirty="0" err="1">
                <a:solidFill>
                  <a:srgbClr val="595959"/>
                </a:solidFill>
                <a:latin typeface="微软雅黑" panose="020B0503020204020204" pitchFamily="34" charset="-122"/>
                <a:ea typeface="微软雅黑" panose="020B0503020204020204" pitchFamily="34" charset="-122"/>
              </a:rPr>
              <a:t>开元旅游Europe</a:t>
            </a:r>
            <a:r>
              <a:rPr lang="en-US" sz="1100" dirty="0">
                <a:solidFill>
                  <a:srgbClr val="595959"/>
                </a:solidFill>
                <a:latin typeface="微软雅黑" panose="020B0503020204020204" pitchFamily="34" charset="-122"/>
                <a:ea typeface="微软雅黑" panose="020B0503020204020204" pitchFamily="34" charset="-122"/>
              </a:rPr>
              <a:t> </a:t>
            </a:r>
            <a:r>
              <a:rPr lang="en-US" sz="1100" dirty="0" err="1">
                <a:solidFill>
                  <a:srgbClr val="595959"/>
                </a:solidFill>
                <a:latin typeface="微软雅黑" panose="020B0503020204020204" pitchFamily="34" charset="-122"/>
                <a:ea typeface="微软雅黑" panose="020B0503020204020204" pitchFamily="34" charset="-122"/>
              </a:rPr>
              <a:t>Travel</a:t>
            </a:r>
            <a:r>
              <a:rPr lang="en-US" sz="1100" dirty="0" err="1" smtClean="0">
                <a:solidFill>
                  <a:srgbClr val="595959"/>
                </a:solidFill>
                <a:latin typeface="微软雅黑" panose="020B0503020204020204" pitchFamily="34" charset="-122"/>
                <a:ea typeface="微软雅黑" panose="020B0503020204020204" pitchFamily="34" charset="-122"/>
              </a:rPr>
              <a:t>》发行点覆盖</a:t>
            </a:r>
            <a:r>
              <a:rPr lang="zh-CN" altLang="en-US" sz="1100" dirty="0" smtClean="0">
                <a:solidFill>
                  <a:srgbClr val="595959"/>
                </a:solidFill>
                <a:latin typeface="微软雅黑" panose="020B0503020204020204" pitchFamily="34" charset="-122"/>
                <a:ea typeface="微软雅黑" panose="020B0503020204020204" pitchFamily="34" charset="-122"/>
              </a:rPr>
              <a:t>欧洲，</a:t>
            </a:r>
            <a:r>
              <a:rPr lang="zh-CN" altLang="en-US" sz="1100" dirty="0" smtClean="0">
                <a:solidFill>
                  <a:srgbClr val="595959"/>
                </a:solidFill>
                <a:latin typeface="微软雅黑" panose="020B0503020204020204" pitchFamily="34" charset="-122"/>
                <a:ea typeface="微软雅黑" panose="020B0503020204020204" pitchFamily="34" charset="-122"/>
              </a:rPr>
              <a:t>包括使领馆</a:t>
            </a:r>
            <a:r>
              <a:rPr lang="zh-CN" altLang="en-US" sz="1100" dirty="0" smtClean="0">
                <a:solidFill>
                  <a:srgbClr val="595959"/>
                </a:solidFill>
                <a:latin typeface="微软雅黑" panose="020B0503020204020204" pitchFamily="34" charset="-122"/>
                <a:ea typeface="微软雅黑" panose="020B0503020204020204" pitchFamily="34" charset="-122"/>
              </a:rPr>
              <a:t>、</a:t>
            </a:r>
            <a:r>
              <a:rPr lang="en-US" sz="1100" dirty="0" smtClean="0">
                <a:solidFill>
                  <a:srgbClr val="595959"/>
                </a:solidFill>
                <a:latin typeface="微软雅黑" panose="020B0503020204020204" pitchFamily="34" charset="-122"/>
                <a:ea typeface="微软雅黑" panose="020B0503020204020204" pitchFamily="34" charset="-122"/>
              </a:rPr>
              <a:t>欧洲华人商会</a:t>
            </a:r>
            <a:r>
              <a:rPr lang="en-US" sz="1100" dirty="0">
                <a:solidFill>
                  <a:srgbClr val="595959"/>
                </a:solidFill>
                <a:latin typeface="微软雅黑" panose="020B0503020204020204" pitchFamily="34" charset="-122"/>
                <a:ea typeface="微软雅黑" panose="020B0503020204020204" pitchFamily="34" charset="-122"/>
              </a:rPr>
              <a:t>、德意志中心、德国国家旅游局、签证中心、欧洲境内部分合作酒店、</a:t>
            </a:r>
            <a:r>
              <a:rPr lang="en-US" sz="1100" dirty="0" smtClean="0">
                <a:solidFill>
                  <a:srgbClr val="595959"/>
                </a:solidFill>
                <a:latin typeface="微软雅黑" panose="020B0503020204020204" pitchFamily="34" charset="-122"/>
                <a:ea typeface="微软雅黑" panose="020B0503020204020204" pitchFamily="34" charset="-122"/>
              </a:rPr>
              <a:t>旅游信息中心等</a:t>
            </a:r>
            <a:r>
              <a:rPr lang="en-US" sz="1100" dirty="0">
                <a:solidFill>
                  <a:srgbClr val="595959"/>
                </a:solidFill>
                <a:latin typeface="微软雅黑" panose="020B0503020204020204" pitchFamily="34" charset="-122"/>
                <a:ea typeface="微软雅黑" panose="020B0503020204020204" pitchFamily="34" charset="-122"/>
              </a:rPr>
              <a:t>。此外，本杂志还将发放到开元周游集团组织的众多欧洲大巴游的客人手中浏览。</a:t>
            </a:r>
            <a:r>
              <a:rPr lang="en-US" sz="1100" dirty="0" smtClean="0">
                <a:solidFill>
                  <a:srgbClr val="595959"/>
                </a:solidFill>
                <a:latin typeface="微软雅黑" panose="020B0503020204020204" pitchFamily="34" charset="-122"/>
                <a:ea typeface="微软雅黑" panose="020B0503020204020204" pitchFamily="34" charset="-122"/>
              </a:rPr>
              <a:t>开元周游集团欧洲大巴游的年发团量为近</a:t>
            </a:r>
            <a:r>
              <a:rPr lang="zh-CN" altLang="en-US" sz="1100" dirty="0" smtClean="0">
                <a:solidFill>
                  <a:srgbClr val="595959"/>
                </a:solidFill>
                <a:latin typeface="微软雅黑" panose="020B0503020204020204" pitchFamily="34" charset="-122"/>
                <a:ea typeface="微软雅黑" panose="020B0503020204020204" pitchFamily="34" charset="-122"/>
              </a:rPr>
              <a:t>十万</a:t>
            </a:r>
            <a:r>
              <a:rPr lang="en-US" sz="1100" dirty="0" smtClean="0">
                <a:solidFill>
                  <a:srgbClr val="595959"/>
                </a:solidFill>
                <a:latin typeface="微软雅黑" panose="020B0503020204020204" pitchFamily="34" charset="-122"/>
                <a:ea typeface="微软雅黑" panose="020B0503020204020204" pitchFamily="34" charset="-122"/>
              </a:rPr>
              <a:t>人</a:t>
            </a:r>
            <a:r>
              <a:rPr lang="zh-CN" altLang="en-US" sz="1100" dirty="0" smtClean="0">
                <a:solidFill>
                  <a:srgbClr val="595959"/>
                </a:solidFill>
                <a:latin typeface="微软雅黑" panose="020B0503020204020204" pitchFamily="34" charset="-122"/>
                <a:ea typeface="微软雅黑" panose="020B0503020204020204" pitchFamily="34" charset="-122"/>
              </a:rPr>
              <a:t>次</a:t>
            </a:r>
            <a:r>
              <a:rPr lang="en-US" sz="1100" dirty="0" smtClean="0">
                <a:solidFill>
                  <a:srgbClr val="595959"/>
                </a:solidFill>
                <a:latin typeface="微软雅黑" panose="020B0503020204020204" pitchFamily="34" charset="-122"/>
                <a:ea typeface="微软雅黑" panose="020B0503020204020204" pitchFamily="34" charset="-122"/>
              </a:rPr>
              <a:t>。</a:t>
            </a:r>
            <a:r>
              <a:rPr lang="en-US" sz="1100" dirty="0" err="1" smtClean="0">
                <a:solidFill>
                  <a:srgbClr val="595959"/>
                </a:solidFill>
                <a:latin typeface="微软雅黑" panose="020B0503020204020204" pitchFamily="34" charset="-122"/>
                <a:ea typeface="微软雅黑" panose="020B0503020204020204" pitchFamily="34" charset="-122"/>
              </a:rPr>
              <a:t>同时开元也</a:t>
            </a:r>
            <a:r>
              <a:rPr lang="zh-CN" altLang="en-US" sz="1100" dirty="0">
                <a:solidFill>
                  <a:srgbClr val="595959"/>
                </a:solidFill>
                <a:latin typeface="微软雅黑" panose="020B0503020204020204" pitchFamily="34" charset="-122"/>
                <a:ea typeface="微软雅黑" panose="020B0503020204020204" pitchFamily="34" charset="-122"/>
              </a:rPr>
              <a:t>与</a:t>
            </a:r>
            <a:r>
              <a:rPr lang="zh-CN" altLang="en-US" sz="1100" dirty="0" smtClean="0">
                <a:solidFill>
                  <a:srgbClr val="595959"/>
                </a:solidFill>
                <a:latin typeface="微软雅黑" panose="020B0503020204020204" pitchFamily="34" charset="-122"/>
                <a:ea typeface="微软雅黑" panose="020B0503020204020204" pitchFamily="34" charset="-122"/>
              </a:rPr>
              <a:t>机场、航司合作，在往返中德的旅途中</a:t>
            </a:r>
            <a:r>
              <a:rPr lang="en-US" sz="1100" dirty="0" err="1" smtClean="0">
                <a:solidFill>
                  <a:srgbClr val="595959"/>
                </a:solidFill>
                <a:latin typeface="微软雅黑" panose="020B0503020204020204" pitchFamily="34" charset="-122"/>
                <a:ea typeface="微软雅黑" panose="020B0503020204020204" pitchFamily="34" charset="-122"/>
              </a:rPr>
              <a:t>与也能看到我们的杂志</a:t>
            </a:r>
            <a:r>
              <a:rPr lang="en-US" sz="1100" dirty="0" smtClean="0">
                <a:solidFill>
                  <a:srgbClr val="595959"/>
                </a:solidFill>
                <a:latin typeface="微软雅黑" panose="020B0503020204020204" pitchFamily="34" charset="-122"/>
                <a:ea typeface="微软雅黑" panose="020B0503020204020204" pitchFamily="34" charset="-122"/>
              </a:rPr>
              <a:t>。</a:t>
            </a:r>
          </a:p>
          <a:p>
            <a:pPr algn="just">
              <a:lnSpc>
                <a:spcPts val="1800"/>
              </a:lnSpc>
            </a:pPr>
            <a:endParaRPr lang="en-US" sz="1100" dirty="0" smtClean="0">
              <a:solidFill>
                <a:srgbClr val="595959"/>
              </a:solidFill>
              <a:latin typeface="微软雅黑" panose="020B0503020204020204" pitchFamily="34" charset="-122"/>
              <a:ea typeface="微软雅黑" panose="020B0503020204020204" pitchFamily="34" charset="-122"/>
            </a:endParaRPr>
          </a:p>
          <a:p>
            <a:pPr algn="just">
              <a:lnSpc>
                <a:spcPts val="1800"/>
              </a:lnSpc>
            </a:pPr>
            <a:endParaRPr lang="en-US" sz="1100" dirty="0" smtClean="0">
              <a:solidFill>
                <a:srgbClr val="595959"/>
              </a:solidFill>
              <a:latin typeface="微软雅黑" panose="020B0503020204020204" pitchFamily="34" charset="-122"/>
              <a:ea typeface="微软雅黑" panose="020B0503020204020204" pitchFamily="34" charset="-122"/>
            </a:endParaRPr>
          </a:p>
          <a:p>
            <a:pPr algn="just">
              <a:lnSpc>
                <a:spcPts val="1800"/>
              </a:lnSpc>
            </a:pPr>
            <a:r>
              <a:rPr lang="en-US" sz="1100" dirty="0" smtClean="0">
                <a:solidFill>
                  <a:srgbClr val="595959"/>
                </a:solidFill>
                <a:latin typeface="微软雅黑" panose="020B0503020204020204" pitchFamily="34" charset="-122"/>
                <a:ea typeface="微软雅黑" panose="020B0503020204020204" pitchFamily="34" charset="-122"/>
              </a:rPr>
              <a:t>《</a:t>
            </a:r>
            <a:r>
              <a:rPr lang="en-US" sz="1100" dirty="0" err="1">
                <a:solidFill>
                  <a:srgbClr val="595959"/>
                </a:solidFill>
                <a:latin typeface="微软雅黑" panose="020B0503020204020204" pitchFamily="34" charset="-122"/>
                <a:ea typeface="微软雅黑" panose="020B0503020204020204" pitchFamily="34" charset="-122"/>
              </a:rPr>
              <a:t>开元旅游Europe</a:t>
            </a:r>
            <a:r>
              <a:rPr lang="en-US" sz="1100" dirty="0">
                <a:solidFill>
                  <a:srgbClr val="595959"/>
                </a:solidFill>
                <a:latin typeface="微软雅黑" panose="020B0503020204020204" pitchFamily="34" charset="-122"/>
                <a:ea typeface="微软雅黑" panose="020B0503020204020204" pitchFamily="34" charset="-122"/>
              </a:rPr>
              <a:t> </a:t>
            </a:r>
            <a:r>
              <a:rPr lang="en-US" sz="1100" dirty="0" err="1">
                <a:solidFill>
                  <a:srgbClr val="595959"/>
                </a:solidFill>
                <a:latin typeface="微软雅黑" panose="020B0503020204020204" pitchFamily="34" charset="-122"/>
                <a:ea typeface="微软雅黑" panose="020B0503020204020204" pitchFamily="34" charset="-122"/>
              </a:rPr>
              <a:t>Travel》为季刊，</a:t>
            </a:r>
            <a:r>
              <a:rPr lang="en-US" sz="1100" dirty="0" err="1" smtClean="0">
                <a:solidFill>
                  <a:srgbClr val="595959"/>
                </a:solidFill>
                <a:latin typeface="微软雅黑" panose="020B0503020204020204" pitchFamily="34" charset="-122"/>
                <a:ea typeface="微软雅黑" panose="020B0503020204020204" pitchFamily="34" charset="-122"/>
              </a:rPr>
              <a:t>每期上的广告持续投放</a:t>
            </a:r>
            <a:r>
              <a:rPr lang="zh-CN" altLang="en-US" sz="1100" dirty="0" smtClean="0">
                <a:solidFill>
                  <a:srgbClr val="595959"/>
                </a:solidFill>
                <a:latin typeface="微软雅黑" panose="020B0503020204020204" pitchFamily="34" charset="-122"/>
                <a:ea typeface="微软雅黑" panose="020B0503020204020204" pitchFamily="34" charset="-122"/>
              </a:rPr>
              <a:t>长</a:t>
            </a:r>
            <a:r>
              <a:rPr lang="en-US" sz="1100" dirty="0" smtClean="0">
                <a:solidFill>
                  <a:srgbClr val="595959"/>
                </a:solidFill>
                <a:latin typeface="微软雅黑" panose="020B0503020204020204" pitchFamily="34" charset="-122"/>
                <a:ea typeface="微软雅黑" panose="020B0503020204020204" pitchFamily="34" charset="-122"/>
              </a:rPr>
              <a:t>达</a:t>
            </a:r>
            <a:r>
              <a:rPr lang="en-US" sz="1100" dirty="0">
                <a:solidFill>
                  <a:srgbClr val="595959"/>
                </a:solidFill>
                <a:latin typeface="微软雅黑" panose="020B0503020204020204" pitchFamily="34" charset="-122"/>
                <a:ea typeface="微软雅黑" panose="020B0503020204020204" pitchFamily="34" charset="-122"/>
              </a:rPr>
              <a:t>3</a:t>
            </a:r>
            <a:r>
              <a:rPr lang="en-US" sz="1100" dirty="0" smtClean="0">
                <a:solidFill>
                  <a:srgbClr val="595959"/>
                </a:solidFill>
                <a:latin typeface="微软雅黑" panose="020B0503020204020204" pitchFamily="34" charset="-122"/>
                <a:ea typeface="微软雅黑" panose="020B0503020204020204" pitchFamily="34" charset="-122"/>
              </a:rPr>
              <a:t>个月。</a:t>
            </a:r>
          </a:p>
          <a:p>
            <a:pPr algn="just">
              <a:lnSpc>
                <a:spcPts val="1800"/>
              </a:lnSpc>
            </a:pPr>
            <a:endParaRPr lang="en-US" sz="1100" dirty="0" smtClean="0">
              <a:solidFill>
                <a:srgbClr val="595959"/>
              </a:solidFill>
              <a:latin typeface="微软雅黑" panose="020B0503020204020204" pitchFamily="34" charset="-122"/>
              <a:ea typeface="微软雅黑" panose="020B0503020204020204" pitchFamily="34" charset="-122"/>
            </a:endParaRPr>
          </a:p>
          <a:p>
            <a:pPr algn="just">
              <a:lnSpc>
                <a:spcPts val="1800"/>
              </a:lnSpc>
            </a:pPr>
            <a:endParaRPr lang="en-US" sz="1100" dirty="0" smtClean="0">
              <a:solidFill>
                <a:srgbClr val="595959"/>
              </a:solidFill>
              <a:latin typeface="微软雅黑" panose="020B0503020204020204" pitchFamily="34" charset="-122"/>
              <a:ea typeface="微软雅黑" panose="020B0503020204020204" pitchFamily="34" charset="-122"/>
            </a:endParaRPr>
          </a:p>
          <a:p>
            <a:pPr algn="just">
              <a:lnSpc>
                <a:spcPts val="1800"/>
              </a:lnSpc>
            </a:pPr>
            <a:r>
              <a:rPr lang="en-US" sz="1100" dirty="0" smtClean="0">
                <a:solidFill>
                  <a:srgbClr val="595959"/>
                </a:solidFill>
                <a:latin typeface="微软雅黑" panose="020B0503020204020204" pitchFamily="34" charset="-122"/>
                <a:ea typeface="微软雅黑" panose="020B0503020204020204" pitchFamily="34" charset="-122"/>
              </a:rPr>
              <a:t>杂志封面为</a:t>
            </a:r>
            <a:r>
              <a:rPr lang="en-US" sz="1100" dirty="0">
                <a:solidFill>
                  <a:srgbClr val="595959"/>
                </a:solidFill>
                <a:latin typeface="微软雅黑" panose="020B0503020204020204" pitchFamily="34" charset="-122"/>
                <a:ea typeface="微软雅黑" panose="020B0503020204020204" pitchFamily="34" charset="-122"/>
              </a:rPr>
              <a:t>250g加膜彩色光滑照片纸张，内页为90 </a:t>
            </a:r>
            <a:r>
              <a:rPr lang="en-US" sz="1100" dirty="0" err="1">
                <a:solidFill>
                  <a:srgbClr val="595959"/>
                </a:solidFill>
                <a:latin typeface="微软雅黑" panose="020B0503020204020204" pitchFamily="34" charset="-122"/>
                <a:ea typeface="微软雅黑" panose="020B0503020204020204" pitchFamily="34" charset="-122"/>
              </a:rPr>
              <a:t>g彩色光滑照片纸</a:t>
            </a:r>
            <a:r>
              <a:rPr lang="en-US" sz="1100" dirty="0">
                <a:solidFill>
                  <a:srgbClr val="595959"/>
                </a:solidFill>
                <a:latin typeface="微软雅黑" panose="020B0503020204020204" pitchFamily="34" charset="-122"/>
                <a:ea typeface="微软雅黑" panose="020B0503020204020204" pitchFamily="34" charset="-122"/>
              </a:rPr>
              <a:t>。 </a:t>
            </a:r>
          </a:p>
          <a:p>
            <a:pPr algn="just">
              <a:lnSpc>
                <a:spcPts val="1800"/>
              </a:lnSpc>
            </a:pPr>
            <a:endParaRPr lang="en-US" sz="1100" dirty="0" smtClean="0">
              <a:solidFill>
                <a:srgbClr val="595959"/>
              </a:solidFill>
              <a:latin typeface="微软雅黑" panose="020B0503020204020204" pitchFamily="34" charset="-122"/>
              <a:ea typeface="微软雅黑" panose="020B0503020204020204" pitchFamily="34" charset="-122"/>
            </a:endParaRPr>
          </a:p>
          <a:p>
            <a:pPr algn="just">
              <a:lnSpc>
                <a:spcPts val="1800"/>
              </a:lnSpc>
            </a:pPr>
            <a:endParaRPr lang="en-US" sz="1100" dirty="0" smtClean="0">
              <a:solidFill>
                <a:srgbClr val="595959"/>
              </a:solidFill>
              <a:latin typeface="微软雅黑" panose="020B0503020204020204" pitchFamily="34" charset="-122"/>
              <a:ea typeface="微软雅黑" panose="020B0503020204020204" pitchFamily="34" charset="-122"/>
            </a:endParaRPr>
          </a:p>
          <a:p>
            <a:pPr algn="just">
              <a:lnSpc>
                <a:spcPts val="1800"/>
              </a:lnSpc>
            </a:pPr>
            <a:r>
              <a:rPr lang="en-US" sz="1100" dirty="0" err="1" smtClean="0">
                <a:solidFill>
                  <a:srgbClr val="595959"/>
                </a:solidFill>
                <a:latin typeface="微软雅黑" panose="020B0503020204020204" pitchFamily="34" charset="-122"/>
                <a:ea typeface="微软雅黑" panose="020B0503020204020204" pitchFamily="34" charset="-122"/>
              </a:rPr>
              <a:t>每期内容精心设计</a:t>
            </a:r>
            <a:r>
              <a:rPr lang="en-US" sz="1100" dirty="0" err="1">
                <a:solidFill>
                  <a:srgbClr val="595959"/>
                </a:solidFill>
                <a:latin typeface="微软雅黑" panose="020B0503020204020204" pitchFamily="34" charset="-122"/>
                <a:ea typeface="微软雅黑" panose="020B0503020204020204" pitchFamily="34" charset="-122"/>
              </a:rPr>
              <a:t>，提供丰富并且实用的欧洲旅游、时尚、</a:t>
            </a:r>
            <a:r>
              <a:rPr lang="en-US" sz="1100" dirty="0" err="1" smtClean="0">
                <a:solidFill>
                  <a:srgbClr val="595959"/>
                </a:solidFill>
                <a:latin typeface="微软雅黑" panose="020B0503020204020204" pitchFamily="34" charset="-122"/>
                <a:ea typeface="微软雅黑" panose="020B0503020204020204" pitchFamily="34" charset="-122"/>
              </a:rPr>
              <a:t>美食等信息</a:t>
            </a:r>
            <a:r>
              <a:rPr lang="en-US" sz="1100" dirty="0" smtClean="0">
                <a:solidFill>
                  <a:srgbClr val="595959"/>
                </a:solidFill>
                <a:latin typeface="微软雅黑" panose="020B0503020204020204" pitchFamily="34" charset="-122"/>
                <a:ea typeface="微软雅黑" panose="020B0503020204020204" pitchFamily="34" charset="-122"/>
              </a:rPr>
              <a:t>.</a:t>
            </a:r>
            <a:endParaRPr lang="en-US" sz="1100" dirty="0">
              <a:solidFill>
                <a:srgbClr val="595959"/>
              </a:solidFill>
              <a:latin typeface="微软雅黑" panose="020B0503020204020204" pitchFamily="34" charset="-122"/>
              <a:ea typeface="微软雅黑" panose="020B0503020204020204" pitchFamily="34" charset="-122"/>
            </a:endParaRPr>
          </a:p>
        </p:txBody>
      </p:sp>
      <p:sp>
        <p:nvSpPr>
          <p:cNvPr id="12" name="矩形 11"/>
          <p:cNvSpPr/>
          <p:nvPr/>
        </p:nvSpPr>
        <p:spPr>
          <a:xfrm>
            <a:off x="768350" y="1368084"/>
            <a:ext cx="1933574" cy="31264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100" b="1" dirty="0" smtClean="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100" b="1" dirty="0">
                <a:solidFill>
                  <a:schemeClr val="tx1">
                    <a:lumMod val="50000"/>
                    <a:lumOff val="50000"/>
                  </a:schemeClr>
                </a:solidFill>
                <a:latin typeface="微软雅黑" panose="020B0503020204020204" pitchFamily="34" charset="-122"/>
                <a:ea typeface="微软雅黑" panose="020B0503020204020204" pitchFamily="34" charset="-122"/>
              </a:rPr>
              <a:t>开元旅游 </a:t>
            </a:r>
            <a:r>
              <a:rPr lang="en-US" altLang="zh-CN" sz="1100" b="1" dirty="0">
                <a:solidFill>
                  <a:schemeClr val="tx1">
                    <a:lumMod val="50000"/>
                    <a:lumOff val="50000"/>
                  </a:schemeClr>
                </a:solidFill>
                <a:latin typeface="微软雅黑" panose="020B0503020204020204" pitchFamily="34" charset="-122"/>
                <a:ea typeface="微软雅黑" panose="020B0503020204020204" pitchFamily="34" charset="-122"/>
              </a:rPr>
              <a:t>Europe Travel》 </a:t>
            </a:r>
          </a:p>
        </p:txBody>
      </p:sp>
      <p:sp>
        <p:nvSpPr>
          <p:cNvPr id="13" name="矩形 12"/>
          <p:cNvSpPr/>
          <p:nvPr/>
        </p:nvSpPr>
        <p:spPr>
          <a:xfrm>
            <a:off x="768350" y="2577378"/>
            <a:ext cx="1071562" cy="28129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100" b="1" dirty="0" smtClean="0">
                <a:solidFill>
                  <a:schemeClr val="tx1">
                    <a:lumMod val="50000"/>
                    <a:lumOff val="50000"/>
                  </a:schemeClr>
                </a:solidFill>
                <a:latin typeface="微软雅黑" panose="020B0503020204020204" pitchFamily="34" charset="-122"/>
                <a:ea typeface="微软雅黑" panose="020B0503020204020204" pitchFamily="34" charset="-122"/>
              </a:rPr>
              <a:t>发行覆盖面广</a:t>
            </a:r>
            <a:r>
              <a:rPr lang="en-US" altLang="zh-CN" sz="1100" b="1" dirty="0" smtClean="0">
                <a:solidFill>
                  <a:schemeClr val="tx1">
                    <a:lumMod val="50000"/>
                    <a:lumOff val="50000"/>
                  </a:schemeClr>
                </a:solidFill>
                <a:latin typeface="微软雅黑" panose="020B0503020204020204" pitchFamily="34" charset="-122"/>
                <a:ea typeface="微软雅黑" panose="020B0503020204020204" pitchFamily="34" charset="-122"/>
              </a:rPr>
              <a:t> </a:t>
            </a:r>
            <a:endParaRPr lang="en-US" altLang="zh-CN" sz="11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4" name="矩形 13"/>
          <p:cNvSpPr/>
          <p:nvPr/>
        </p:nvSpPr>
        <p:spPr>
          <a:xfrm>
            <a:off x="768350" y="4161156"/>
            <a:ext cx="1223962" cy="28129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100" b="1" dirty="0" smtClean="0">
                <a:solidFill>
                  <a:schemeClr val="tx1">
                    <a:lumMod val="50000"/>
                    <a:lumOff val="50000"/>
                  </a:schemeClr>
                </a:solidFill>
                <a:latin typeface="微软雅黑" panose="020B0503020204020204" pitchFamily="34" charset="-122"/>
                <a:ea typeface="微软雅黑" panose="020B0503020204020204" pitchFamily="34" charset="-122"/>
              </a:rPr>
              <a:t>广告效应时间长</a:t>
            </a:r>
            <a:endParaRPr lang="en-US" altLang="zh-CN" sz="11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 name="矩形 14"/>
          <p:cNvSpPr/>
          <p:nvPr/>
        </p:nvSpPr>
        <p:spPr>
          <a:xfrm>
            <a:off x="768350" y="4890988"/>
            <a:ext cx="785812" cy="28129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zh-CN" altLang="en-US" sz="1100" b="1" dirty="0" smtClean="0">
                <a:solidFill>
                  <a:schemeClr val="tx1">
                    <a:lumMod val="50000"/>
                    <a:lumOff val="50000"/>
                  </a:schemeClr>
                </a:solidFill>
                <a:latin typeface="微软雅黑" panose="020B0503020204020204" pitchFamily="34" charset="-122"/>
                <a:ea typeface="微软雅黑" panose="020B0503020204020204" pitchFamily="34" charset="-122"/>
              </a:rPr>
              <a:t>制作精良</a:t>
            </a:r>
            <a:endParaRPr lang="en-US" altLang="zh-CN" sz="11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6" name="矩形 15"/>
          <p:cNvSpPr/>
          <p:nvPr/>
        </p:nvSpPr>
        <p:spPr>
          <a:xfrm>
            <a:off x="768350" y="5575712"/>
            <a:ext cx="785812" cy="28129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zh-CN" altLang="en-US" sz="1100" b="1" dirty="0" smtClean="0">
                <a:solidFill>
                  <a:schemeClr val="tx1">
                    <a:lumMod val="50000"/>
                    <a:lumOff val="50000"/>
                  </a:schemeClr>
                </a:solidFill>
                <a:latin typeface="微软雅黑" panose="020B0503020204020204" pitchFamily="34" charset="-122"/>
                <a:ea typeface="微软雅黑" panose="020B0503020204020204" pitchFamily="34" charset="-122"/>
              </a:rPr>
              <a:t>内容丰富</a:t>
            </a:r>
            <a:endParaRPr lang="en-US" altLang="zh-CN" sz="11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 name="AutoShape 2" descr="âbank of china logoâçå¾çæç´¢ç»æ"/>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40443801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720026"/>
            <a:ext cx="12192000" cy="77647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lumMod val="50000"/>
                  <a:lumOff val="50000"/>
                </a:schemeClr>
              </a:solidFill>
            </a:endParaRPr>
          </a:p>
        </p:txBody>
      </p:sp>
      <p:sp>
        <p:nvSpPr>
          <p:cNvPr id="24" name="矩形 23"/>
          <p:cNvSpPr/>
          <p:nvPr/>
        </p:nvSpPr>
        <p:spPr>
          <a:xfrm>
            <a:off x="9214033" y="2053992"/>
            <a:ext cx="1438727" cy="3514039"/>
          </a:xfrm>
          <a:prstGeom prst="rect">
            <a:avLst/>
          </a:prstGeom>
        </p:spPr>
        <p:txBody>
          <a:bodyPr wrap="square">
            <a:spAutoFit/>
          </a:bodyPr>
          <a:lstStyle/>
          <a:p>
            <a:pPr>
              <a:lnSpc>
                <a:spcPct val="150000"/>
              </a:lnSpc>
            </a:pPr>
            <a:r>
              <a:rPr lang="zh-CN" altLang="en-US" sz="1500" dirty="0" smtClean="0">
                <a:solidFill>
                  <a:srgbClr val="595959"/>
                </a:solidFill>
                <a:latin typeface="微软雅黑" panose="020B0503020204020204" pitchFamily="34" charset="-122"/>
                <a:ea typeface="微软雅黑" panose="020B0503020204020204" pitchFamily="34" charset="-122"/>
              </a:rPr>
              <a:t>开元网和国内外诸多著名品牌保持长期广告合作关系。合作伙伴包括中国国际航空公司</a:t>
            </a:r>
            <a:r>
              <a:rPr lang="zh-CN" altLang="en-US" sz="1500" dirty="0" smtClean="0">
                <a:solidFill>
                  <a:srgbClr val="595959"/>
                </a:solidFill>
                <a:latin typeface="微软雅黑" panose="020B0503020204020204" pitchFamily="34" charset="-122"/>
                <a:ea typeface="微软雅黑" panose="020B0503020204020204" pitchFamily="34" charset="-122"/>
              </a:rPr>
              <a:t>、中国银行、汉莎航空、一汽大众、施华洛世奇等等。</a:t>
            </a:r>
            <a:endParaRPr lang="en-US" sz="1500" dirty="0">
              <a:solidFill>
                <a:srgbClr val="595959"/>
              </a:solidFill>
              <a:latin typeface="微软雅黑" panose="020B0503020204020204" pitchFamily="34" charset="-122"/>
              <a:ea typeface="微软雅黑" panose="020B0503020204020204" pitchFamily="34" charset="-122"/>
            </a:endParaRPr>
          </a:p>
        </p:txBody>
      </p:sp>
      <p:sp>
        <p:nvSpPr>
          <p:cNvPr id="22" name="矩形 21"/>
          <p:cNvSpPr/>
          <p:nvPr/>
        </p:nvSpPr>
        <p:spPr>
          <a:xfrm>
            <a:off x="-1" y="796999"/>
            <a:ext cx="12192000" cy="523220"/>
          </a:xfrm>
          <a:prstGeom prst="rect">
            <a:avLst/>
          </a:prstGeom>
          <a:noFill/>
        </p:spPr>
        <p:txBody>
          <a:bodyPr wrap="square">
            <a:spAutoFit/>
          </a:bodyPr>
          <a:lstStyle/>
          <a:p>
            <a:pPr algn="ctr"/>
            <a:r>
              <a:rPr lang="zh-CN" altLang="en-US" sz="2800" b="1" dirty="0" smtClean="0">
                <a:solidFill>
                  <a:srgbClr val="595959"/>
                </a:solidFill>
                <a:latin typeface="微软雅黑" panose="020B0503020204020204" pitchFamily="34" charset="-122"/>
                <a:ea typeface="微软雅黑" panose="020B0503020204020204" pitchFamily="34" charset="-122"/>
              </a:rPr>
              <a:t>广 告 合 作 伙 伴</a:t>
            </a:r>
            <a:endParaRPr lang="zh-CN" altLang="en-US" sz="2800" b="1" dirty="0">
              <a:solidFill>
                <a:srgbClr val="595959"/>
              </a:solidFill>
              <a:latin typeface="微软雅黑" panose="020B0503020204020204" pitchFamily="34" charset="-122"/>
              <a:ea typeface="微软雅黑" panose="020B0503020204020204" pitchFamily="34" charset="-122"/>
            </a:endParaRPr>
          </a:p>
        </p:txBody>
      </p:sp>
      <p:pic>
        <p:nvPicPr>
          <p:cNvPr id="1026" name="Picture 2" descr="âlufthansa logoâçå¾çæç´¢ç»æ"/>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782" t="16407" r="2081" b="11320"/>
          <a:stretch/>
        </p:blipFill>
        <p:spPr bwMode="auto">
          <a:xfrm>
            <a:off x="865833" y="2239899"/>
            <a:ext cx="1676200" cy="80292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âvolkswagen logoâçå¾çæç´¢ç»æ"/>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086" y="3872649"/>
            <a:ext cx="992061" cy="58780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âair china logoâçå¾çæç´¢ç»æ"/>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63862" y="2433039"/>
            <a:ext cx="1384610" cy="44999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âchina southern logoâçå¾çæç´¢ç»æ"/>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14853"/>
          <a:stretch/>
        </p:blipFill>
        <p:spPr bwMode="auto">
          <a:xfrm>
            <a:off x="1160579" y="3198961"/>
            <a:ext cx="1920112" cy="35412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img.sj33.cn/uploads/allimg/201401/7-14012210315Nb.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08847" y="2869653"/>
            <a:ext cx="1306993" cy="994451"/>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22" descr="âbank of china logoâçå¾çæç´¢ç»æ"/>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1050" name="Picture 26" descr="âbank of china logoâçå¾çæç´¢ç»æ"/>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27890" y="2383291"/>
            <a:ext cx="1520374" cy="516142"/>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æ½åæ´ä¸å¥ Swarovski æ°logo"/>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370507" y="4596889"/>
            <a:ext cx="1439238" cy="911992"/>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âmc arthur glen logoâçå¾çæç´¢ç»æ"/>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653105" y="2485983"/>
            <a:ext cx="1936671" cy="329234"/>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âsinojob logoâçå¾çæç´¢ç»æ"/>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b="14514"/>
          <a:stretch/>
        </p:blipFill>
        <p:spPr bwMode="auto">
          <a:xfrm>
            <a:off x="1554608" y="4897254"/>
            <a:ext cx="987426" cy="443158"/>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âbreuninger logoâçå¾çæç´¢ç»æ"/>
          <p:cNvPicPr>
            <a:picLocks noChangeAspect="1" noChangeArrowheads="1" noCrop="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875766" y="3145985"/>
            <a:ext cx="1329871" cy="443291"/>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âBicester Village logoâçå¾çæç´¢ç»æ"/>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540701" y="3826909"/>
            <a:ext cx="1053306" cy="619592"/>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ârossmann logoâçå¾çæç´¢ç»æ"/>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291735" y="4110061"/>
            <a:ext cx="1602319" cy="359539"/>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42" descr="âfaber castell logoâçå¾çæç´¢ç»æ"/>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054191" y="3804880"/>
            <a:ext cx="2074825" cy="710627"/>
          </a:xfrm>
          <a:prstGeom prst="rect">
            <a:avLst/>
          </a:prstGeom>
          <a:noFill/>
          <a:extLst>
            <a:ext uri="{909E8E84-426E-40DD-AFC4-6F175D3DCCD1}">
              <a14:hiddenFill xmlns:a14="http://schemas.microsoft.com/office/drawing/2010/main">
                <a:solidFill>
                  <a:srgbClr val="FFFFFF"/>
                </a:solidFill>
              </a14:hiddenFill>
            </a:ext>
          </a:extLst>
        </p:spPr>
      </p:pic>
      <p:pic>
        <p:nvPicPr>
          <p:cNvPr id="1068" name="Picture 44" descr="âchina unicom logoâçå¾çæç´¢ç»æ"/>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658016" y="4739705"/>
            <a:ext cx="1055701" cy="577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79517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95" y="1946815"/>
            <a:ext cx="12193195" cy="2641576"/>
          </a:xfrm>
          <a:prstGeom prst="rect">
            <a:avLst/>
          </a:prstGeom>
          <a:solidFill>
            <a:schemeClr val="accent3">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文本框 2"/>
          <p:cNvSpPr txBox="1"/>
          <p:nvPr/>
        </p:nvSpPr>
        <p:spPr>
          <a:xfrm>
            <a:off x="1873465" y="2219275"/>
            <a:ext cx="3713163" cy="830997"/>
          </a:xfrm>
          <a:prstGeom prst="rect">
            <a:avLst/>
          </a:prstGeom>
          <a:noFill/>
        </p:spPr>
        <p:txBody>
          <a:bodyPr wrap="square" rtlCol="0">
            <a:spAutoFit/>
          </a:bodyPr>
          <a:lstStyle/>
          <a:p>
            <a:pPr algn="ctr"/>
            <a:r>
              <a:rPr lang="zh-CN" altLang="en-US" sz="4800" spc="750" dirty="0" smtClean="0">
                <a:solidFill>
                  <a:srgbClr val="595959"/>
                </a:solidFill>
                <a:latin typeface="微软雅黑"/>
                <a:ea typeface="微软雅黑"/>
                <a:cs typeface="微软雅黑"/>
              </a:rPr>
              <a:t>感谢合作 </a:t>
            </a:r>
            <a:endParaRPr lang="en-US" altLang="zh-CN" sz="4800" spc="750" dirty="0">
              <a:solidFill>
                <a:srgbClr val="595959"/>
              </a:solidFill>
              <a:latin typeface="微软雅黑"/>
              <a:ea typeface="微软雅黑"/>
              <a:cs typeface="微软雅黑"/>
            </a:endParaRPr>
          </a:p>
        </p:txBody>
      </p:sp>
      <p:cxnSp>
        <p:nvCxnSpPr>
          <p:cNvPr id="4" name="直接连接符 6"/>
          <p:cNvCxnSpPr>
            <a:cxnSpLocks noChangeShapeType="1"/>
          </p:cNvCxnSpPr>
          <p:nvPr/>
        </p:nvCxnSpPr>
        <p:spPr bwMode="auto">
          <a:xfrm>
            <a:off x="1873466" y="3076719"/>
            <a:ext cx="1725613" cy="0"/>
          </a:xfrm>
          <a:prstGeom prst="line">
            <a:avLst/>
          </a:prstGeom>
          <a:noFill/>
          <a:ln w="15875">
            <a:solidFill>
              <a:srgbClr val="595959"/>
            </a:solidFill>
            <a:round/>
            <a:headEnd/>
            <a:tailEnd/>
          </a:ln>
          <a:extLst>
            <a:ext uri="{909E8E84-426E-40DD-AFC4-6F175D3DCCD1}">
              <a14:hiddenFill xmlns:a14="http://schemas.microsoft.com/office/drawing/2010/main">
                <a:noFill/>
              </a14:hiddenFill>
            </a:ext>
          </a:extLst>
        </p:spPr>
      </p:cxnSp>
      <p:sp>
        <p:nvSpPr>
          <p:cNvPr id="5" name="文本框 13"/>
          <p:cNvSpPr txBox="1">
            <a:spLocks noChangeArrowheads="1"/>
          </p:cNvSpPr>
          <p:nvPr/>
        </p:nvSpPr>
        <p:spPr bwMode="auto">
          <a:xfrm>
            <a:off x="1873465" y="3162828"/>
            <a:ext cx="371316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spcBef>
                <a:spcPct val="0"/>
              </a:spcBef>
              <a:buFont typeface="Arial" panose="020B0604020202020204" pitchFamily="34" charset="0"/>
              <a:buNone/>
              <a:defRPr/>
            </a:pPr>
            <a:r>
              <a:rPr lang="en-US" altLang="zh-CN" sz="1600" dirty="0" smtClean="0">
                <a:solidFill>
                  <a:srgbClr val="595959"/>
                </a:solidFill>
                <a:latin typeface="微软雅黑" panose="020B0503020204020204" pitchFamily="34" charset="-122"/>
              </a:rPr>
              <a:t>THANKS FOR COOPERATION</a:t>
            </a:r>
            <a:endParaRPr lang="zh-CN" altLang="en-US" sz="1600" dirty="0" smtClean="0">
              <a:solidFill>
                <a:srgbClr val="595959"/>
              </a:solidFill>
              <a:latin typeface="微软雅黑" panose="020B0503020204020204" pitchFamily="34" charset="-122"/>
            </a:endParaRPr>
          </a:p>
        </p:txBody>
      </p:sp>
      <p:sp>
        <p:nvSpPr>
          <p:cNvPr id="6" name="椭圆 4"/>
          <p:cNvSpPr>
            <a:spLocks noChangeArrowheads="1"/>
          </p:cNvSpPr>
          <p:nvPr/>
        </p:nvSpPr>
        <p:spPr bwMode="auto">
          <a:xfrm>
            <a:off x="3702266" y="3054494"/>
            <a:ext cx="53975" cy="53975"/>
          </a:xfrm>
          <a:prstGeom prst="ellipse">
            <a:avLst/>
          </a:prstGeom>
          <a:solidFill>
            <a:srgbClr val="595959"/>
          </a:solidFill>
          <a:ln w="12700">
            <a:solidFill>
              <a:srgbClr val="595959"/>
            </a:solidFill>
          </a:ln>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595959"/>
              </a:solidFill>
              <a:latin typeface="Arial Narrow" panose="020B0606020202030204" pitchFamily="34" charset="0"/>
              <a:ea typeface="微软雅黑" panose="020B0503020204020204" pitchFamily="34" charset="-122"/>
            </a:endParaRPr>
          </a:p>
        </p:txBody>
      </p:sp>
      <p:cxnSp>
        <p:nvCxnSpPr>
          <p:cNvPr id="7" name="直接连接符 7"/>
          <p:cNvCxnSpPr>
            <a:cxnSpLocks noChangeShapeType="1"/>
          </p:cNvCxnSpPr>
          <p:nvPr/>
        </p:nvCxnSpPr>
        <p:spPr bwMode="auto">
          <a:xfrm>
            <a:off x="3859429" y="3076719"/>
            <a:ext cx="1727200" cy="0"/>
          </a:xfrm>
          <a:prstGeom prst="line">
            <a:avLst/>
          </a:prstGeom>
          <a:noFill/>
          <a:ln w="15875">
            <a:solidFill>
              <a:srgbClr val="595959"/>
            </a:solidFill>
            <a:round/>
            <a:headEnd/>
            <a:tailEnd/>
          </a:ln>
          <a:extLst>
            <a:ext uri="{909E8E84-426E-40DD-AFC4-6F175D3DCCD1}">
              <a14:hiddenFill xmlns:a14="http://schemas.microsoft.com/office/drawing/2010/main">
                <a:noFill/>
              </a14:hiddenFill>
            </a:ext>
          </a:extLst>
        </p:spPr>
      </p:cxnSp>
      <p:sp>
        <p:nvSpPr>
          <p:cNvPr id="8" name="文本框 7"/>
          <p:cNvSpPr txBox="1">
            <a:spLocks noChangeArrowheads="1"/>
          </p:cNvSpPr>
          <p:nvPr/>
        </p:nvSpPr>
        <p:spPr bwMode="auto">
          <a:xfrm>
            <a:off x="8189226" y="2190643"/>
            <a:ext cx="3230563" cy="2153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a:spcBef>
                <a:spcPct val="0"/>
              </a:spcBef>
              <a:buNone/>
              <a:defRPr/>
            </a:pPr>
            <a:r>
              <a:rPr lang="en-US" sz="1200" dirty="0">
                <a:solidFill>
                  <a:srgbClr val="595959"/>
                </a:solidFill>
                <a:latin typeface="微软雅黑" panose="020B0503020204020204" pitchFamily="34" charset="-122"/>
              </a:rPr>
              <a:t> </a:t>
            </a:r>
            <a:r>
              <a:rPr lang="en-US" sz="1200" dirty="0" err="1">
                <a:solidFill>
                  <a:srgbClr val="595959"/>
                </a:solidFill>
                <a:latin typeface="微软雅黑" panose="020B0503020204020204" pitchFamily="34" charset="-122"/>
              </a:rPr>
              <a:t>KaiYuan</a:t>
            </a:r>
            <a:r>
              <a:rPr lang="en-US" sz="1200" dirty="0">
                <a:solidFill>
                  <a:srgbClr val="595959"/>
                </a:solidFill>
                <a:latin typeface="微软雅黑" panose="020B0503020204020204" pitchFamily="34" charset="-122"/>
              </a:rPr>
              <a:t> Information &amp; Business </a:t>
            </a:r>
            <a:r>
              <a:rPr lang="en-US" sz="1200" dirty="0" smtClean="0">
                <a:solidFill>
                  <a:srgbClr val="595959"/>
                </a:solidFill>
                <a:latin typeface="微软雅黑" panose="020B0503020204020204" pitchFamily="34" charset="-122"/>
              </a:rPr>
              <a:t>GmbH</a:t>
            </a:r>
            <a:endParaRPr lang="en-US" altLang="zh-CN" sz="1200" dirty="0" smtClean="0">
              <a:solidFill>
                <a:srgbClr val="595959"/>
              </a:solidFill>
              <a:latin typeface="微软雅黑" panose="020B0503020204020204" pitchFamily="34" charset="-122"/>
            </a:endParaRPr>
          </a:p>
          <a:p>
            <a:pPr algn="ctr">
              <a:spcBef>
                <a:spcPct val="0"/>
              </a:spcBef>
              <a:buNone/>
              <a:defRPr/>
            </a:pPr>
            <a:r>
              <a:rPr lang="de-DE" altLang="zh-CN" sz="1200" dirty="0">
                <a:solidFill>
                  <a:srgbClr val="595959"/>
                </a:solidFill>
                <a:latin typeface="微软雅黑" panose="020B0503020204020204" pitchFamily="34" charset="-122"/>
              </a:rPr>
              <a:t>Erika-Mann-Str. </a:t>
            </a:r>
            <a:r>
              <a:rPr lang="de-DE" altLang="zh-CN" sz="1200" dirty="0" smtClean="0">
                <a:solidFill>
                  <a:srgbClr val="595959"/>
                </a:solidFill>
                <a:latin typeface="微软雅黑" panose="020B0503020204020204" pitchFamily="34" charset="-122"/>
              </a:rPr>
              <a:t>21</a:t>
            </a:r>
          </a:p>
          <a:p>
            <a:pPr algn="ctr">
              <a:spcBef>
                <a:spcPct val="0"/>
              </a:spcBef>
              <a:buNone/>
              <a:defRPr/>
            </a:pPr>
            <a:r>
              <a:rPr lang="de-DE" altLang="zh-CN" sz="1200" dirty="0" smtClean="0">
                <a:solidFill>
                  <a:srgbClr val="595959"/>
                </a:solidFill>
                <a:latin typeface="微软雅黑" panose="020B0503020204020204" pitchFamily="34" charset="-122"/>
              </a:rPr>
              <a:t> </a:t>
            </a:r>
            <a:r>
              <a:rPr lang="de-DE" altLang="zh-CN" sz="1200" dirty="0">
                <a:solidFill>
                  <a:srgbClr val="595959"/>
                </a:solidFill>
                <a:latin typeface="微软雅黑" panose="020B0503020204020204" pitchFamily="34" charset="-122"/>
              </a:rPr>
              <a:t>80636 </a:t>
            </a:r>
            <a:r>
              <a:rPr lang="de-DE" altLang="zh-CN" sz="1200" dirty="0" smtClean="0">
                <a:solidFill>
                  <a:srgbClr val="595959"/>
                </a:solidFill>
                <a:latin typeface="微软雅黑" panose="020B0503020204020204" pitchFamily="34" charset="-122"/>
              </a:rPr>
              <a:t>München</a:t>
            </a:r>
            <a:r>
              <a:rPr lang="de-DE" altLang="zh-CN" sz="1200" dirty="0">
                <a:solidFill>
                  <a:srgbClr val="595959"/>
                </a:solidFill>
                <a:latin typeface="微软雅黑" panose="020B0503020204020204" pitchFamily="34" charset="-122"/>
              </a:rPr>
              <a:t>, </a:t>
            </a:r>
            <a:r>
              <a:rPr lang="de-DE" altLang="zh-CN" sz="1200" dirty="0" smtClean="0">
                <a:solidFill>
                  <a:srgbClr val="595959"/>
                </a:solidFill>
                <a:latin typeface="微软雅黑" panose="020B0503020204020204" pitchFamily="34" charset="-122"/>
              </a:rPr>
              <a:t>Germany</a:t>
            </a:r>
          </a:p>
          <a:p>
            <a:pPr algn="ctr">
              <a:spcBef>
                <a:spcPct val="0"/>
              </a:spcBef>
              <a:buNone/>
              <a:defRPr/>
            </a:pPr>
            <a:endParaRPr lang="de-DE" altLang="zh-CN" sz="1200" dirty="0" smtClean="0">
              <a:solidFill>
                <a:srgbClr val="595959"/>
              </a:solidFill>
              <a:latin typeface="微软雅黑" panose="020B0503020204020204" pitchFamily="34" charset="-122"/>
            </a:endParaRPr>
          </a:p>
          <a:p>
            <a:pPr algn="ctr">
              <a:buNone/>
            </a:pPr>
            <a:r>
              <a:rPr lang="zh-CN" altLang="en-US" sz="1200" dirty="0" smtClean="0">
                <a:solidFill>
                  <a:srgbClr val="595959"/>
                </a:solidFill>
                <a:latin typeface="微软雅黑" panose="020B0503020204020204" pitchFamily="34" charset="-122"/>
              </a:rPr>
              <a:t>媒体部 </a:t>
            </a:r>
            <a:r>
              <a:rPr lang="en-US" altLang="zh-CN" sz="1200" dirty="0" smtClean="0">
                <a:solidFill>
                  <a:srgbClr val="595959"/>
                </a:solidFill>
                <a:latin typeface="微软雅黑" panose="020B0503020204020204" pitchFamily="34" charset="-122"/>
              </a:rPr>
              <a:t>| </a:t>
            </a:r>
            <a:r>
              <a:rPr lang="zh-CN" altLang="en-US" sz="1200" dirty="0">
                <a:solidFill>
                  <a:srgbClr val="595959"/>
                </a:solidFill>
                <a:latin typeface="微软雅黑" panose="020B0503020204020204" pitchFamily="34" charset="-122"/>
              </a:rPr>
              <a:t>王</a:t>
            </a:r>
            <a:r>
              <a:rPr lang="zh-CN" altLang="en-US" sz="1200" dirty="0" smtClean="0">
                <a:solidFill>
                  <a:srgbClr val="595959"/>
                </a:solidFill>
                <a:latin typeface="微软雅黑" panose="020B0503020204020204" pitchFamily="34" charset="-122"/>
              </a:rPr>
              <a:t>天韵</a:t>
            </a:r>
            <a:endParaRPr lang="en-US" altLang="zh-CN" sz="1200" dirty="0" smtClean="0">
              <a:solidFill>
                <a:srgbClr val="595959"/>
              </a:solidFill>
              <a:latin typeface="微软雅黑" panose="020B0503020204020204" pitchFamily="34" charset="-122"/>
            </a:endParaRPr>
          </a:p>
          <a:p>
            <a:pPr algn="ctr">
              <a:buNone/>
            </a:pPr>
            <a:r>
              <a:rPr lang="en-US" altLang="zh-CN" sz="1200" dirty="0" smtClean="0">
                <a:solidFill>
                  <a:srgbClr val="595959"/>
                </a:solidFill>
                <a:latin typeface="微软雅黑" panose="020B0503020204020204" pitchFamily="34" charset="-122"/>
              </a:rPr>
              <a:t>Tel</a:t>
            </a:r>
            <a:r>
              <a:rPr lang="en-US" altLang="zh-CN" sz="1200" dirty="0">
                <a:solidFill>
                  <a:srgbClr val="595959"/>
                </a:solidFill>
                <a:latin typeface="微软雅黑" panose="020B0503020204020204" pitchFamily="34" charset="-122"/>
              </a:rPr>
              <a:t>: +49 89 638 9955 </a:t>
            </a:r>
            <a:r>
              <a:rPr lang="en-US" altLang="zh-CN" sz="1200" dirty="0" smtClean="0">
                <a:solidFill>
                  <a:srgbClr val="595959"/>
                </a:solidFill>
                <a:latin typeface="微软雅黑" panose="020B0503020204020204" pitchFamily="34" charset="-122"/>
              </a:rPr>
              <a:t>22</a:t>
            </a:r>
            <a:endParaRPr lang="en-US" altLang="zh-CN" sz="1200" dirty="0">
              <a:solidFill>
                <a:srgbClr val="595959"/>
              </a:solidFill>
              <a:latin typeface="微软雅黑" panose="020B0503020204020204" pitchFamily="34" charset="-122"/>
            </a:endParaRPr>
          </a:p>
          <a:p>
            <a:pPr algn="ctr">
              <a:buNone/>
            </a:pPr>
            <a:r>
              <a:rPr lang="en-US" altLang="zh-CN" sz="1200" dirty="0">
                <a:solidFill>
                  <a:srgbClr val="595959"/>
                </a:solidFill>
                <a:latin typeface="微软雅黑" panose="020B0503020204020204" pitchFamily="34" charset="-122"/>
              </a:rPr>
              <a:t>Fax: +49 89 638 9955 51</a:t>
            </a:r>
          </a:p>
          <a:p>
            <a:pPr lvl="0" algn="ctr" defTabSz="914400">
              <a:spcBef>
                <a:spcPts val="0"/>
              </a:spcBef>
              <a:buNone/>
              <a:defRPr/>
            </a:pPr>
            <a:r>
              <a:rPr lang="en-US" altLang="zh-CN" sz="1200" dirty="0" smtClean="0">
                <a:solidFill>
                  <a:srgbClr val="595959"/>
                </a:solidFill>
                <a:latin typeface="微软雅黑" panose="020B0503020204020204" pitchFamily="34" charset="-122"/>
              </a:rPr>
              <a:t>E-mail: tianyun.wang@kaytrip.com</a:t>
            </a:r>
          </a:p>
          <a:p>
            <a:pPr lvl="0" algn="ctr" defTabSz="914400">
              <a:spcBef>
                <a:spcPts val="0"/>
              </a:spcBef>
              <a:buNone/>
              <a:defRPr/>
            </a:pPr>
            <a:endParaRPr lang="en-US" altLang="zh-CN" sz="1200" dirty="0">
              <a:solidFill>
                <a:srgbClr val="595959"/>
              </a:solidFill>
              <a:latin typeface="微软雅黑" panose="020B0503020204020204" pitchFamily="34" charset="-122"/>
            </a:endParaRPr>
          </a:p>
          <a:p>
            <a:pPr algn="ctr" defTabSz="914400">
              <a:spcBef>
                <a:spcPts val="0"/>
              </a:spcBef>
              <a:buNone/>
              <a:defRPr/>
            </a:pPr>
            <a:r>
              <a:rPr lang="en-US" altLang="zh-CN" sz="1200" dirty="0" smtClean="0">
                <a:solidFill>
                  <a:srgbClr val="595959"/>
                </a:solidFill>
                <a:latin typeface="微软雅黑" panose="020B0503020204020204" pitchFamily="34" charset="-122"/>
              </a:rPr>
              <a:t>WWW.KAIYUAN.DE</a:t>
            </a:r>
            <a:endParaRPr lang="en-US" altLang="zh-CN" sz="1200" dirty="0">
              <a:solidFill>
                <a:srgbClr val="595959"/>
              </a:solidFill>
              <a:latin typeface="微软雅黑" panose="020B0503020204020204" pitchFamily="34" charset="-122"/>
            </a:endParaRPr>
          </a:p>
        </p:txBody>
      </p:sp>
      <p:pic>
        <p:nvPicPr>
          <p:cNvPr id="10" name="图片 9"/>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877108" y="3784095"/>
            <a:ext cx="961842" cy="359731"/>
          </a:xfrm>
          <a:prstGeom prst="rect">
            <a:avLst/>
          </a:prstGeom>
        </p:spPr>
      </p:pic>
      <p:pic>
        <p:nvPicPr>
          <p:cNvPr id="11" name="图片 10"/>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586410" y="3737473"/>
            <a:ext cx="1719016" cy="412564"/>
          </a:xfrm>
          <a:prstGeom prst="rect">
            <a:avLst/>
          </a:prstGeom>
        </p:spPr>
      </p:pic>
      <p:pic>
        <p:nvPicPr>
          <p:cNvPr id="12" name="图片 1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93181" y="3795347"/>
            <a:ext cx="2242900" cy="400244"/>
          </a:xfrm>
          <a:prstGeom prst="rect">
            <a:avLst/>
          </a:prstGeom>
        </p:spPr>
      </p:pic>
    </p:spTree>
    <p:extLst>
      <p:ext uri="{BB962C8B-B14F-4D97-AF65-F5344CB8AC3E}">
        <p14:creationId xmlns:p14="http://schemas.microsoft.com/office/powerpoint/2010/main" val="15133691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pudong skyline”的图片搜索结果"/>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6686796" y="3842996"/>
            <a:ext cx="3401539" cy="226908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brandenburger tor”的图片搜索结果"/>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019935" y="1330596"/>
            <a:ext cx="3458754" cy="2305013"/>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0" y="451278"/>
            <a:ext cx="234950" cy="7112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文本框 7"/>
          <p:cNvSpPr txBox="1"/>
          <p:nvPr/>
        </p:nvSpPr>
        <p:spPr>
          <a:xfrm>
            <a:off x="340442" y="577703"/>
            <a:ext cx="2346772" cy="584775"/>
          </a:xfrm>
          <a:prstGeom prst="rect">
            <a:avLst/>
          </a:prstGeom>
          <a:noFill/>
        </p:spPr>
        <p:txBody>
          <a:bodyPr wrap="square" rtlCol="0">
            <a:spAutoFit/>
          </a:bodyPr>
          <a:lstStyle/>
          <a:p>
            <a:r>
              <a:rPr lang="zh-CN" altLang="en-US" sz="3200" dirty="0" smtClean="0">
                <a:solidFill>
                  <a:srgbClr val="404040"/>
                </a:solidFill>
                <a:latin typeface="微软雅黑" panose="020B0503020204020204" pitchFamily="34" charset="-122"/>
                <a:ea typeface="微软雅黑" panose="020B0503020204020204" pitchFamily="34" charset="-122"/>
              </a:rPr>
              <a:t>开元媒体</a:t>
            </a:r>
            <a:endParaRPr lang="zh-CN" altLang="en-US" sz="3200" dirty="0">
              <a:solidFill>
                <a:srgbClr val="404040"/>
              </a:solidFill>
              <a:latin typeface="微软雅黑" panose="020B0503020204020204" pitchFamily="34" charset="-122"/>
              <a:ea typeface="微软雅黑" panose="020B0503020204020204" pitchFamily="34" charset="-122"/>
            </a:endParaRPr>
          </a:p>
        </p:txBody>
      </p:sp>
      <p:sp>
        <p:nvSpPr>
          <p:cNvPr id="17" name="矩形 16"/>
          <p:cNvSpPr/>
          <p:nvPr/>
        </p:nvSpPr>
        <p:spPr>
          <a:xfrm>
            <a:off x="4478689" y="1329222"/>
            <a:ext cx="7713311" cy="230776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8" name="矩形 17"/>
          <p:cNvSpPr/>
          <p:nvPr/>
        </p:nvSpPr>
        <p:spPr>
          <a:xfrm>
            <a:off x="0" y="3842422"/>
            <a:ext cx="6682924" cy="226966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9" name="文本框 8"/>
          <p:cNvSpPr txBox="1"/>
          <p:nvPr/>
        </p:nvSpPr>
        <p:spPr>
          <a:xfrm>
            <a:off x="5405715" y="1655955"/>
            <a:ext cx="6065291" cy="830997"/>
          </a:xfrm>
          <a:prstGeom prst="rect">
            <a:avLst/>
          </a:prstGeom>
        </p:spPr>
        <p:txBody>
          <a:bodyPr wrap="square" rtlCol="0">
            <a:spAutoFit/>
          </a:bodyPr>
          <a:lstStyle>
            <a:defPPr>
              <a:defRPr lang="zh-CN"/>
            </a:defPPr>
            <a:lvl1pPr>
              <a:defRPr sz="2400" b="1">
                <a:latin typeface="微软雅黑" panose="020B0503020204020204" pitchFamily="34" charset="-122"/>
                <a:ea typeface="微软雅黑" panose="020B0503020204020204" pitchFamily="34" charset="-122"/>
              </a:defRPr>
            </a:lvl1pPr>
          </a:lstStyle>
          <a:p>
            <a:r>
              <a:rPr lang="zh-CN" altLang="en-US" dirty="0"/>
              <a:t>政治 </a:t>
            </a:r>
            <a:r>
              <a:rPr lang="en-US" altLang="zh-CN" dirty="0"/>
              <a:t>| </a:t>
            </a:r>
            <a:r>
              <a:rPr lang="zh-CN" altLang="en-US" dirty="0"/>
              <a:t>经济 </a:t>
            </a:r>
            <a:r>
              <a:rPr lang="en-US" altLang="zh-CN" dirty="0"/>
              <a:t>| </a:t>
            </a:r>
            <a:r>
              <a:rPr lang="zh-CN" altLang="en-US" dirty="0"/>
              <a:t>文化</a:t>
            </a:r>
            <a:r>
              <a:rPr lang="en-US" altLang="zh-CN" dirty="0"/>
              <a:t> | </a:t>
            </a:r>
          </a:p>
          <a:p>
            <a:pPr algn="r"/>
            <a:r>
              <a:rPr lang="zh-CN" altLang="en-US" dirty="0"/>
              <a:t>企业 </a:t>
            </a:r>
            <a:r>
              <a:rPr lang="en-US" altLang="zh-CN" dirty="0"/>
              <a:t>| </a:t>
            </a:r>
            <a:r>
              <a:rPr lang="zh-CN" altLang="en-US" dirty="0"/>
              <a:t>高校 </a:t>
            </a:r>
            <a:r>
              <a:rPr lang="en-US" altLang="zh-CN" dirty="0"/>
              <a:t>| </a:t>
            </a:r>
            <a:r>
              <a:rPr lang="zh-CN" altLang="en-US" dirty="0"/>
              <a:t>科研机构</a:t>
            </a:r>
          </a:p>
        </p:txBody>
      </p:sp>
      <p:sp>
        <p:nvSpPr>
          <p:cNvPr id="13" name="矩形 12"/>
          <p:cNvSpPr/>
          <p:nvPr/>
        </p:nvSpPr>
        <p:spPr>
          <a:xfrm>
            <a:off x="5405717" y="2483103"/>
            <a:ext cx="6078070" cy="830997"/>
          </a:xfrm>
          <a:prstGeom prst="rect">
            <a:avLst/>
          </a:prstGeom>
        </p:spPr>
        <p:txBody>
          <a:bodyPr wrap="square">
            <a:spAutoFit/>
          </a:bodyPr>
          <a:lstStyle/>
          <a:p>
            <a:pPr algn="just"/>
            <a:r>
              <a:rPr lang="zh-CN" altLang="en-US" sz="1200" dirty="0" smtClean="0">
                <a:solidFill>
                  <a:srgbClr val="333333"/>
                </a:solidFill>
                <a:latin typeface="Century Gothic" panose="020B0502020202020204" pitchFamily="34" charset="0"/>
                <a:ea typeface="Microsoft Yahei" panose="020B0503020204020204" pitchFamily="34" charset="-122"/>
              </a:rPr>
              <a:t>无论</a:t>
            </a:r>
            <a:r>
              <a:rPr lang="zh-CN" altLang="en-US" sz="1200" dirty="0">
                <a:solidFill>
                  <a:srgbClr val="333333"/>
                </a:solidFill>
                <a:latin typeface="Century Gothic" panose="020B0502020202020204" pitchFamily="34" charset="0"/>
                <a:ea typeface="Microsoft Yahei" panose="020B0503020204020204" pitchFamily="34" charset="-122"/>
              </a:rPr>
              <a:t>是中德国市场的开拓，还是彼此合作发展，面临的核心挑战之一，就是寻找到既能够契合自身企业文化，又可以快速将企业产品与服务推广开来的有效宣传渠道。作为在德国创立并成长起来的企业集团，一方面深耕于德国市场，熟悉德国的行事风格和方式；另一方面与国内紧密合作，了解国内的需要与夙愿。</a:t>
            </a:r>
            <a:endParaRPr lang="zh-CN" altLang="en-US" sz="1200" dirty="0">
              <a:latin typeface="Century Gothic" panose="020B0502020202020204" pitchFamily="34" charset="0"/>
            </a:endParaRPr>
          </a:p>
        </p:txBody>
      </p:sp>
      <p:sp>
        <p:nvSpPr>
          <p:cNvPr id="20" name="矩形 19"/>
          <p:cNvSpPr/>
          <p:nvPr/>
        </p:nvSpPr>
        <p:spPr>
          <a:xfrm>
            <a:off x="4749051" y="2249231"/>
            <a:ext cx="988360" cy="830997"/>
          </a:xfrm>
          <a:prstGeom prst="rect">
            <a:avLst/>
          </a:prstGeom>
        </p:spPr>
        <p:txBody>
          <a:bodyPr wrap="square">
            <a:spAutoFit/>
          </a:bodyPr>
          <a:lstStyle/>
          <a:p>
            <a:r>
              <a:rPr lang="en-US" altLang="zh-CN" sz="4800" b="1" dirty="0" smtClean="0">
                <a:solidFill>
                  <a:srgbClr val="333333"/>
                </a:solidFill>
                <a:latin typeface="微软雅黑" panose="020B0503020204020204" pitchFamily="34" charset="-122"/>
                <a:ea typeface="Microsoft Yahei" panose="020B0503020204020204" pitchFamily="34" charset="-122"/>
              </a:rPr>
              <a:t>“</a:t>
            </a:r>
            <a:endParaRPr lang="zh-CN" altLang="en-US" sz="4800" b="1" dirty="0">
              <a:latin typeface="微软雅黑" panose="020B0503020204020204" pitchFamily="34" charset="-122"/>
            </a:endParaRPr>
          </a:p>
        </p:txBody>
      </p:sp>
      <p:sp>
        <p:nvSpPr>
          <p:cNvPr id="21" name="矩形 20"/>
          <p:cNvSpPr/>
          <p:nvPr/>
        </p:nvSpPr>
        <p:spPr>
          <a:xfrm>
            <a:off x="10537784" y="3011425"/>
            <a:ext cx="988360" cy="830997"/>
          </a:xfrm>
          <a:prstGeom prst="rect">
            <a:avLst/>
          </a:prstGeom>
        </p:spPr>
        <p:txBody>
          <a:bodyPr wrap="square">
            <a:spAutoFit/>
          </a:bodyPr>
          <a:lstStyle/>
          <a:p>
            <a:r>
              <a:rPr lang="en-US" altLang="zh-CN" sz="4800" b="1" dirty="0" smtClean="0">
                <a:solidFill>
                  <a:srgbClr val="333333"/>
                </a:solidFill>
                <a:latin typeface="微软雅黑" panose="020B0503020204020204" pitchFamily="34" charset="-122"/>
                <a:ea typeface="Microsoft Yahei" panose="020B0503020204020204" pitchFamily="34" charset="-122"/>
              </a:rPr>
              <a:t>”</a:t>
            </a:r>
            <a:endParaRPr lang="zh-CN" altLang="en-US" sz="4800" b="1" dirty="0">
              <a:latin typeface="微软雅黑" panose="020B0503020204020204" pitchFamily="34" charset="-122"/>
            </a:endParaRPr>
          </a:p>
        </p:txBody>
      </p:sp>
      <p:sp>
        <p:nvSpPr>
          <p:cNvPr id="22" name="文本框 21"/>
          <p:cNvSpPr txBox="1"/>
          <p:nvPr/>
        </p:nvSpPr>
        <p:spPr>
          <a:xfrm>
            <a:off x="1457683" y="4153306"/>
            <a:ext cx="4362092" cy="461665"/>
          </a:xfrm>
          <a:prstGeom prst="rect">
            <a:avLst/>
          </a:prstGeom>
        </p:spPr>
        <p:txBody>
          <a:bodyPr wrap="square" rtlCol="0">
            <a:spAutoFit/>
          </a:bodyPr>
          <a:lstStyle/>
          <a:p>
            <a:r>
              <a:rPr lang="zh-CN" altLang="en-US" sz="2400" b="1" dirty="0" smtClean="0">
                <a:latin typeface="微软雅黑" panose="020B0503020204020204" pitchFamily="34" charset="-122"/>
                <a:ea typeface="微软雅黑" panose="020B0503020204020204" pitchFamily="34" charset="-122"/>
              </a:rPr>
              <a:t>广告</a:t>
            </a:r>
            <a:r>
              <a:rPr lang="en-US" altLang="zh-CN" sz="2400" b="1" dirty="0">
                <a:latin typeface="微软雅黑" panose="020B0503020204020204" pitchFamily="34" charset="-122"/>
                <a:ea typeface="微软雅黑" panose="020B0503020204020204" pitchFamily="34" charset="-122"/>
              </a:rPr>
              <a:t> </a:t>
            </a:r>
            <a:r>
              <a:rPr lang="en-US" altLang="zh-CN" sz="2400" b="1" dirty="0" smtClean="0">
                <a:latin typeface="微软雅黑" panose="020B0503020204020204" pitchFamily="34" charset="-122"/>
                <a:ea typeface="微软雅黑" panose="020B0503020204020204" pitchFamily="34" charset="-122"/>
              </a:rPr>
              <a:t> |  </a:t>
            </a:r>
            <a:r>
              <a:rPr lang="zh-CN" altLang="en-US" sz="2400" b="1" dirty="0" smtClean="0">
                <a:latin typeface="微软雅黑" panose="020B0503020204020204" pitchFamily="34" charset="-122"/>
                <a:ea typeface="微软雅黑" panose="020B0503020204020204" pitchFamily="34" charset="-122"/>
              </a:rPr>
              <a:t>设计 </a:t>
            </a:r>
            <a:r>
              <a:rPr lang="en-US" altLang="zh-CN" sz="2400" b="1" dirty="0" smtClean="0">
                <a:latin typeface="微软雅黑" panose="020B0503020204020204" pitchFamily="34" charset="-122"/>
                <a:ea typeface="微软雅黑" panose="020B0503020204020204" pitchFamily="34" charset="-122"/>
              </a:rPr>
              <a:t> |  </a:t>
            </a:r>
            <a:r>
              <a:rPr lang="zh-CN" altLang="en-US" sz="2400" b="1" dirty="0" smtClean="0">
                <a:latin typeface="微软雅黑" panose="020B0503020204020204" pitchFamily="34" charset="-122"/>
                <a:ea typeface="微软雅黑" panose="020B0503020204020204" pitchFamily="34" charset="-122"/>
              </a:rPr>
              <a:t>活动  </a:t>
            </a:r>
            <a:r>
              <a:rPr lang="en-US" altLang="zh-CN" sz="2400" b="1" dirty="0" smtClean="0">
                <a:latin typeface="微软雅黑" panose="020B0503020204020204" pitchFamily="34" charset="-122"/>
                <a:ea typeface="微软雅黑" panose="020B0503020204020204" pitchFamily="34" charset="-122"/>
              </a:rPr>
              <a:t>|  </a:t>
            </a:r>
            <a:r>
              <a:rPr lang="zh-CN" altLang="en-US" sz="2400" b="1" dirty="0" smtClean="0">
                <a:latin typeface="微软雅黑" panose="020B0503020204020204" pitchFamily="34" charset="-122"/>
                <a:ea typeface="微软雅黑" panose="020B0503020204020204" pitchFamily="34" charset="-122"/>
              </a:rPr>
              <a:t>推介会</a:t>
            </a:r>
            <a:endParaRPr lang="zh-CN" altLang="en-US" sz="2400" b="1" dirty="0" smtClean="0">
              <a:solidFill>
                <a:srgbClr val="0170D1"/>
              </a:solidFill>
              <a:latin typeface="微软雅黑" panose="020B0503020204020204" pitchFamily="34" charset="-122"/>
              <a:ea typeface="微软雅黑" panose="020B0503020204020204" pitchFamily="34" charset="-122"/>
            </a:endParaRPr>
          </a:p>
        </p:txBody>
      </p:sp>
      <p:sp>
        <p:nvSpPr>
          <p:cNvPr id="24" name="矩形 23"/>
          <p:cNvSpPr/>
          <p:nvPr/>
        </p:nvSpPr>
        <p:spPr>
          <a:xfrm>
            <a:off x="1501933" y="4929256"/>
            <a:ext cx="4317842" cy="830997"/>
          </a:xfrm>
          <a:prstGeom prst="rect">
            <a:avLst/>
          </a:prstGeom>
        </p:spPr>
        <p:txBody>
          <a:bodyPr wrap="square">
            <a:spAutoFit/>
          </a:bodyPr>
          <a:lstStyle/>
          <a:p>
            <a:pPr algn="just"/>
            <a:r>
              <a:rPr lang="zh-CN" altLang="en-US" sz="1200" dirty="0">
                <a:solidFill>
                  <a:srgbClr val="333333"/>
                </a:solidFill>
                <a:latin typeface="微软雅黑" panose="020B0503020204020204" pitchFamily="34" charset="-122"/>
                <a:ea typeface="微软雅黑" panose="020B0503020204020204" pitchFamily="34" charset="-122"/>
              </a:rPr>
              <a:t>开元旗下的媒体愿意为大家提供专业的广告宣传服务，包括承办各类招商推介会</a:t>
            </a:r>
            <a:r>
              <a:rPr lang="zh-CN" altLang="en-US" sz="1200" dirty="0" smtClean="0">
                <a:solidFill>
                  <a:srgbClr val="333333"/>
                </a:solidFill>
                <a:latin typeface="微软雅黑" panose="020B0503020204020204" pitchFamily="34" charset="-122"/>
                <a:ea typeface="微软雅黑" panose="020B0503020204020204" pitchFamily="34" charset="-122"/>
              </a:rPr>
              <a:t>，招聘会设计</a:t>
            </a:r>
            <a:r>
              <a:rPr lang="zh-CN" altLang="en-US" sz="1200" dirty="0">
                <a:solidFill>
                  <a:srgbClr val="333333"/>
                </a:solidFill>
                <a:latin typeface="微软雅黑" panose="020B0503020204020204" pitchFamily="34" charset="-122"/>
                <a:ea typeface="微软雅黑" panose="020B0503020204020204" pitchFamily="34" charset="-122"/>
              </a:rPr>
              <a:t>整套活动宣传等等，以帮助各家大中型企业迅速在德国落脚并生根发芽，并藉此来感谢大家长期以来对开元的支持和帮助。</a:t>
            </a:r>
            <a:endParaRPr lang="zh-CN" altLang="en-US" sz="1200" dirty="0">
              <a:latin typeface="微软雅黑" panose="020B0503020204020204" pitchFamily="34" charset="-122"/>
              <a:ea typeface="微软雅黑" panose="020B0503020204020204" pitchFamily="34" charset="-122"/>
            </a:endParaRPr>
          </a:p>
        </p:txBody>
      </p:sp>
      <p:sp>
        <p:nvSpPr>
          <p:cNvPr id="25" name="矩形 24"/>
          <p:cNvSpPr/>
          <p:nvPr/>
        </p:nvSpPr>
        <p:spPr>
          <a:xfrm>
            <a:off x="845267" y="4695384"/>
            <a:ext cx="988360" cy="830997"/>
          </a:xfrm>
          <a:prstGeom prst="rect">
            <a:avLst/>
          </a:prstGeom>
        </p:spPr>
        <p:txBody>
          <a:bodyPr wrap="square">
            <a:spAutoFit/>
          </a:bodyPr>
          <a:lstStyle/>
          <a:p>
            <a:r>
              <a:rPr lang="en-US" altLang="zh-CN" sz="4800" b="1" dirty="0" smtClean="0">
                <a:solidFill>
                  <a:srgbClr val="333333"/>
                </a:solidFill>
                <a:latin typeface="微软雅黑" panose="020B0503020204020204" pitchFamily="34" charset="-122"/>
                <a:ea typeface="Microsoft Yahei" panose="020B0503020204020204" pitchFamily="34" charset="-122"/>
              </a:rPr>
              <a:t>“</a:t>
            </a:r>
            <a:endParaRPr lang="zh-CN" altLang="en-US" sz="4800" b="1" dirty="0">
              <a:latin typeface="微软雅黑" panose="020B0503020204020204" pitchFamily="34" charset="-122"/>
            </a:endParaRPr>
          </a:p>
        </p:txBody>
      </p:sp>
      <p:sp>
        <p:nvSpPr>
          <p:cNvPr id="26" name="矩形 25"/>
          <p:cNvSpPr/>
          <p:nvPr/>
        </p:nvSpPr>
        <p:spPr>
          <a:xfrm>
            <a:off x="5104575" y="5486849"/>
            <a:ext cx="988360" cy="830997"/>
          </a:xfrm>
          <a:prstGeom prst="rect">
            <a:avLst/>
          </a:prstGeom>
        </p:spPr>
        <p:txBody>
          <a:bodyPr wrap="square">
            <a:spAutoFit/>
          </a:bodyPr>
          <a:lstStyle/>
          <a:p>
            <a:r>
              <a:rPr lang="en-US" altLang="zh-CN" sz="4800" b="1" dirty="0" smtClean="0">
                <a:solidFill>
                  <a:srgbClr val="333333"/>
                </a:solidFill>
                <a:latin typeface="微软雅黑" panose="020B0503020204020204" pitchFamily="34" charset="-122"/>
                <a:ea typeface="Microsoft Yahei" panose="020B0503020204020204" pitchFamily="34" charset="-122"/>
              </a:rPr>
              <a:t>”</a:t>
            </a:r>
            <a:endParaRPr lang="zh-CN" altLang="en-US" sz="4800" b="1" dirty="0">
              <a:latin typeface="微软雅黑" panose="020B0503020204020204" pitchFamily="34" charset="-122"/>
            </a:endParaRPr>
          </a:p>
        </p:txBody>
      </p:sp>
      <p:sp>
        <p:nvSpPr>
          <p:cNvPr id="4" name="矩形 3"/>
          <p:cNvSpPr/>
          <p:nvPr/>
        </p:nvSpPr>
        <p:spPr>
          <a:xfrm>
            <a:off x="1019934" y="2041228"/>
            <a:ext cx="3458756" cy="839725"/>
          </a:xfrm>
          <a:prstGeom prst="rect">
            <a:avLst/>
          </a:prstGeom>
          <a:solidFill>
            <a:schemeClr val="bg2">
              <a:lumMod val="9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000" b="1" dirty="0" smtClean="0">
                <a:latin typeface="微软雅黑" panose="020B0503020204020204" pitchFamily="34" charset="-122"/>
                <a:ea typeface="微软雅黑" panose="020B0503020204020204" pitchFamily="34" charset="-122"/>
              </a:rPr>
              <a:t>GERMANY</a:t>
            </a:r>
            <a:endParaRPr lang="en-US" sz="4000" b="1" dirty="0">
              <a:latin typeface="微软雅黑" panose="020B0503020204020204" pitchFamily="34" charset="-122"/>
              <a:ea typeface="微软雅黑" panose="020B0503020204020204" pitchFamily="34" charset="-122"/>
            </a:endParaRPr>
          </a:p>
        </p:txBody>
      </p:sp>
      <p:sp>
        <p:nvSpPr>
          <p:cNvPr id="29" name="矩形 28"/>
          <p:cNvSpPr/>
          <p:nvPr/>
        </p:nvSpPr>
        <p:spPr>
          <a:xfrm>
            <a:off x="6679913" y="4544738"/>
            <a:ext cx="3408422" cy="839725"/>
          </a:xfrm>
          <a:prstGeom prst="rect">
            <a:avLst/>
          </a:prstGeom>
          <a:solidFill>
            <a:schemeClr val="bg2">
              <a:lumMod val="9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400" b="1" dirty="0" smtClean="0">
                <a:latin typeface="微软雅黑" panose="020B0503020204020204" pitchFamily="34" charset="-122"/>
                <a:ea typeface="微软雅黑" panose="020B0503020204020204" pitchFamily="34" charset="-122"/>
              </a:rPr>
              <a:t>CHINA</a:t>
            </a:r>
            <a:endParaRPr lang="en-US" sz="4400" b="1" dirty="0">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324378" y="636957"/>
            <a:ext cx="455109" cy="455109"/>
          </a:xfrm>
          <a:prstGeom prst="rect">
            <a:avLst/>
          </a:prstGeom>
        </p:spPr>
      </p:pic>
      <p:pic>
        <p:nvPicPr>
          <p:cNvPr id="10" name="图片 9"/>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903744" y="636957"/>
            <a:ext cx="454109" cy="454109"/>
          </a:xfrm>
          <a:prstGeom prst="rect">
            <a:avLst/>
          </a:prstGeom>
        </p:spPr>
      </p:pic>
    </p:spTree>
    <p:extLst>
      <p:ext uri="{BB962C8B-B14F-4D97-AF65-F5344CB8AC3E}">
        <p14:creationId xmlns:p14="http://schemas.microsoft.com/office/powerpoint/2010/main" val="17157391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0"/>
            <a:ext cx="33274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4" name="文本框 13"/>
          <p:cNvSpPr txBox="1"/>
          <p:nvPr/>
        </p:nvSpPr>
        <p:spPr>
          <a:xfrm>
            <a:off x="794007" y="2362396"/>
            <a:ext cx="2188316" cy="584775"/>
          </a:xfrm>
          <a:prstGeom prst="rect">
            <a:avLst/>
          </a:prstGeom>
          <a:noFill/>
        </p:spPr>
        <p:txBody>
          <a:bodyPr wrap="square" rtlCol="0">
            <a:spAutoFit/>
          </a:bodyPr>
          <a:lstStyle/>
          <a:p>
            <a:r>
              <a:rPr lang="en-US" altLang="zh-CN" sz="3200" dirty="0" smtClean="0">
                <a:solidFill>
                  <a:srgbClr val="404040"/>
                </a:solidFill>
                <a:latin typeface="Century Gothic" panose="020B0502020202020204" pitchFamily="34" charset="0"/>
                <a:ea typeface="微软雅黑" panose="020B0503020204020204" pitchFamily="34" charset="-122"/>
              </a:rPr>
              <a:t>PART ONE</a:t>
            </a:r>
            <a:endParaRPr lang="zh-CN" altLang="en-US" sz="3200" dirty="0">
              <a:solidFill>
                <a:srgbClr val="404040"/>
              </a:solidFill>
              <a:latin typeface="Century Gothic" panose="020B0502020202020204" pitchFamily="34" charset="0"/>
              <a:ea typeface="微软雅黑" panose="020B0503020204020204" pitchFamily="34" charset="-122"/>
            </a:endParaRPr>
          </a:p>
        </p:txBody>
      </p:sp>
      <p:sp>
        <p:nvSpPr>
          <p:cNvPr id="15" name="文本框 14"/>
          <p:cNvSpPr txBox="1"/>
          <p:nvPr/>
        </p:nvSpPr>
        <p:spPr>
          <a:xfrm>
            <a:off x="1540714" y="2718283"/>
            <a:ext cx="1612899" cy="1569660"/>
          </a:xfrm>
          <a:prstGeom prst="rect">
            <a:avLst/>
          </a:prstGeom>
          <a:noFill/>
        </p:spPr>
        <p:txBody>
          <a:bodyPr wrap="square" rtlCol="0">
            <a:spAutoFit/>
          </a:bodyPr>
          <a:lstStyle/>
          <a:p>
            <a:pPr algn="r"/>
            <a:r>
              <a:rPr lang="en-US" altLang="zh-CN" sz="9600" b="1" dirty="0" smtClean="0">
                <a:solidFill>
                  <a:srgbClr val="404040"/>
                </a:solidFill>
                <a:latin typeface="Century Gothic" panose="020B0502020202020204" pitchFamily="34" charset="0"/>
                <a:ea typeface="微软雅黑" panose="020B0503020204020204" pitchFamily="34" charset="-122"/>
              </a:rPr>
              <a:t>01</a:t>
            </a:r>
            <a:endParaRPr lang="zh-CN" altLang="en-US" sz="9600" b="1" dirty="0">
              <a:solidFill>
                <a:srgbClr val="404040"/>
              </a:solidFill>
              <a:latin typeface="Century Gothic" panose="020B0502020202020204" pitchFamily="34" charset="0"/>
              <a:ea typeface="微软雅黑" panose="020B0503020204020204" pitchFamily="34" charset="-122"/>
            </a:endParaRPr>
          </a:p>
        </p:txBody>
      </p:sp>
      <p:sp>
        <p:nvSpPr>
          <p:cNvPr id="20" name="文本框 19"/>
          <p:cNvSpPr txBox="1"/>
          <p:nvPr/>
        </p:nvSpPr>
        <p:spPr>
          <a:xfrm>
            <a:off x="4359992" y="2718283"/>
            <a:ext cx="6993808" cy="923330"/>
          </a:xfrm>
          <a:prstGeom prst="rect">
            <a:avLst/>
          </a:prstGeom>
          <a:noFill/>
        </p:spPr>
        <p:txBody>
          <a:bodyPr wrap="square" rtlCol="0">
            <a:spAutoFit/>
          </a:bodyPr>
          <a:lstStyle/>
          <a:p>
            <a:r>
              <a:rPr lang="zh-CN" altLang="en-US" sz="5400" b="1" dirty="0" smtClean="0">
                <a:solidFill>
                  <a:srgbClr val="595959"/>
                </a:solidFill>
                <a:latin typeface="Century Gothic" panose="020B0502020202020204" pitchFamily="34" charset="0"/>
                <a:ea typeface="微软雅黑" panose="020B0503020204020204" pitchFamily="34" charset="-122"/>
              </a:rPr>
              <a:t>开元媒体简介和历史</a:t>
            </a:r>
            <a:endParaRPr lang="zh-CN" altLang="en-US" sz="5400" b="1" dirty="0">
              <a:solidFill>
                <a:srgbClr val="595959"/>
              </a:solidFill>
              <a:latin typeface="Century Gothic" panose="020B0502020202020204" pitchFamily="34" charset="0"/>
              <a:ea typeface="微软雅黑" panose="020B0503020204020204" pitchFamily="34" charset="-122"/>
            </a:endParaRPr>
          </a:p>
        </p:txBody>
      </p:sp>
      <p:sp>
        <p:nvSpPr>
          <p:cNvPr id="5" name="矩形 4"/>
          <p:cNvSpPr/>
          <p:nvPr/>
        </p:nvSpPr>
        <p:spPr>
          <a:xfrm>
            <a:off x="4398091" y="3585629"/>
            <a:ext cx="6378661" cy="461665"/>
          </a:xfrm>
          <a:prstGeom prst="rect">
            <a:avLst/>
          </a:prstGeom>
        </p:spPr>
        <p:txBody>
          <a:bodyPr wrap="square">
            <a:spAutoFit/>
          </a:bodyPr>
          <a:lstStyle/>
          <a:p>
            <a:r>
              <a:rPr lang="en-US" altLang="zh-CN" sz="2400" spc="270" dirty="0" smtClean="0">
                <a:solidFill>
                  <a:srgbClr val="595959"/>
                </a:solidFill>
                <a:latin typeface="Century Gothic" panose="020B0502020202020204" pitchFamily="34" charset="0"/>
              </a:rPr>
              <a:t>INTRODUCTION OF KAIYUAN MEDIA</a:t>
            </a:r>
            <a:endParaRPr lang="zh-CN" altLang="en-US" sz="2400" spc="270" dirty="0">
              <a:solidFill>
                <a:srgbClr val="595959"/>
              </a:solidFill>
              <a:latin typeface="Century Gothic" panose="020B0502020202020204" pitchFamily="34" charset="0"/>
            </a:endParaRPr>
          </a:p>
        </p:txBody>
      </p:sp>
    </p:spTree>
    <p:extLst>
      <p:ext uri="{BB962C8B-B14F-4D97-AF65-F5344CB8AC3E}">
        <p14:creationId xmlns:p14="http://schemas.microsoft.com/office/powerpoint/2010/main" val="30148380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294094" y="1628774"/>
            <a:ext cx="7897906" cy="392037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矩形 9"/>
          <p:cNvSpPr/>
          <p:nvPr/>
        </p:nvSpPr>
        <p:spPr>
          <a:xfrm>
            <a:off x="5195047" y="1800724"/>
            <a:ext cx="6096000" cy="3600986"/>
          </a:xfrm>
          <a:prstGeom prst="rect">
            <a:avLst/>
          </a:prstGeom>
        </p:spPr>
        <p:txBody>
          <a:bodyPr>
            <a:spAutoFit/>
          </a:bodyPr>
          <a:lstStyle/>
          <a:p>
            <a:pPr algn="just"/>
            <a:r>
              <a:rPr lang="en-US" sz="1200" dirty="0">
                <a:solidFill>
                  <a:schemeClr val="tx1">
                    <a:lumMod val="50000"/>
                    <a:lumOff val="50000"/>
                  </a:schemeClr>
                </a:solidFill>
                <a:latin typeface="微软雅黑" panose="020B0503020204020204" pitchFamily="34" charset="-122"/>
                <a:ea typeface="微软雅黑" panose="020B0503020204020204" pitchFamily="34" charset="-122"/>
              </a:rPr>
              <a:t>开元媒体是一家综合性的多媒体公司，目前旗下拥有人民日报海外网德国频道及其相应的微信公众号、开元网论坛、开元网官方微博，以及欧洲第一本华文旅游杂志《开元旅游 Europe </a:t>
            </a:r>
            <a:r>
              <a:rPr lang="en-US" sz="1200" dirty="0" err="1">
                <a:solidFill>
                  <a:schemeClr val="tx1">
                    <a:lumMod val="50000"/>
                    <a:lumOff val="50000"/>
                  </a:schemeClr>
                </a:solidFill>
                <a:latin typeface="微软雅黑" panose="020B0503020204020204" pitchFamily="34" charset="-122"/>
                <a:ea typeface="微软雅黑" panose="020B0503020204020204" pitchFamily="34" charset="-122"/>
              </a:rPr>
              <a:t>Travel》等多种新旧媒体形态</a:t>
            </a:r>
            <a:r>
              <a:rPr lang="en-US" sz="1200" dirty="0" smtClean="0">
                <a:solidFill>
                  <a:schemeClr val="tx1">
                    <a:lumMod val="50000"/>
                    <a:lumOff val="50000"/>
                  </a:schemeClr>
                </a:solidFill>
                <a:latin typeface="微软雅黑" panose="020B0503020204020204" pitchFamily="34" charset="-122"/>
                <a:ea typeface="微软雅黑" panose="020B0503020204020204" pitchFamily="34" charset="-122"/>
              </a:rPr>
              <a:t>。</a:t>
            </a:r>
          </a:p>
          <a:p>
            <a:pPr algn="just"/>
            <a:endParaRPr 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a:p>
            <a:pPr algn="just"/>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rPr>
              <a:t>2002</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年创立于慕尼黑的开元网，作为开元媒体核心，是一个集学术、信息、商务、娱乐为一体的综合性网站。拥有注册会员超过一百万，是德国地区中文信息量最大的互动平台之一，也是在德华人最大的在线交流社区之一</a:t>
            </a:r>
            <a:r>
              <a:rPr lang="zh-CN" altLang="en-US" sz="1200" dirty="0" smtClean="0">
                <a:solidFill>
                  <a:schemeClr val="tx1">
                    <a:lumMod val="50000"/>
                    <a:lumOff val="50000"/>
                  </a:schemeClr>
                </a:solidFill>
                <a:latin typeface="微软雅黑" panose="020B0503020204020204" pitchFamily="34" charset="-122"/>
                <a:ea typeface="微软雅黑" panose="020B0503020204020204" pitchFamily="34" charset="-122"/>
              </a:rPr>
              <a:t>。</a:t>
            </a:r>
            <a:endParaRPr lang="en-US" altLang="zh-CN" sz="1200" dirty="0" smtClean="0">
              <a:solidFill>
                <a:schemeClr val="tx1">
                  <a:lumMod val="50000"/>
                  <a:lumOff val="50000"/>
                </a:schemeClr>
              </a:solidFill>
              <a:latin typeface="微软雅黑" panose="020B0503020204020204" pitchFamily="34" charset="-122"/>
              <a:ea typeface="微软雅黑" panose="020B0503020204020204" pitchFamily="34" charset="-122"/>
            </a:endParaRPr>
          </a:p>
          <a:p>
            <a:pPr algn="just"/>
            <a:endParaRPr 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a:p>
            <a:pPr algn="just"/>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十多年来，开元网始终致力于</a:t>
            </a:r>
            <a:r>
              <a:rPr lang="zh-CN" altLang="en-US" sz="1200" dirty="0" smtClean="0">
                <a:solidFill>
                  <a:schemeClr val="tx1">
                    <a:lumMod val="50000"/>
                    <a:lumOff val="50000"/>
                  </a:schemeClr>
                </a:solidFill>
                <a:latin typeface="微软雅黑" panose="020B0503020204020204" pitchFamily="34" charset="-122"/>
                <a:ea typeface="微软雅黑" panose="020B0503020204020204" pitchFamily="34" charset="-122"/>
              </a:rPr>
              <a:t>：</a:t>
            </a:r>
            <a:endParaRPr lang="en-US" altLang="zh-CN" sz="1200" dirty="0" smtClean="0">
              <a:solidFill>
                <a:schemeClr val="tx1">
                  <a:lumMod val="50000"/>
                  <a:lumOff val="50000"/>
                </a:schemeClr>
              </a:solidFill>
              <a:latin typeface="微软雅黑" panose="020B0503020204020204" pitchFamily="34" charset="-122"/>
              <a:ea typeface="微软雅黑" panose="020B0503020204020204" pitchFamily="34" charset="-122"/>
            </a:endParaRPr>
          </a:p>
          <a:p>
            <a:pPr marL="171450" indent="-171450" algn="just">
              <a:buFont typeface="Wingdings" panose="05000000000000000000" pitchFamily="2" charset="2"/>
              <a:buChar char="§"/>
            </a:pPr>
            <a:r>
              <a:rPr lang="zh-CN" altLang="en-US" sz="1200" dirty="0" smtClean="0">
                <a:solidFill>
                  <a:schemeClr val="tx1">
                    <a:lumMod val="50000"/>
                    <a:lumOff val="50000"/>
                  </a:schemeClr>
                </a:solidFill>
                <a:latin typeface="微软雅黑" panose="020B0503020204020204" pitchFamily="34" charset="-122"/>
                <a:ea typeface="微软雅黑" panose="020B0503020204020204" pitchFamily="34" charset="-122"/>
              </a:rPr>
              <a:t>将</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新旧传播形式结合起来，优势互补，以期望能够更好地报道与在德华人息息相关的中德新闻信息以及活动资讯，最大程度地充当了中国和德国之间文化交流和信息传播的</a:t>
            </a:r>
            <a:r>
              <a:rPr lang="zh-CN" altLang="en-US" sz="1200" dirty="0" smtClean="0">
                <a:solidFill>
                  <a:schemeClr val="tx1">
                    <a:lumMod val="50000"/>
                    <a:lumOff val="50000"/>
                  </a:schemeClr>
                </a:solidFill>
                <a:latin typeface="微软雅黑" panose="020B0503020204020204" pitchFamily="34" charset="-122"/>
                <a:ea typeface="微软雅黑" panose="020B0503020204020204" pitchFamily="34" charset="-122"/>
              </a:rPr>
              <a:t>桥梁。</a:t>
            </a:r>
            <a:endParaRPr lang="en-US" altLang="zh-CN" sz="1200" dirty="0" smtClean="0">
              <a:solidFill>
                <a:schemeClr val="tx1">
                  <a:lumMod val="50000"/>
                  <a:lumOff val="50000"/>
                </a:schemeClr>
              </a:solidFill>
              <a:latin typeface="微软雅黑" panose="020B0503020204020204" pitchFamily="34" charset="-122"/>
              <a:ea typeface="微软雅黑" panose="020B0503020204020204" pitchFamily="34" charset="-122"/>
            </a:endParaRPr>
          </a:p>
          <a:p>
            <a:pPr algn="just"/>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pPr marL="171450" indent="-171450" algn="just">
              <a:buFont typeface="Wingdings" panose="05000000000000000000" pitchFamily="2" charset="2"/>
              <a:buChar char="§"/>
            </a:pPr>
            <a:r>
              <a:rPr lang="zh-CN" altLang="en-US" sz="1200" dirty="0" smtClean="0">
                <a:solidFill>
                  <a:schemeClr val="tx1">
                    <a:lumMod val="50000"/>
                    <a:lumOff val="50000"/>
                  </a:schemeClr>
                </a:solidFill>
                <a:latin typeface="微软雅黑" panose="020B0503020204020204" pitchFamily="34" charset="-122"/>
                <a:ea typeface="微软雅黑" panose="020B0503020204020204" pitchFamily="34" charset="-122"/>
              </a:rPr>
              <a:t>增强</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德国华人社区的凝聚力和提高在德华人的身份认同，同时也着力推进华人社群积极融 入德国主流社会。 </a:t>
            </a:r>
            <a:endParaRPr lang="en-US" altLang="zh-CN" sz="1200" dirty="0" smtClean="0">
              <a:solidFill>
                <a:schemeClr val="tx1">
                  <a:lumMod val="50000"/>
                  <a:lumOff val="50000"/>
                </a:schemeClr>
              </a:solidFill>
              <a:latin typeface="微软雅黑" panose="020B0503020204020204" pitchFamily="34" charset="-122"/>
              <a:ea typeface="微软雅黑" panose="020B0503020204020204" pitchFamily="34" charset="-122"/>
            </a:endParaRPr>
          </a:p>
          <a:p>
            <a:pPr algn="just"/>
            <a:endParaRPr lang="en-US" altLang="zh-CN" sz="1200" dirty="0" smtClean="0">
              <a:solidFill>
                <a:schemeClr val="tx1">
                  <a:lumMod val="50000"/>
                  <a:lumOff val="50000"/>
                </a:schemeClr>
              </a:solidFill>
              <a:latin typeface="微软雅黑" panose="020B0503020204020204" pitchFamily="34" charset="-122"/>
              <a:ea typeface="微软雅黑" panose="020B0503020204020204" pitchFamily="34" charset="-122"/>
            </a:endParaRPr>
          </a:p>
          <a:p>
            <a:pPr marL="171450" indent="-171450" algn="just">
              <a:buFont typeface="Wingdings" panose="05000000000000000000" pitchFamily="2" charset="2"/>
              <a:buChar char="§"/>
            </a:pPr>
            <a:r>
              <a:rPr lang="zh-CN" altLang="en-US" sz="1200" dirty="0" smtClean="0">
                <a:solidFill>
                  <a:schemeClr val="tx1">
                    <a:lumMod val="50000"/>
                    <a:lumOff val="50000"/>
                  </a:schemeClr>
                </a:solidFill>
                <a:latin typeface="微软雅黑" panose="020B0503020204020204" pitchFamily="34" charset="-122"/>
                <a:ea typeface="微软雅黑" panose="020B0503020204020204" pitchFamily="34" charset="-122"/>
              </a:rPr>
              <a:t>支持</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整个德国华人社团的各种线上线下活动：除了主办包括中国华文媒体大会、开元讲坛、开元之星在内的各项文化、艺术以及经济交流活动，多年来持续赞助当地华人华侨社团的文化、体育、艺术盛事，以及全德各地华人学生联合会的各项交流活动。</a:t>
            </a:r>
            <a:endParaRPr 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 name="矩形 10"/>
          <p:cNvSpPr/>
          <p:nvPr/>
        </p:nvSpPr>
        <p:spPr>
          <a:xfrm>
            <a:off x="4567888" y="1545704"/>
            <a:ext cx="988360" cy="830997"/>
          </a:xfrm>
          <a:prstGeom prst="rect">
            <a:avLst/>
          </a:prstGeom>
        </p:spPr>
        <p:txBody>
          <a:bodyPr wrap="square">
            <a:spAutoFit/>
          </a:bodyPr>
          <a:lstStyle/>
          <a:p>
            <a:r>
              <a:rPr lang="en-US" altLang="zh-CN" sz="4800" b="1" dirty="0" smtClean="0">
                <a:solidFill>
                  <a:schemeClr val="tx1">
                    <a:lumMod val="50000"/>
                    <a:lumOff val="50000"/>
                  </a:schemeClr>
                </a:solidFill>
                <a:latin typeface="微软雅黑" panose="020B0503020204020204" pitchFamily="34" charset="-122"/>
                <a:ea typeface="Microsoft Yahei" panose="020B0503020204020204" pitchFamily="34" charset="-122"/>
              </a:rPr>
              <a:t>“</a:t>
            </a:r>
            <a:endParaRPr lang="zh-CN" altLang="en-US" sz="4800" b="1" dirty="0">
              <a:solidFill>
                <a:schemeClr val="tx1">
                  <a:lumMod val="50000"/>
                  <a:lumOff val="50000"/>
                </a:schemeClr>
              </a:solidFill>
              <a:latin typeface="微软雅黑" panose="020B0503020204020204" pitchFamily="34" charset="-122"/>
            </a:endParaRPr>
          </a:p>
        </p:txBody>
      </p:sp>
      <p:sp>
        <p:nvSpPr>
          <p:cNvPr id="12" name="矩形 11"/>
          <p:cNvSpPr/>
          <p:nvPr/>
        </p:nvSpPr>
        <p:spPr>
          <a:xfrm>
            <a:off x="11075519" y="5059933"/>
            <a:ext cx="988360" cy="830997"/>
          </a:xfrm>
          <a:prstGeom prst="rect">
            <a:avLst/>
          </a:prstGeom>
        </p:spPr>
        <p:txBody>
          <a:bodyPr wrap="square">
            <a:spAutoFit/>
          </a:bodyPr>
          <a:lstStyle/>
          <a:p>
            <a:r>
              <a:rPr lang="en-US" altLang="zh-CN" sz="4800" b="1" dirty="0" smtClean="0">
                <a:solidFill>
                  <a:schemeClr val="tx1">
                    <a:lumMod val="50000"/>
                    <a:lumOff val="50000"/>
                  </a:schemeClr>
                </a:solidFill>
                <a:latin typeface="微软雅黑" panose="020B0503020204020204" pitchFamily="34" charset="-122"/>
                <a:ea typeface="Microsoft Yahei" panose="020B0503020204020204" pitchFamily="34" charset="-122"/>
              </a:rPr>
              <a:t>”</a:t>
            </a:r>
            <a:endParaRPr lang="zh-CN" altLang="en-US" sz="4800" b="1" dirty="0">
              <a:solidFill>
                <a:schemeClr val="tx1">
                  <a:lumMod val="50000"/>
                  <a:lumOff val="50000"/>
                </a:schemeClr>
              </a:solidFill>
              <a:latin typeface="微软雅黑" panose="020B0503020204020204" pitchFamily="34" charset="-122"/>
            </a:endParaRPr>
          </a:p>
        </p:txBody>
      </p:sp>
      <p:sp>
        <p:nvSpPr>
          <p:cNvPr id="15" name="矩形 14"/>
          <p:cNvSpPr/>
          <p:nvPr/>
        </p:nvSpPr>
        <p:spPr>
          <a:xfrm>
            <a:off x="947391" y="1628774"/>
            <a:ext cx="2399312" cy="42978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500" b="1" dirty="0" smtClean="0">
                <a:solidFill>
                  <a:schemeClr val="tx1">
                    <a:lumMod val="50000"/>
                    <a:lumOff val="50000"/>
                  </a:schemeClr>
                </a:solidFill>
                <a:latin typeface="微软雅黑" panose="020B0503020204020204" pitchFamily="34" charset="-122"/>
                <a:ea typeface="微软雅黑" panose="020B0503020204020204" pitchFamily="34" charset="-122"/>
              </a:rPr>
              <a:t>人民日报海外网德国频道</a:t>
            </a:r>
            <a:endParaRPr lang="en-US" sz="15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a:off x="942909" y="2524853"/>
            <a:ext cx="2399312" cy="42978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500" b="1" smtClean="0">
                <a:solidFill>
                  <a:schemeClr val="tx1">
                    <a:lumMod val="50000"/>
                    <a:lumOff val="50000"/>
                  </a:schemeClr>
                </a:solidFill>
                <a:latin typeface="微软雅黑" panose="020B0503020204020204" pitchFamily="34" charset="-122"/>
                <a:ea typeface="微软雅黑" panose="020B0503020204020204" pitchFamily="34" charset="-122"/>
              </a:rPr>
              <a:t>开元网论坛</a:t>
            </a:r>
            <a:endParaRPr lang="en-US" sz="15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8" name="矩形 17"/>
          <p:cNvSpPr/>
          <p:nvPr/>
        </p:nvSpPr>
        <p:spPr>
          <a:xfrm>
            <a:off x="947391" y="3386326"/>
            <a:ext cx="2399312" cy="42978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500" b="1" dirty="0">
                <a:solidFill>
                  <a:schemeClr val="tx1">
                    <a:lumMod val="50000"/>
                    <a:lumOff val="50000"/>
                  </a:schemeClr>
                </a:solidFill>
                <a:latin typeface="微软雅黑" panose="020B0503020204020204" pitchFamily="34" charset="-122"/>
                <a:ea typeface="微软雅黑" panose="020B0503020204020204" pitchFamily="34" charset="-122"/>
              </a:rPr>
              <a:t>开元网微信公众号</a:t>
            </a:r>
            <a:endParaRPr lang="en-US" sz="15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947391" y="4251473"/>
            <a:ext cx="2399312" cy="42978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500" b="1" dirty="0">
                <a:solidFill>
                  <a:schemeClr val="tx1">
                    <a:lumMod val="50000"/>
                    <a:lumOff val="50000"/>
                  </a:schemeClr>
                </a:solidFill>
                <a:latin typeface="微软雅黑" panose="020B0503020204020204" pitchFamily="34" charset="-122"/>
                <a:ea typeface="微软雅黑" panose="020B0503020204020204" pitchFamily="34" charset="-122"/>
              </a:rPr>
              <a:t>开元网官方微博</a:t>
            </a:r>
            <a:endParaRPr lang="en-US" sz="15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0" name="矩形 19"/>
          <p:cNvSpPr/>
          <p:nvPr/>
        </p:nvSpPr>
        <p:spPr>
          <a:xfrm>
            <a:off x="947391" y="5119370"/>
            <a:ext cx="2399312" cy="42978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300" b="1" dirty="0">
                <a:solidFill>
                  <a:schemeClr val="tx1">
                    <a:lumMod val="50000"/>
                    <a:lumOff val="50000"/>
                  </a:schemeClr>
                </a:solidFill>
                <a:latin typeface="微软雅黑" panose="020B0503020204020204" pitchFamily="34" charset="-122"/>
                <a:ea typeface="微软雅黑" panose="020B0503020204020204" pitchFamily="34" charset="-122"/>
              </a:rPr>
              <a:t>《</a:t>
            </a:r>
            <a:r>
              <a:rPr lang="en-US" sz="1300" b="1" dirty="0" err="1">
                <a:solidFill>
                  <a:schemeClr val="tx1">
                    <a:lumMod val="50000"/>
                    <a:lumOff val="50000"/>
                  </a:schemeClr>
                </a:solidFill>
                <a:latin typeface="微软雅黑" panose="020B0503020204020204" pitchFamily="34" charset="-122"/>
                <a:ea typeface="微软雅黑" panose="020B0503020204020204" pitchFamily="34" charset="-122"/>
              </a:rPr>
              <a:t>开元旅游</a:t>
            </a:r>
            <a:r>
              <a:rPr lang="en-US" sz="1300" b="1" dirty="0">
                <a:solidFill>
                  <a:schemeClr val="tx1">
                    <a:lumMod val="50000"/>
                    <a:lumOff val="50000"/>
                  </a:schemeClr>
                </a:solidFill>
                <a:latin typeface="微软雅黑" panose="020B0503020204020204" pitchFamily="34" charset="-122"/>
                <a:ea typeface="微软雅黑" panose="020B0503020204020204" pitchFamily="34" charset="-122"/>
              </a:rPr>
              <a:t> Europe </a:t>
            </a:r>
            <a:r>
              <a:rPr lang="en-US" sz="1300" b="1" dirty="0" smtClean="0">
                <a:solidFill>
                  <a:schemeClr val="tx1">
                    <a:lumMod val="50000"/>
                    <a:lumOff val="50000"/>
                  </a:schemeClr>
                </a:solidFill>
                <a:latin typeface="微软雅黑" panose="020B0503020204020204" pitchFamily="34" charset="-122"/>
                <a:ea typeface="微软雅黑" panose="020B0503020204020204" pitchFamily="34" charset="-122"/>
              </a:rPr>
              <a:t>Travel》</a:t>
            </a:r>
            <a:endParaRPr lang="en-US" sz="1300" b="1" dirty="0"/>
          </a:p>
        </p:txBody>
      </p:sp>
      <p:sp>
        <p:nvSpPr>
          <p:cNvPr id="21" name="矩形 20"/>
          <p:cNvSpPr/>
          <p:nvPr/>
        </p:nvSpPr>
        <p:spPr>
          <a:xfrm>
            <a:off x="942909" y="1628775"/>
            <a:ext cx="36000" cy="42978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矩形 21"/>
          <p:cNvSpPr/>
          <p:nvPr/>
        </p:nvSpPr>
        <p:spPr>
          <a:xfrm>
            <a:off x="942908" y="2524854"/>
            <a:ext cx="36000" cy="42978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矩形 22"/>
          <p:cNvSpPr/>
          <p:nvPr/>
        </p:nvSpPr>
        <p:spPr>
          <a:xfrm>
            <a:off x="942908" y="3374072"/>
            <a:ext cx="36000" cy="42978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矩形 23"/>
          <p:cNvSpPr/>
          <p:nvPr/>
        </p:nvSpPr>
        <p:spPr>
          <a:xfrm>
            <a:off x="942908" y="4251474"/>
            <a:ext cx="36000" cy="42978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矩形 24"/>
          <p:cNvSpPr/>
          <p:nvPr/>
        </p:nvSpPr>
        <p:spPr>
          <a:xfrm>
            <a:off x="942907" y="5123123"/>
            <a:ext cx="36000" cy="42978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矩形 25"/>
          <p:cNvSpPr/>
          <p:nvPr/>
        </p:nvSpPr>
        <p:spPr>
          <a:xfrm>
            <a:off x="0" y="793628"/>
            <a:ext cx="4178300" cy="43132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3200" dirty="0" smtClean="0">
                <a:latin typeface="微软雅黑" panose="020B0503020204020204" pitchFamily="34" charset="-122"/>
                <a:ea typeface="微软雅黑" panose="020B0503020204020204" pitchFamily="34" charset="-122"/>
              </a:rPr>
              <a:t>  </a:t>
            </a:r>
            <a:endParaRPr lang="zh-CN" altLang="en-US" sz="2000" dirty="0">
              <a:latin typeface="微软雅黑" panose="020B0503020204020204" pitchFamily="34" charset="-122"/>
              <a:ea typeface="微软雅黑" panose="020B0503020204020204" pitchFamily="34" charset="-122"/>
            </a:endParaRPr>
          </a:p>
        </p:txBody>
      </p:sp>
      <p:sp>
        <p:nvSpPr>
          <p:cNvPr id="27" name="矩形 26"/>
          <p:cNvSpPr/>
          <p:nvPr/>
        </p:nvSpPr>
        <p:spPr>
          <a:xfrm>
            <a:off x="0" y="822374"/>
            <a:ext cx="4172649" cy="369332"/>
          </a:xfrm>
          <a:prstGeom prst="rect">
            <a:avLst/>
          </a:prstGeom>
        </p:spPr>
        <p:txBody>
          <a:bodyPr wrap="square">
            <a:spAutoFit/>
          </a:bodyPr>
          <a:lstStyle/>
          <a:p>
            <a:pPr algn="ctr"/>
            <a:r>
              <a:rPr lang="zh-CN" altLang="en-US" b="1" spc="300" dirty="0" smtClean="0">
                <a:solidFill>
                  <a:schemeClr val="bg1"/>
                </a:solidFill>
                <a:latin typeface="微软雅黑" panose="020B0503020204020204" pitchFamily="34" charset="-122"/>
                <a:ea typeface="微软雅黑" panose="020B0503020204020204" pitchFamily="34" charset="-122"/>
              </a:rPr>
              <a:t>开元媒体简介和历史</a:t>
            </a:r>
            <a:endParaRPr lang="zh-CN" altLang="en-US" b="1" spc="3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184585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805753"/>
            <a:ext cx="6441096" cy="517927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矩形 10"/>
          <p:cNvSpPr/>
          <p:nvPr/>
        </p:nvSpPr>
        <p:spPr>
          <a:xfrm>
            <a:off x="1564605" y="1880573"/>
            <a:ext cx="3312522" cy="3893374"/>
          </a:xfrm>
          <a:prstGeom prst="rect">
            <a:avLst/>
          </a:prstGeom>
        </p:spPr>
        <p:txBody>
          <a:bodyPr wrap="square">
            <a:spAutoFit/>
          </a:bodyPr>
          <a:lstStyle/>
          <a:p>
            <a:pPr algn="just"/>
            <a:r>
              <a:rPr lang="en-US" sz="1300" dirty="0">
                <a:solidFill>
                  <a:srgbClr val="595959"/>
                </a:solidFill>
                <a:latin typeface="微软雅黑" panose="020B0503020204020204" pitchFamily="34" charset="-122"/>
                <a:ea typeface="微软雅黑" panose="020B0503020204020204" pitchFamily="34" charset="-122"/>
              </a:rPr>
              <a:t>2015年，开元网与人民日报海外网达成合作协议，共同创办人民日报海外版德国频道，</a:t>
            </a:r>
            <a:r>
              <a:rPr lang="en-US" sz="1300" dirty="0" smtClean="0">
                <a:solidFill>
                  <a:srgbClr val="595959"/>
                </a:solidFill>
                <a:latin typeface="微软雅黑" panose="020B0503020204020204" pitchFamily="34" charset="-122"/>
                <a:ea typeface="微软雅黑" panose="020B0503020204020204" pitchFamily="34" charset="-122"/>
              </a:rPr>
              <a:t>这也是人民日报海外</a:t>
            </a:r>
            <a:r>
              <a:rPr lang="zh-CN" altLang="en-US" sz="1300" dirty="0" smtClean="0">
                <a:solidFill>
                  <a:srgbClr val="595959"/>
                </a:solidFill>
                <a:latin typeface="微软雅黑" panose="020B0503020204020204" pitchFamily="34" charset="-122"/>
                <a:ea typeface="微软雅黑" panose="020B0503020204020204" pitchFamily="34" charset="-122"/>
              </a:rPr>
              <a:t>网</a:t>
            </a:r>
            <a:r>
              <a:rPr lang="en-US" sz="1300" dirty="0" err="1" smtClean="0">
                <a:solidFill>
                  <a:srgbClr val="595959"/>
                </a:solidFill>
                <a:latin typeface="微软雅黑" panose="020B0503020204020204" pitchFamily="34" charset="-122"/>
                <a:ea typeface="微软雅黑" panose="020B0503020204020204" pitchFamily="34" charset="-122"/>
              </a:rPr>
              <a:t>在欧洲的第一个国家频道</a:t>
            </a:r>
            <a:r>
              <a:rPr lang="en-US" sz="1300" dirty="0" err="1">
                <a:solidFill>
                  <a:srgbClr val="595959"/>
                </a:solidFill>
                <a:latin typeface="微软雅黑" panose="020B0503020204020204" pitchFamily="34" charset="-122"/>
                <a:ea typeface="微软雅黑" panose="020B0503020204020204" pitchFamily="34" charset="-122"/>
              </a:rPr>
              <a:t>。仅仅一年，</a:t>
            </a:r>
            <a:r>
              <a:rPr lang="en-US" sz="1300" dirty="0" err="1" smtClean="0">
                <a:solidFill>
                  <a:srgbClr val="595959"/>
                </a:solidFill>
                <a:latin typeface="微软雅黑" panose="020B0503020204020204" pitchFamily="34" charset="-122"/>
                <a:ea typeface="微软雅黑" panose="020B0503020204020204" pitchFamily="34" charset="-122"/>
              </a:rPr>
              <a:t>德国频道已经成为人民日报海外网系最受欢迎的国家频道</a:t>
            </a:r>
            <a:r>
              <a:rPr lang="zh-CN" altLang="en-US" sz="1300" dirty="0" smtClean="0">
                <a:solidFill>
                  <a:srgbClr val="595959"/>
                </a:solidFill>
                <a:latin typeface="微软雅黑" panose="020B0503020204020204" pitchFamily="34" charset="-122"/>
                <a:ea typeface="微软雅黑" panose="020B0503020204020204" pitchFamily="34" charset="-122"/>
              </a:rPr>
              <a:t>。</a:t>
            </a:r>
            <a:endParaRPr lang="en-US" altLang="zh-CN" sz="1300" dirty="0" smtClean="0">
              <a:solidFill>
                <a:srgbClr val="595959"/>
              </a:solidFill>
              <a:latin typeface="微软雅黑" panose="020B0503020204020204" pitchFamily="34" charset="-122"/>
              <a:ea typeface="微软雅黑" panose="020B0503020204020204" pitchFamily="34" charset="-122"/>
            </a:endParaRPr>
          </a:p>
          <a:p>
            <a:pPr algn="just"/>
            <a:endParaRPr lang="en-US" sz="1300" dirty="0">
              <a:solidFill>
                <a:srgbClr val="595959"/>
              </a:solidFill>
              <a:latin typeface="微软雅黑" panose="020B0503020204020204" pitchFamily="34" charset="-122"/>
              <a:ea typeface="微软雅黑" panose="020B0503020204020204" pitchFamily="34" charset="-122"/>
            </a:endParaRPr>
          </a:p>
          <a:p>
            <a:pPr algn="just"/>
            <a:r>
              <a:rPr lang="zh-CN" altLang="en-US" sz="1300" dirty="0">
                <a:solidFill>
                  <a:srgbClr val="595959"/>
                </a:solidFill>
                <a:latin typeface="微软雅黑" panose="020B0503020204020204" pitchFamily="34" charset="-122"/>
                <a:ea typeface="微软雅黑" panose="020B0503020204020204" pitchFamily="34" charset="-122"/>
              </a:rPr>
              <a:t>从成立之初，开元网暨海外网德国频道就定位于“时效第一、坚持原创、深入解读”，坚持“立足德国，为在德华人服务”的原则，代表的是独立的有思考深度的华文专业媒体形象</a:t>
            </a:r>
            <a:r>
              <a:rPr lang="zh-CN" altLang="en-US" sz="1300" dirty="0" smtClean="0">
                <a:solidFill>
                  <a:srgbClr val="595959"/>
                </a:solidFill>
                <a:latin typeface="微软雅黑" panose="020B0503020204020204" pitchFamily="34" charset="-122"/>
                <a:ea typeface="微软雅黑" panose="020B0503020204020204" pitchFamily="34" charset="-122"/>
              </a:rPr>
              <a:t>。</a:t>
            </a:r>
            <a:endParaRPr lang="en-US" altLang="zh-CN" sz="1300" dirty="0" smtClean="0">
              <a:solidFill>
                <a:srgbClr val="595959"/>
              </a:solidFill>
              <a:latin typeface="微软雅黑" panose="020B0503020204020204" pitchFamily="34" charset="-122"/>
              <a:ea typeface="微软雅黑" panose="020B0503020204020204" pitchFamily="34" charset="-122"/>
            </a:endParaRPr>
          </a:p>
          <a:p>
            <a:pPr algn="just"/>
            <a:endParaRPr lang="en-US" altLang="zh-CN" sz="1300" dirty="0">
              <a:solidFill>
                <a:srgbClr val="595959"/>
              </a:solidFill>
              <a:latin typeface="微软雅黑" panose="020B0503020204020204" pitchFamily="34" charset="-122"/>
              <a:ea typeface="微软雅黑" panose="020B0503020204020204" pitchFamily="34" charset="-122"/>
            </a:endParaRPr>
          </a:p>
          <a:p>
            <a:pPr algn="just"/>
            <a:r>
              <a:rPr lang="en-US" altLang="zh-CN" sz="1300" dirty="0" smtClean="0">
                <a:solidFill>
                  <a:srgbClr val="595959"/>
                </a:solidFill>
                <a:latin typeface="微软雅黑" panose="020B0503020204020204" pitchFamily="34" charset="-122"/>
                <a:ea typeface="微软雅黑" panose="020B0503020204020204" pitchFamily="34" charset="-122"/>
              </a:rPr>
              <a:t>2015</a:t>
            </a:r>
            <a:r>
              <a:rPr lang="zh-CN" altLang="en-US" sz="1300" dirty="0">
                <a:solidFill>
                  <a:srgbClr val="595959"/>
                </a:solidFill>
                <a:latin typeface="微软雅黑" panose="020B0503020204020204" pitchFamily="34" charset="-122"/>
                <a:ea typeface="微软雅黑" panose="020B0503020204020204" pitchFamily="34" charset="-122"/>
              </a:rPr>
              <a:t>年上线至今，德国频道完成相关原创</a:t>
            </a:r>
            <a:r>
              <a:rPr lang="en-US" altLang="zh-CN" sz="1300" dirty="0">
                <a:solidFill>
                  <a:srgbClr val="595959"/>
                </a:solidFill>
                <a:latin typeface="微软雅黑" panose="020B0503020204020204" pitchFamily="34" charset="-122"/>
                <a:ea typeface="微软雅黑" panose="020B0503020204020204" pitchFamily="34" charset="-122"/>
              </a:rPr>
              <a:t>200</a:t>
            </a:r>
            <a:r>
              <a:rPr lang="zh-CN" altLang="en-US" sz="1300" dirty="0">
                <a:solidFill>
                  <a:srgbClr val="595959"/>
                </a:solidFill>
                <a:latin typeface="微软雅黑" panose="020B0503020204020204" pitchFamily="34" charset="-122"/>
                <a:ea typeface="微软雅黑" panose="020B0503020204020204" pitchFamily="34" charset="-122"/>
              </a:rPr>
              <a:t>多篇，专题制作</a:t>
            </a:r>
            <a:r>
              <a:rPr lang="en-US" altLang="zh-CN" sz="1300" dirty="0">
                <a:solidFill>
                  <a:srgbClr val="595959"/>
                </a:solidFill>
                <a:latin typeface="微软雅黑" panose="020B0503020204020204" pitchFamily="34" charset="-122"/>
                <a:ea typeface="微软雅黑" panose="020B0503020204020204" pitchFamily="34" charset="-122"/>
              </a:rPr>
              <a:t>10</a:t>
            </a:r>
            <a:r>
              <a:rPr lang="zh-CN" altLang="en-US" sz="1300" dirty="0">
                <a:solidFill>
                  <a:srgbClr val="595959"/>
                </a:solidFill>
                <a:latin typeface="微软雅黑" panose="020B0503020204020204" pitchFamily="34" charset="-122"/>
                <a:ea typeface="微软雅黑" panose="020B0503020204020204" pitchFamily="34" charset="-122"/>
              </a:rPr>
              <a:t>多个，原创专题流量可达</a:t>
            </a:r>
            <a:r>
              <a:rPr lang="en-US" altLang="zh-CN" sz="1300" dirty="0">
                <a:solidFill>
                  <a:srgbClr val="595959"/>
                </a:solidFill>
                <a:latin typeface="微软雅黑" panose="020B0503020204020204" pitchFamily="34" charset="-122"/>
                <a:ea typeface="微软雅黑" panose="020B0503020204020204" pitchFamily="34" charset="-122"/>
              </a:rPr>
              <a:t>10000</a:t>
            </a:r>
            <a:r>
              <a:rPr lang="zh-CN" altLang="en-US" sz="1300" dirty="0">
                <a:solidFill>
                  <a:srgbClr val="595959"/>
                </a:solidFill>
                <a:latin typeface="微软雅黑" panose="020B0503020204020204" pitchFamily="34" charset="-122"/>
                <a:ea typeface="微软雅黑" panose="020B0503020204020204" pitchFamily="34" charset="-122"/>
              </a:rPr>
              <a:t>多，原创新闻被多家国内媒体如中央电视台、中国新闻网、中国日报网、中国侨网等网站转载，同时也被很多海外华文媒体关注转载，如西班牙</a:t>
            </a:r>
            <a:r>
              <a:rPr lang="en-US" altLang="zh-CN" sz="1300" dirty="0">
                <a:solidFill>
                  <a:srgbClr val="595959"/>
                </a:solidFill>
                <a:latin typeface="微软雅黑" panose="020B0503020204020204" pitchFamily="34" charset="-122"/>
                <a:ea typeface="微软雅黑" panose="020B0503020204020204" pitchFamily="34" charset="-122"/>
              </a:rPr>
              <a:t>《</a:t>
            </a:r>
            <a:r>
              <a:rPr lang="zh-CN" altLang="en-US" sz="1300" dirty="0">
                <a:solidFill>
                  <a:srgbClr val="595959"/>
                </a:solidFill>
                <a:latin typeface="微软雅黑" panose="020B0503020204020204" pitchFamily="34" charset="-122"/>
                <a:ea typeface="微软雅黑" panose="020B0503020204020204" pitchFamily="34" charset="-122"/>
              </a:rPr>
              <a:t>侨声报</a:t>
            </a:r>
            <a:r>
              <a:rPr lang="en-US" altLang="zh-CN" sz="1300" dirty="0">
                <a:solidFill>
                  <a:srgbClr val="595959"/>
                </a:solidFill>
                <a:latin typeface="微软雅黑" panose="020B0503020204020204" pitchFamily="34" charset="-122"/>
                <a:ea typeface="微软雅黑" panose="020B0503020204020204" pitchFamily="34" charset="-122"/>
              </a:rPr>
              <a:t>》</a:t>
            </a:r>
            <a:r>
              <a:rPr lang="zh-CN" altLang="en-US" sz="1300" dirty="0">
                <a:solidFill>
                  <a:srgbClr val="595959"/>
                </a:solidFill>
                <a:latin typeface="微软雅黑" panose="020B0503020204020204" pitchFamily="34" charset="-122"/>
                <a:ea typeface="微软雅黑" panose="020B0503020204020204" pitchFamily="34" charset="-122"/>
              </a:rPr>
              <a:t>、希腊</a:t>
            </a:r>
            <a:r>
              <a:rPr lang="en-US" altLang="zh-CN" sz="1300" dirty="0">
                <a:solidFill>
                  <a:srgbClr val="595959"/>
                </a:solidFill>
                <a:latin typeface="微软雅黑" panose="020B0503020204020204" pitchFamily="34" charset="-122"/>
                <a:ea typeface="微软雅黑" panose="020B0503020204020204" pitchFamily="34" charset="-122"/>
              </a:rPr>
              <a:t>《</a:t>
            </a:r>
            <a:r>
              <a:rPr lang="zh-CN" altLang="en-US" sz="1300" dirty="0">
                <a:solidFill>
                  <a:srgbClr val="595959"/>
                </a:solidFill>
                <a:latin typeface="微软雅黑" panose="020B0503020204020204" pitchFamily="34" charset="-122"/>
                <a:ea typeface="微软雅黑" panose="020B0503020204020204" pitchFamily="34" charset="-122"/>
              </a:rPr>
              <a:t>中希时报</a:t>
            </a:r>
            <a:r>
              <a:rPr lang="en-US" altLang="zh-CN" sz="1300" dirty="0">
                <a:solidFill>
                  <a:srgbClr val="595959"/>
                </a:solidFill>
                <a:latin typeface="微软雅黑" panose="020B0503020204020204" pitchFamily="34" charset="-122"/>
                <a:ea typeface="微软雅黑" panose="020B0503020204020204" pitchFamily="34" charset="-122"/>
              </a:rPr>
              <a:t>》</a:t>
            </a:r>
            <a:r>
              <a:rPr lang="zh-CN" altLang="en-US" sz="1300" dirty="0" smtClean="0">
                <a:solidFill>
                  <a:srgbClr val="595959"/>
                </a:solidFill>
                <a:latin typeface="微软雅黑" panose="020B0503020204020204" pitchFamily="34" charset="-122"/>
                <a:ea typeface="微软雅黑" panose="020B0503020204020204" pitchFamily="34" charset="-122"/>
              </a:rPr>
              <a:t>等。</a:t>
            </a:r>
            <a:endParaRPr lang="en-US" sz="1300" dirty="0">
              <a:solidFill>
                <a:srgbClr val="595959"/>
              </a:solidFill>
              <a:latin typeface="微软雅黑" panose="020B0503020204020204" pitchFamily="34" charset="-122"/>
              <a:ea typeface="微软雅黑" panose="020B0503020204020204" pitchFamily="34" charset="-122"/>
            </a:endParaRPr>
          </a:p>
        </p:txBody>
      </p:sp>
      <p:pic>
        <p:nvPicPr>
          <p:cNvPr id="12" name="图片 11">
            <a:hlinkClick r:id="rId3"/>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344550" y="805753"/>
            <a:ext cx="5847449" cy="5179278"/>
          </a:xfrm>
          <a:prstGeom prst="rect">
            <a:avLst/>
          </a:prstGeom>
        </p:spPr>
      </p:pic>
      <p:sp>
        <p:nvSpPr>
          <p:cNvPr id="14" name="矩形 13"/>
          <p:cNvSpPr/>
          <p:nvPr/>
        </p:nvSpPr>
        <p:spPr>
          <a:xfrm>
            <a:off x="961937" y="1644515"/>
            <a:ext cx="988360" cy="830997"/>
          </a:xfrm>
          <a:prstGeom prst="rect">
            <a:avLst/>
          </a:prstGeom>
        </p:spPr>
        <p:txBody>
          <a:bodyPr wrap="square">
            <a:spAutoFit/>
          </a:bodyPr>
          <a:lstStyle/>
          <a:p>
            <a:r>
              <a:rPr lang="en-US" altLang="zh-CN" sz="4800" b="1" dirty="0" smtClean="0">
                <a:solidFill>
                  <a:schemeClr val="tx1">
                    <a:lumMod val="50000"/>
                    <a:lumOff val="50000"/>
                  </a:schemeClr>
                </a:solidFill>
                <a:latin typeface="微软雅黑" panose="020B0503020204020204" pitchFamily="34" charset="-122"/>
                <a:ea typeface="Microsoft Yahei" panose="020B0503020204020204" pitchFamily="34" charset="-122"/>
              </a:rPr>
              <a:t>“</a:t>
            </a:r>
            <a:endParaRPr lang="zh-CN" altLang="en-US" sz="4800" b="1" dirty="0">
              <a:solidFill>
                <a:schemeClr val="tx1">
                  <a:lumMod val="50000"/>
                  <a:lumOff val="50000"/>
                </a:schemeClr>
              </a:solidFill>
              <a:latin typeface="微软雅黑" panose="020B0503020204020204" pitchFamily="34" charset="-122"/>
            </a:endParaRPr>
          </a:p>
        </p:txBody>
      </p:sp>
      <p:sp>
        <p:nvSpPr>
          <p:cNvPr id="15" name="矩形 14"/>
          <p:cNvSpPr/>
          <p:nvPr/>
        </p:nvSpPr>
        <p:spPr>
          <a:xfrm>
            <a:off x="4645898" y="5358448"/>
            <a:ext cx="988360" cy="830997"/>
          </a:xfrm>
          <a:prstGeom prst="rect">
            <a:avLst/>
          </a:prstGeom>
        </p:spPr>
        <p:txBody>
          <a:bodyPr wrap="square">
            <a:spAutoFit/>
          </a:bodyPr>
          <a:lstStyle/>
          <a:p>
            <a:r>
              <a:rPr lang="en-US" altLang="zh-CN" sz="4800" b="1" dirty="0" smtClean="0">
                <a:solidFill>
                  <a:schemeClr val="tx1">
                    <a:lumMod val="50000"/>
                    <a:lumOff val="50000"/>
                  </a:schemeClr>
                </a:solidFill>
                <a:latin typeface="微软雅黑" panose="020B0503020204020204" pitchFamily="34" charset="-122"/>
                <a:ea typeface="Microsoft Yahei" panose="020B0503020204020204" pitchFamily="34" charset="-122"/>
              </a:rPr>
              <a:t>”</a:t>
            </a:r>
            <a:endParaRPr lang="zh-CN" altLang="en-US" sz="4800" b="1" dirty="0">
              <a:solidFill>
                <a:schemeClr val="tx1">
                  <a:lumMod val="50000"/>
                  <a:lumOff val="50000"/>
                </a:schemeClr>
              </a:solidFill>
              <a:latin typeface="微软雅黑" panose="020B0503020204020204" pitchFamily="34" charset="-122"/>
            </a:endParaRPr>
          </a:p>
        </p:txBody>
      </p:sp>
      <p:sp>
        <p:nvSpPr>
          <p:cNvPr id="16" name="文本框 15"/>
          <p:cNvSpPr txBox="1"/>
          <p:nvPr/>
        </p:nvSpPr>
        <p:spPr>
          <a:xfrm>
            <a:off x="642626" y="1880573"/>
            <a:ext cx="553998" cy="1674261"/>
          </a:xfrm>
          <a:prstGeom prst="rect">
            <a:avLst/>
          </a:prstGeom>
        </p:spPr>
        <p:txBody>
          <a:bodyPr vert="eaVert" wrap="square" rtlCol="0">
            <a:spAutoFit/>
          </a:bodyPr>
          <a:lstStyle/>
          <a:p>
            <a:r>
              <a:rPr lang="zh-CN" altLang="en-US" sz="2400" dirty="0" smtClean="0">
                <a:solidFill>
                  <a:srgbClr val="595959"/>
                </a:solidFill>
                <a:latin typeface="微软雅黑" panose="020B0503020204020204" pitchFamily="34" charset="-122"/>
                <a:ea typeface="微软雅黑" panose="020B0503020204020204" pitchFamily="34" charset="-122"/>
              </a:rPr>
              <a:t>时效第一</a:t>
            </a:r>
            <a:endParaRPr lang="en-US" sz="2400" dirty="0" smtClean="0">
              <a:solidFill>
                <a:srgbClr val="595959"/>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642626" y="4387387"/>
            <a:ext cx="553998" cy="1674261"/>
          </a:xfrm>
          <a:prstGeom prst="rect">
            <a:avLst/>
          </a:prstGeom>
        </p:spPr>
        <p:txBody>
          <a:bodyPr vert="eaVert" wrap="square" rtlCol="0">
            <a:spAutoFit/>
          </a:bodyPr>
          <a:lstStyle/>
          <a:p>
            <a:r>
              <a:rPr lang="zh-CN" altLang="en-US" sz="2400" dirty="0" smtClean="0">
                <a:solidFill>
                  <a:srgbClr val="595959"/>
                </a:solidFill>
                <a:latin typeface="微软雅黑" panose="020B0503020204020204" pitchFamily="34" charset="-122"/>
                <a:ea typeface="微软雅黑" panose="020B0503020204020204" pitchFamily="34" charset="-122"/>
              </a:rPr>
              <a:t>坚持原创</a:t>
            </a:r>
            <a:endParaRPr lang="en-US" sz="2400" dirty="0" smtClean="0">
              <a:solidFill>
                <a:srgbClr val="595959"/>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5119133" y="1808425"/>
            <a:ext cx="553998" cy="1674261"/>
          </a:xfrm>
          <a:prstGeom prst="rect">
            <a:avLst/>
          </a:prstGeom>
        </p:spPr>
        <p:txBody>
          <a:bodyPr vert="eaVert" wrap="square" rtlCol="0">
            <a:spAutoFit/>
          </a:bodyPr>
          <a:lstStyle/>
          <a:p>
            <a:r>
              <a:rPr lang="zh-CN" altLang="en-US" sz="2400" dirty="0" smtClean="0">
                <a:solidFill>
                  <a:srgbClr val="595959"/>
                </a:solidFill>
                <a:latin typeface="微软雅黑" panose="020B0503020204020204" pitchFamily="34" charset="-122"/>
                <a:ea typeface="微软雅黑" panose="020B0503020204020204" pitchFamily="34" charset="-122"/>
              </a:rPr>
              <a:t>深入解读</a:t>
            </a:r>
            <a:endParaRPr lang="en-US" sz="2400" dirty="0" smtClean="0">
              <a:solidFill>
                <a:srgbClr val="595959"/>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5119133" y="4387386"/>
            <a:ext cx="553998" cy="1674261"/>
          </a:xfrm>
          <a:prstGeom prst="rect">
            <a:avLst/>
          </a:prstGeom>
        </p:spPr>
        <p:txBody>
          <a:bodyPr vert="eaVert" wrap="square" rtlCol="0">
            <a:spAutoFit/>
          </a:bodyPr>
          <a:lstStyle/>
          <a:p>
            <a:r>
              <a:rPr lang="zh-CN" altLang="en-US" sz="2400" dirty="0" smtClean="0">
                <a:solidFill>
                  <a:srgbClr val="595959"/>
                </a:solidFill>
                <a:latin typeface="微软雅黑" panose="020B0503020204020204" pitchFamily="34" charset="-122"/>
                <a:ea typeface="微软雅黑" panose="020B0503020204020204" pitchFamily="34" charset="-122"/>
              </a:rPr>
              <a:t>立足德国</a:t>
            </a:r>
            <a:endParaRPr lang="en-US" sz="2400" dirty="0" smtClean="0">
              <a:solidFill>
                <a:srgbClr val="595959"/>
              </a:solidFill>
              <a:latin typeface="微软雅黑" panose="020B0503020204020204" pitchFamily="34" charset="-122"/>
              <a:ea typeface="微软雅黑" panose="020B0503020204020204" pitchFamily="34" charset="-122"/>
            </a:endParaRPr>
          </a:p>
        </p:txBody>
      </p:sp>
      <p:sp>
        <p:nvSpPr>
          <p:cNvPr id="21" name="矩形 20"/>
          <p:cNvSpPr/>
          <p:nvPr/>
        </p:nvSpPr>
        <p:spPr>
          <a:xfrm>
            <a:off x="0" y="1058258"/>
            <a:ext cx="6344550" cy="400110"/>
          </a:xfrm>
          <a:prstGeom prst="rect">
            <a:avLst/>
          </a:prstGeom>
          <a:solidFill>
            <a:schemeClr val="bg1"/>
          </a:solidFill>
        </p:spPr>
        <p:txBody>
          <a:bodyPr wrap="square">
            <a:spAutoFit/>
          </a:bodyPr>
          <a:lstStyle/>
          <a:p>
            <a:pPr algn="ctr"/>
            <a:r>
              <a:rPr lang="zh-CN" altLang="en-US" sz="2000" b="1" spc="230" dirty="0" smtClean="0">
                <a:solidFill>
                  <a:srgbClr val="595959"/>
                </a:solidFill>
                <a:latin typeface="微软雅黑" panose="020B0503020204020204" pitchFamily="34" charset="-122"/>
                <a:ea typeface="微软雅黑" panose="020B0503020204020204" pitchFamily="34" charset="-122"/>
              </a:rPr>
              <a:t>人民日报海外网德国频道</a:t>
            </a:r>
            <a:endParaRPr lang="zh-CN" altLang="en-US" sz="2000" b="1" spc="230" dirty="0">
              <a:solidFill>
                <a:srgbClr val="595959"/>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711234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419127" y="0"/>
            <a:ext cx="1857375"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矩形 2"/>
          <p:cNvSpPr/>
          <p:nvPr/>
        </p:nvSpPr>
        <p:spPr>
          <a:xfrm>
            <a:off x="923925" y="0"/>
            <a:ext cx="1857375"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文本框 5"/>
          <p:cNvSpPr txBox="1"/>
          <p:nvPr/>
        </p:nvSpPr>
        <p:spPr>
          <a:xfrm>
            <a:off x="9152861" y="933703"/>
            <a:ext cx="2417618" cy="4462760"/>
          </a:xfrm>
          <a:prstGeom prst="rect">
            <a:avLst/>
          </a:prstGeom>
          <a:noFill/>
        </p:spPr>
        <p:txBody>
          <a:bodyPr wrap="square" rtlCol="0">
            <a:spAutoFit/>
          </a:bodyPr>
          <a:lstStyle/>
          <a:p>
            <a:pPr algn="ctr"/>
            <a:r>
              <a:rPr lang="en-US" altLang="zh-CN" sz="2000" b="1" dirty="0" smtClean="0">
                <a:solidFill>
                  <a:srgbClr val="595959"/>
                </a:solidFill>
                <a:latin typeface="微软雅黑" panose="020B0503020204020204" pitchFamily="34" charset="-122"/>
                <a:ea typeface="微软雅黑" panose="020B0503020204020204" pitchFamily="34" charset="-122"/>
              </a:rPr>
              <a:t>2017</a:t>
            </a:r>
            <a:r>
              <a:rPr lang="zh-CN" altLang="en-US" sz="2000" b="1" dirty="0" smtClean="0">
                <a:solidFill>
                  <a:srgbClr val="595959"/>
                </a:solidFill>
                <a:latin typeface="微软雅黑" panose="020B0503020204020204" pitchFamily="34" charset="-122"/>
                <a:ea typeface="微软雅黑" panose="020B0503020204020204" pitchFamily="34" charset="-122"/>
              </a:rPr>
              <a:t>年度</a:t>
            </a:r>
            <a:endParaRPr lang="en-US" altLang="zh-CN" sz="2000" b="1" dirty="0">
              <a:solidFill>
                <a:srgbClr val="595959"/>
              </a:solidFill>
              <a:latin typeface="微软雅黑" panose="020B0503020204020204" pitchFamily="34" charset="-122"/>
              <a:ea typeface="微软雅黑" panose="020B0503020204020204" pitchFamily="34" charset="-122"/>
            </a:endParaRPr>
          </a:p>
          <a:p>
            <a:pPr algn="ctr"/>
            <a:endParaRPr lang="en-US" altLang="zh-CN" sz="1200" dirty="0" smtClean="0">
              <a:solidFill>
                <a:srgbClr val="595959"/>
              </a:solidFill>
              <a:latin typeface="微软雅黑" panose="020B0503020204020204" pitchFamily="34" charset="-122"/>
              <a:ea typeface="微软雅黑" panose="020B0503020204020204" pitchFamily="34" charset="-122"/>
            </a:endParaRPr>
          </a:p>
          <a:p>
            <a:pPr algn="ctr"/>
            <a:r>
              <a:rPr lang="zh-CN" altLang="en-US" sz="1200" dirty="0" smtClean="0">
                <a:solidFill>
                  <a:srgbClr val="595959"/>
                </a:solidFill>
                <a:latin typeface="微软雅黑" panose="020B0503020204020204" pitchFamily="34" charset="-122"/>
                <a:ea typeface="微软雅黑" panose="020B0503020204020204" pitchFamily="34" charset="-122"/>
              </a:rPr>
              <a:t>总流量</a:t>
            </a:r>
            <a:endParaRPr lang="en-US" altLang="zh-CN" sz="1200" dirty="0" smtClean="0">
              <a:solidFill>
                <a:srgbClr val="595959"/>
              </a:solidFill>
              <a:latin typeface="微软雅黑" panose="020B0503020204020204" pitchFamily="34" charset="-122"/>
              <a:ea typeface="微软雅黑" panose="020B0503020204020204" pitchFamily="34" charset="-122"/>
            </a:endParaRPr>
          </a:p>
          <a:p>
            <a:pPr algn="ctr"/>
            <a:r>
              <a:rPr lang="en-US" altLang="zh-CN" sz="1600" b="1" dirty="0" smtClean="0">
                <a:solidFill>
                  <a:srgbClr val="595959"/>
                </a:solidFill>
                <a:latin typeface="微软雅黑" panose="020B0503020204020204" pitchFamily="34" charset="-122"/>
                <a:ea typeface="微软雅黑" panose="020B0503020204020204" pitchFamily="34" charset="-122"/>
              </a:rPr>
              <a:t>19910736</a:t>
            </a:r>
          </a:p>
          <a:p>
            <a:pPr algn="ctr"/>
            <a:endParaRPr lang="en-US" altLang="zh-CN" sz="1200" dirty="0" smtClean="0">
              <a:solidFill>
                <a:srgbClr val="595959"/>
              </a:solidFill>
              <a:latin typeface="微软雅黑" panose="020B0503020204020204" pitchFamily="34" charset="-122"/>
              <a:ea typeface="微软雅黑" panose="020B0503020204020204" pitchFamily="34" charset="-122"/>
            </a:endParaRPr>
          </a:p>
          <a:p>
            <a:pPr algn="ctr"/>
            <a:r>
              <a:rPr lang="zh-CN" altLang="en-US" sz="1200" dirty="0" smtClean="0">
                <a:solidFill>
                  <a:srgbClr val="595959"/>
                </a:solidFill>
                <a:latin typeface="微软雅黑" panose="020B0503020204020204" pitchFamily="34" charset="-122"/>
                <a:ea typeface="微软雅黑" panose="020B0503020204020204" pitchFamily="34" charset="-122"/>
              </a:rPr>
              <a:t>日均流量</a:t>
            </a:r>
            <a:endParaRPr lang="en-US" altLang="zh-CN" sz="1200" dirty="0" smtClean="0">
              <a:solidFill>
                <a:srgbClr val="595959"/>
              </a:solidFill>
              <a:latin typeface="微软雅黑" panose="020B0503020204020204" pitchFamily="34" charset="-122"/>
              <a:ea typeface="微软雅黑" panose="020B0503020204020204" pitchFamily="34" charset="-122"/>
            </a:endParaRPr>
          </a:p>
          <a:p>
            <a:pPr algn="ctr"/>
            <a:r>
              <a:rPr lang="en-US" altLang="zh-CN" sz="1600" b="1" dirty="0" smtClean="0">
                <a:solidFill>
                  <a:srgbClr val="595959"/>
                </a:solidFill>
                <a:latin typeface="微软雅黑" panose="020B0503020204020204" pitchFamily="34" charset="-122"/>
                <a:ea typeface="微软雅黑" panose="020B0503020204020204" pitchFamily="34" charset="-122"/>
              </a:rPr>
              <a:t>62612.38</a:t>
            </a:r>
          </a:p>
          <a:p>
            <a:pPr algn="ctr"/>
            <a:endParaRPr lang="en-US" altLang="zh-CN" sz="1200" dirty="0" smtClean="0">
              <a:solidFill>
                <a:srgbClr val="595959"/>
              </a:solidFill>
              <a:latin typeface="微软雅黑" panose="020B0503020204020204" pitchFamily="34" charset="-122"/>
              <a:ea typeface="微软雅黑" panose="020B0503020204020204" pitchFamily="34" charset="-122"/>
            </a:endParaRPr>
          </a:p>
          <a:p>
            <a:pPr algn="ctr"/>
            <a:r>
              <a:rPr lang="zh-CN" altLang="en-US" sz="1200" dirty="0" smtClean="0">
                <a:solidFill>
                  <a:srgbClr val="595959"/>
                </a:solidFill>
                <a:latin typeface="微软雅黑" panose="020B0503020204020204" pitchFamily="34" charset="-122"/>
                <a:ea typeface="微软雅黑" panose="020B0503020204020204" pitchFamily="34" charset="-122"/>
              </a:rPr>
              <a:t>日均</a:t>
            </a:r>
            <a:r>
              <a:rPr lang="zh-CN" altLang="en-US" sz="1200" dirty="0">
                <a:solidFill>
                  <a:srgbClr val="595959"/>
                </a:solidFill>
                <a:latin typeface="微软雅黑" panose="020B0503020204020204" pitchFamily="34" charset="-122"/>
                <a:ea typeface="微软雅黑" panose="020B0503020204020204" pitchFamily="34" charset="-122"/>
              </a:rPr>
              <a:t>流量</a:t>
            </a:r>
            <a:r>
              <a:rPr lang="zh-CN" altLang="en-US" sz="1200" dirty="0" smtClean="0">
                <a:solidFill>
                  <a:srgbClr val="595959"/>
                </a:solidFill>
                <a:latin typeface="微软雅黑" panose="020B0503020204020204" pitchFamily="34" charset="-122"/>
                <a:ea typeface="微软雅黑" panose="020B0503020204020204" pitchFamily="34" charset="-122"/>
              </a:rPr>
              <a:t>峰值</a:t>
            </a:r>
            <a:endParaRPr lang="en-US" altLang="zh-CN" sz="1200" dirty="0" smtClean="0">
              <a:solidFill>
                <a:srgbClr val="595959"/>
              </a:solidFill>
              <a:latin typeface="微软雅黑" panose="020B0503020204020204" pitchFamily="34" charset="-122"/>
              <a:ea typeface="微软雅黑" panose="020B0503020204020204" pitchFamily="34" charset="-122"/>
            </a:endParaRPr>
          </a:p>
          <a:p>
            <a:pPr algn="ctr"/>
            <a:r>
              <a:rPr lang="en-US" altLang="zh-CN" sz="1600" b="1" dirty="0" smtClean="0">
                <a:solidFill>
                  <a:srgbClr val="595959"/>
                </a:solidFill>
                <a:latin typeface="微软雅黑" panose="020B0503020204020204" pitchFamily="34" charset="-122"/>
                <a:ea typeface="微软雅黑" panose="020B0503020204020204" pitchFamily="34" charset="-122"/>
              </a:rPr>
              <a:t>10710249</a:t>
            </a:r>
          </a:p>
          <a:p>
            <a:pPr algn="ctr"/>
            <a:endParaRPr lang="en-US" altLang="zh-CN" sz="1200" dirty="0" smtClean="0">
              <a:solidFill>
                <a:srgbClr val="595959"/>
              </a:solidFill>
              <a:latin typeface="微软雅黑" panose="020B0503020204020204" pitchFamily="34" charset="-122"/>
              <a:ea typeface="微软雅黑" panose="020B0503020204020204" pitchFamily="34" charset="-122"/>
            </a:endParaRPr>
          </a:p>
          <a:p>
            <a:pPr algn="ctr"/>
            <a:r>
              <a:rPr lang="zh-CN" altLang="en-US" sz="1200" dirty="0" smtClean="0">
                <a:solidFill>
                  <a:srgbClr val="595959"/>
                </a:solidFill>
                <a:latin typeface="微软雅黑" panose="020B0503020204020204" pitchFamily="34" charset="-122"/>
                <a:ea typeface="微软雅黑" panose="020B0503020204020204" pitchFamily="34" charset="-122"/>
              </a:rPr>
              <a:t>月均</a:t>
            </a:r>
            <a:r>
              <a:rPr lang="zh-CN" altLang="en-US" sz="1200" dirty="0">
                <a:solidFill>
                  <a:srgbClr val="595959"/>
                </a:solidFill>
                <a:latin typeface="微软雅黑" panose="020B0503020204020204" pitchFamily="34" charset="-122"/>
                <a:ea typeface="微软雅黑" panose="020B0503020204020204" pitchFamily="34" charset="-122"/>
              </a:rPr>
              <a:t>流量</a:t>
            </a:r>
            <a:r>
              <a:rPr lang="zh-CN" altLang="en-US" sz="1200" dirty="0" smtClean="0">
                <a:solidFill>
                  <a:srgbClr val="595959"/>
                </a:solidFill>
                <a:latin typeface="微软雅黑" panose="020B0503020204020204" pitchFamily="34" charset="-122"/>
                <a:ea typeface="微软雅黑" panose="020B0503020204020204" pitchFamily="34" charset="-122"/>
              </a:rPr>
              <a:t>峰值</a:t>
            </a:r>
            <a:endParaRPr lang="en-US" altLang="zh-CN" sz="1200" dirty="0" smtClean="0">
              <a:solidFill>
                <a:srgbClr val="595959"/>
              </a:solidFill>
              <a:latin typeface="微软雅黑" panose="020B0503020204020204" pitchFamily="34" charset="-122"/>
              <a:ea typeface="微软雅黑" panose="020B0503020204020204" pitchFamily="34" charset="-122"/>
            </a:endParaRPr>
          </a:p>
          <a:p>
            <a:pPr algn="ctr"/>
            <a:r>
              <a:rPr lang="en-US" altLang="zh-CN" sz="1600" b="1" dirty="0" smtClean="0">
                <a:solidFill>
                  <a:srgbClr val="595959"/>
                </a:solidFill>
                <a:latin typeface="微软雅黑" panose="020B0503020204020204" pitchFamily="34" charset="-122"/>
                <a:ea typeface="微软雅黑" panose="020B0503020204020204" pitchFamily="34" charset="-122"/>
              </a:rPr>
              <a:t>19466056</a:t>
            </a:r>
          </a:p>
          <a:p>
            <a:pPr algn="ctr"/>
            <a:endParaRPr lang="en-US" altLang="zh-CN" sz="1200" dirty="0" smtClean="0">
              <a:solidFill>
                <a:srgbClr val="595959"/>
              </a:solidFill>
              <a:latin typeface="微软雅黑" panose="020B0503020204020204" pitchFamily="34" charset="-122"/>
              <a:ea typeface="微软雅黑" panose="020B0503020204020204" pitchFamily="34" charset="-122"/>
            </a:endParaRPr>
          </a:p>
          <a:p>
            <a:pPr algn="ctr"/>
            <a:endParaRPr lang="en-US" altLang="zh-CN" sz="1200" dirty="0">
              <a:solidFill>
                <a:srgbClr val="595959"/>
              </a:solidFill>
              <a:latin typeface="微软雅黑" panose="020B0503020204020204" pitchFamily="34" charset="-122"/>
              <a:ea typeface="微软雅黑" panose="020B0503020204020204" pitchFamily="34" charset="-122"/>
            </a:endParaRPr>
          </a:p>
          <a:p>
            <a:pPr algn="ctr"/>
            <a:endParaRPr lang="en-US" altLang="zh-CN" sz="1200" dirty="0" smtClean="0">
              <a:solidFill>
                <a:srgbClr val="595959"/>
              </a:solidFill>
              <a:latin typeface="微软雅黑" panose="020B0503020204020204" pitchFamily="34" charset="-122"/>
              <a:ea typeface="微软雅黑" panose="020B0503020204020204" pitchFamily="34" charset="-122"/>
            </a:endParaRPr>
          </a:p>
          <a:p>
            <a:pPr algn="ctr"/>
            <a:r>
              <a:rPr lang="zh-CN" altLang="en-US" sz="1200" dirty="0" smtClean="0">
                <a:solidFill>
                  <a:srgbClr val="595959"/>
                </a:solidFill>
                <a:latin typeface="微软雅黑" panose="020B0503020204020204" pitchFamily="34" charset="-122"/>
                <a:ea typeface="微软雅黑" panose="020B0503020204020204" pitchFamily="34" charset="-122"/>
              </a:rPr>
              <a:t>海外</a:t>
            </a:r>
            <a:r>
              <a:rPr lang="zh-CN" altLang="en-US" sz="1200" dirty="0">
                <a:solidFill>
                  <a:srgbClr val="595959"/>
                </a:solidFill>
                <a:latin typeface="微软雅黑" panose="020B0503020204020204" pitchFamily="34" charset="-122"/>
                <a:ea typeface="微软雅黑" panose="020B0503020204020204" pitchFamily="34" charset="-122"/>
              </a:rPr>
              <a:t>流量占比</a:t>
            </a:r>
            <a:r>
              <a:rPr lang="zh-CN" altLang="en-US" sz="1200" dirty="0" smtClean="0">
                <a:solidFill>
                  <a:srgbClr val="595959"/>
                </a:solidFill>
                <a:latin typeface="微软雅黑" panose="020B0503020204020204" pitchFamily="34" charset="-122"/>
                <a:ea typeface="微软雅黑" panose="020B0503020204020204" pitchFamily="34" charset="-122"/>
              </a:rPr>
              <a:t>为</a:t>
            </a:r>
            <a:endParaRPr lang="en-US" altLang="zh-CN" sz="1200" dirty="0" smtClean="0">
              <a:solidFill>
                <a:srgbClr val="595959"/>
              </a:solidFill>
              <a:latin typeface="微软雅黑" panose="020B0503020204020204" pitchFamily="34" charset="-122"/>
              <a:ea typeface="微软雅黑" panose="020B0503020204020204" pitchFamily="34" charset="-122"/>
            </a:endParaRPr>
          </a:p>
          <a:p>
            <a:pPr algn="ctr"/>
            <a:r>
              <a:rPr lang="en-US" altLang="zh-CN" sz="1600" b="1" dirty="0" smtClean="0">
                <a:solidFill>
                  <a:srgbClr val="595959"/>
                </a:solidFill>
                <a:latin typeface="微软雅黑" panose="020B0503020204020204" pitchFamily="34" charset="-122"/>
                <a:ea typeface="微软雅黑" panose="020B0503020204020204" pitchFamily="34" charset="-122"/>
              </a:rPr>
              <a:t>0.95%</a:t>
            </a:r>
          </a:p>
          <a:p>
            <a:pPr algn="ctr"/>
            <a:endParaRPr lang="en-US" altLang="zh-CN" sz="1200" dirty="0" smtClean="0">
              <a:solidFill>
                <a:srgbClr val="595959"/>
              </a:solidFill>
              <a:latin typeface="微软雅黑" panose="020B0503020204020204" pitchFamily="34" charset="-122"/>
              <a:ea typeface="微软雅黑" panose="020B0503020204020204" pitchFamily="34" charset="-122"/>
            </a:endParaRPr>
          </a:p>
          <a:p>
            <a:pPr algn="ctr"/>
            <a:r>
              <a:rPr lang="zh-CN" altLang="en-US" sz="1200" dirty="0" smtClean="0">
                <a:solidFill>
                  <a:srgbClr val="595959"/>
                </a:solidFill>
                <a:latin typeface="微软雅黑" panose="020B0503020204020204" pitchFamily="34" charset="-122"/>
                <a:ea typeface="微软雅黑" panose="020B0503020204020204" pitchFamily="34" charset="-122"/>
              </a:rPr>
              <a:t>海外</a:t>
            </a:r>
            <a:r>
              <a:rPr lang="zh-CN" altLang="en-US" sz="1200" dirty="0">
                <a:solidFill>
                  <a:srgbClr val="595959"/>
                </a:solidFill>
                <a:latin typeface="微软雅黑" panose="020B0503020204020204" pitchFamily="34" charset="-122"/>
                <a:ea typeface="微软雅黑" panose="020B0503020204020204" pitchFamily="34" charset="-122"/>
              </a:rPr>
              <a:t>流量辐射</a:t>
            </a:r>
            <a:r>
              <a:rPr lang="zh-CN" altLang="en-US" sz="1200" dirty="0" smtClean="0">
                <a:solidFill>
                  <a:srgbClr val="595959"/>
                </a:solidFill>
                <a:latin typeface="微软雅黑" panose="020B0503020204020204" pitchFamily="34" charset="-122"/>
                <a:ea typeface="微软雅黑" panose="020B0503020204020204" pitchFamily="34" charset="-122"/>
              </a:rPr>
              <a:t>国家</a:t>
            </a:r>
            <a:endParaRPr lang="en-US" altLang="zh-CN" sz="1200" dirty="0" smtClean="0">
              <a:solidFill>
                <a:srgbClr val="595959"/>
              </a:solidFill>
              <a:latin typeface="微软雅黑" panose="020B0503020204020204" pitchFamily="34" charset="-122"/>
              <a:ea typeface="微软雅黑" panose="020B0503020204020204" pitchFamily="34" charset="-122"/>
            </a:endParaRPr>
          </a:p>
          <a:p>
            <a:pPr algn="ctr"/>
            <a:r>
              <a:rPr lang="en-US" altLang="zh-CN" sz="1600" b="1" dirty="0" smtClean="0">
                <a:solidFill>
                  <a:srgbClr val="595959"/>
                </a:solidFill>
                <a:latin typeface="微软雅黑" panose="020B0503020204020204" pitchFamily="34" charset="-122"/>
                <a:ea typeface="微软雅黑" panose="020B0503020204020204" pitchFamily="34" charset="-122"/>
              </a:rPr>
              <a:t>192</a:t>
            </a:r>
            <a:r>
              <a:rPr lang="zh-CN" altLang="en-US" sz="1600" b="1" dirty="0" smtClean="0">
                <a:solidFill>
                  <a:srgbClr val="595959"/>
                </a:solidFill>
                <a:latin typeface="微软雅黑" panose="020B0503020204020204" pitchFamily="34" charset="-122"/>
                <a:ea typeface="微软雅黑" panose="020B0503020204020204" pitchFamily="34" charset="-122"/>
              </a:rPr>
              <a:t>个</a:t>
            </a:r>
            <a:endParaRPr lang="en-US" altLang="zh-CN" sz="1600" b="1" dirty="0">
              <a:solidFill>
                <a:srgbClr val="595959"/>
              </a:solidFill>
              <a:latin typeface="微软雅黑" panose="020B0503020204020204" pitchFamily="34" charset="-122"/>
              <a:ea typeface="微软雅黑" panose="020B0503020204020204" pitchFamily="34" charset="-122"/>
            </a:endParaRPr>
          </a:p>
        </p:txBody>
      </p:sp>
      <p:sp>
        <p:nvSpPr>
          <p:cNvPr id="8" name="矩形 7"/>
          <p:cNvSpPr/>
          <p:nvPr/>
        </p:nvSpPr>
        <p:spPr>
          <a:xfrm>
            <a:off x="668020" y="933703"/>
            <a:ext cx="2403763" cy="5078313"/>
          </a:xfrm>
          <a:prstGeom prst="rect">
            <a:avLst/>
          </a:prstGeom>
        </p:spPr>
        <p:txBody>
          <a:bodyPr wrap="square">
            <a:spAutoFit/>
          </a:bodyPr>
          <a:lstStyle/>
          <a:p>
            <a:pPr algn="ctr"/>
            <a:r>
              <a:rPr lang="zh-CN" altLang="en-US" sz="1200" b="1" dirty="0">
                <a:solidFill>
                  <a:srgbClr val="595959"/>
                </a:solidFill>
                <a:latin typeface="微软雅黑" panose="020B0503020204020204" pitchFamily="34" charset="-122"/>
                <a:ea typeface="微软雅黑" panose="020B0503020204020204" pitchFamily="34" charset="-122"/>
              </a:rPr>
              <a:t>搜索引擎排行前三位</a:t>
            </a:r>
            <a:endParaRPr lang="en-US" altLang="zh-CN" sz="1200" b="1" dirty="0">
              <a:solidFill>
                <a:srgbClr val="595959"/>
              </a:solidFill>
              <a:latin typeface="微软雅黑" panose="020B0503020204020204" pitchFamily="34" charset="-122"/>
              <a:ea typeface="微软雅黑" panose="020B0503020204020204" pitchFamily="34" charset="-122"/>
            </a:endParaRPr>
          </a:p>
          <a:p>
            <a:pPr algn="ctr"/>
            <a:endParaRPr lang="en-US" altLang="zh-CN" sz="1200" dirty="0">
              <a:solidFill>
                <a:srgbClr val="595959"/>
              </a:solidFill>
              <a:latin typeface="微软雅黑" panose="020B0503020204020204" pitchFamily="34" charset="-122"/>
              <a:ea typeface="微软雅黑" panose="020B0503020204020204" pitchFamily="34" charset="-122"/>
            </a:endParaRPr>
          </a:p>
          <a:p>
            <a:pPr algn="ctr"/>
            <a:r>
              <a:rPr lang="zh-CN" altLang="en-US" sz="1200" dirty="0" smtClean="0">
                <a:solidFill>
                  <a:srgbClr val="595959"/>
                </a:solidFill>
                <a:latin typeface="微软雅黑" panose="020B0503020204020204" pitchFamily="34" charset="-122"/>
                <a:ea typeface="微软雅黑" panose="020B0503020204020204" pitchFamily="34" charset="-122"/>
              </a:rPr>
              <a:t>百度</a:t>
            </a:r>
            <a:endParaRPr lang="en-US" altLang="zh-CN" sz="1200" dirty="0" smtClean="0">
              <a:solidFill>
                <a:srgbClr val="595959"/>
              </a:solidFill>
              <a:latin typeface="微软雅黑" panose="020B0503020204020204" pitchFamily="34" charset="-122"/>
              <a:ea typeface="微软雅黑" panose="020B0503020204020204" pitchFamily="34" charset="-122"/>
            </a:endParaRPr>
          </a:p>
          <a:p>
            <a:pPr algn="ctr"/>
            <a:r>
              <a:rPr lang="zh-CN" altLang="en-US" sz="1200" dirty="0" smtClean="0">
                <a:solidFill>
                  <a:srgbClr val="595959"/>
                </a:solidFill>
                <a:latin typeface="微软雅黑" panose="020B0503020204020204" pitchFamily="34" charset="-122"/>
                <a:ea typeface="微软雅黑" panose="020B0503020204020204" pitchFamily="34" charset="-122"/>
              </a:rPr>
              <a:t>占</a:t>
            </a:r>
            <a:r>
              <a:rPr lang="zh-CN" altLang="en-US" sz="1200" dirty="0">
                <a:solidFill>
                  <a:srgbClr val="595959"/>
                </a:solidFill>
                <a:latin typeface="微软雅黑" panose="020B0503020204020204" pitchFamily="34" charset="-122"/>
                <a:ea typeface="微软雅黑" panose="020B0503020204020204" pitchFamily="34" charset="-122"/>
              </a:rPr>
              <a:t>比</a:t>
            </a:r>
            <a:r>
              <a:rPr lang="en-US" altLang="zh-CN" sz="1600" b="1" dirty="0" smtClean="0">
                <a:solidFill>
                  <a:srgbClr val="595959"/>
                </a:solidFill>
                <a:latin typeface="微软雅黑" panose="020B0503020204020204" pitchFamily="34" charset="-122"/>
                <a:ea typeface="微软雅黑" panose="020B0503020204020204" pitchFamily="34" charset="-122"/>
              </a:rPr>
              <a:t>0.12%</a:t>
            </a:r>
            <a:endParaRPr lang="en-US" altLang="zh-CN" sz="1200" b="1" dirty="0" smtClean="0">
              <a:solidFill>
                <a:srgbClr val="595959"/>
              </a:solidFill>
              <a:latin typeface="微软雅黑" panose="020B0503020204020204" pitchFamily="34" charset="-122"/>
              <a:ea typeface="微软雅黑" panose="020B0503020204020204" pitchFamily="34" charset="-122"/>
            </a:endParaRPr>
          </a:p>
          <a:p>
            <a:pPr algn="ctr"/>
            <a:endParaRPr lang="en-US" altLang="zh-CN" sz="1200" dirty="0">
              <a:solidFill>
                <a:srgbClr val="595959"/>
              </a:solidFill>
              <a:latin typeface="微软雅黑" panose="020B0503020204020204" pitchFamily="34" charset="-122"/>
              <a:ea typeface="微软雅黑" panose="020B0503020204020204" pitchFamily="34" charset="-122"/>
            </a:endParaRPr>
          </a:p>
          <a:p>
            <a:pPr algn="ctr"/>
            <a:r>
              <a:rPr lang="en-US" altLang="zh-CN" sz="1200" dirty="0" smtClean="0">
                <a:solidFill>
                  <a:srgbClr val="595959"/>
                </a:solidFill>
                <a:latin typeface="微软雅黑" panose="020B0503020204020204" pitchFamily="34" charset="-122"/>
                <a:ea typeface="微软雅黑" panose="020B0503020204020204" pitchFamily="34" charset="-122"/>
              </a:rPr>
              <a:t>360</a:t>
            </a:r>
            <a:r>
              <a:rPr lang="zh-CN" altLang="en-US" sz="1200" dirty="0" smtClean="0">
                <a:solidFill>
                  <a:srgbClr val="595959"/>
                </a:solidFill>
                <a:latin typeface="微软雅黑" panose="020B0503020204020204" pitchFamily="34" charset="-122"/>
                <a:ea typeface="微软雅黑" panose="020B0503020204020204" pitchFamily="34" charset="-122"/>
              </a:rPr>
              <a:t>搜索</a:t>
            </a:r>
            <a:endParaRPr lang="en-US" altLang="zh-CN" sz="1200" dirty="0" smtClean="0">
              <a:solidFill>
                <a:srgbClr val="595959"/>
              </a:solidFill>
              <a:latin typeface="微软雅黑" panose="020B0503020204020204" pitchFamily="34" charset="-122"/>
              <a:ea typeface="微软雅黑" panose="020B0503020204020204" pitchFamily="34" charset="-122"/>
            </a:endParaRPr>
          </a:p>
          <a:p>
            <a:pPr algn="ctr"/>
            <a:r>
              <a:rPr lang="zh-CN" altLang="en-US" sz="1200" dirty="0" smtClean="0">
                <a:solidFill>
                  <a:srgbClr val="595959"/>
                </a:solidFill>
                <a:latin typeface="微软雅黑" panose="020B0503020204020204" pitchFamily="34" charset="-122"/>
                <a:ea typeface="微软雅黑" panose="020B0503020204020204" pitchFamily="34" charset="-122"/>
              </a:rPr>
              <a:t>占</a:t>
            </a:r>
            <a:r>
              <a:rPr lang="zh-CN" altLang="en-US" sz="1200" dirty="0">
                <a:solidFill>
                  <a:srgbClr val="595959"/>
                </a:solidFill>
                <a:latin typeface="微软雅黑" panose="020B0503020204020204" pitchFamily="34" charset="-122"/>
                <a:ea typeface="微软雅黑" panose="020B0503020204020204" pitchFamily="34" charset="-122"/>
              </a:rPr>
              <a:t>比</a:t>
            </a:r>
            <a:r>
              <a:rPr lang="en-US" altLang="zh-CN" sz="1600" b="1" dirty="0" smtClean="0">
                <a:solidFill>
                  <a:srgbClr val="595959"/>
                </a:solidFill>
                <a:latin typeface="微软雅黑" panose="020B0503020204020204" pitchFamily="34" charset="-122"/>
                <a:ea typeface="微软雅黑" panose="020B0503020204020204" pitchFamily="34" charset="-122"/>
              </a:rPr>
              <a:t>0.12%</a:t>
            </a:r>
            <a:endParaRPr lang="en-US" altLang="zh-CN" sz="1200" b="1" dirty="0">
              <a:solidFill>
                <a:srgbClr val="595959"/>
              </a:solidFill>
              <a:latin typeface="微软雅黑" panose="020B0503020204020204" pitchFamily="34" charset="-122"/>
              <a:ea typeface="微软雅黑" panose="020B0503020204020204" pitchFamily="34" charset="-122"/>
            </a:endParaRPr>
          </a:p>
          <a:p>
            <a:pPr algn="ctr"/>
            <a:endParaRPr lang="en-US" altLang="zh-CN" sz="1200" dirty="0" smtClean="0">
              <a:solidFill>
                <a:srgbClr val="595959"/>
              </a:solidFill>
              <a:latin typeface="微软雅黑" panose="020B0503020204020204" pitchFamily="34" charset="-122"/>
              <a:ea typeface="微软雅黑" panose="020B0503020204020204" pitchFamily="34" charset="-122"/>
            </a:endParaRPr>
          </a:p>
          <a:p>
            <a:pPr algn="ctr"/>
            <a:r>
              <a:rPr lang="zh-CN" altLang="en-US" sz="1200" dirty="0" smtClean="0">
                <a:solidFill>
                  <a:srgbClr val="595959"/>
                </a:solidFill>
                <a:latin typeface="微软雅黑" panose="020B0503020204020204" pitchFamily="34" charset="-122"/>
                <a:ea typeface="微软雅黑" panose="020B0503020204020204" pitchFamily="34" charset="-122"/>
              </a:rPr>
              <a:t>神马</a:t>
            </a:r>
            <a:endParaRPr lang="en-US" altLang="zh-CN" sz="1200" dirty="0" smtClean="0">
              <a:solidFill>
                <a:srgbClr val="595959"/>
              </a:solidFill>
              <a:latin typeface="微软雅黑" panose="020B0503020204020204" pitchFamily="34" charset="-122"/>
              <a:ea typeface="微软雅黑" panose="020B0503020204020204" pitchFamily="34" charset="-122"/>
            </a:endParaRPr>
          </a:p>
          <a:p>
            <a:pPr algn="ctr"/>
            <a:r>
              <a:rPr lang="zh-CN" altLang="en-US" sz="1200" dirty="0" smtClean="0">
                <a:solidFill>
                  <a:srgbClr val="595959"/>
                </a:solidFill>
                <a:latin typeface="微软雅黑" panose="020B0503020204020204" pitchFamily="34" charset="-122"/>
                <a:ea typeface="微软雅黑" panose="020B0503020204020204" pitchFamily="34" charset="-122"/>
              </a:rPr>
              <a:t>占</a:t>
            </a:r>
            <a:r>
              <a:rPr lang="zh-CN" altLang="en-US" sz="1200" dirty="0">
                <a:solidFill>
                  <a:srgbClr val="595959"/>
                </a:solidFill>
                <a:latin typeface="微软雅黑" panose="020B0503020204020204" pitchFamily="34" charset="-122"/>
                <a:ea typeface="微软雅黑" panose="020B0503020204020204" pitchFamily="34" charset="-122"/>
              </a:rPr>
              <a:t>比</a:t>
            </a:r>
            <a:r>
              <a:rPr lang="en-US" altLang="zh-CN" sz="1600" b="1" dirty="0" smtClean="0">
                <a:solidFill>
                  <a:srgbClr val="595959"/>
                </a:solidFill>
                <a:latin typeface="微软雅黑" panose="020B0503020204020204" pitchFamily="34" charset="-122"/>
                <a:ea typeface="微软雅黑" panose="020B0503020204020204" pitchFamily="34" charset="-122"/>
              </a:rPr>
              <a:t>0.04%</a:t>
            </a:r>
            <a:endParaRPr lang="en-US" altLang="zh-CN" sz="1200" b="1" dirty="0">
              <a:solidFill>
                <a:srgbClr val="595959"/>
              </a:solidFill>
              <a:latin typeface="微软雅黑" panose="020B0503020204020204" pitchFamily="34" charset="-122"/>
              <a:ea typeface="微软雅黑" panose="020B0503020204020204" pitchFamily="34" charset="-122"/>
            </a:endParaRPr>
          </a:p>
          <a:p>
            <a:pPr algn="ctr"/>
            <a:endParaRPr lang="en-US" altLang="zh-CN" sz="1200" dirty="0" smtClean="0">
              <a:solidFill>
                <a:srgbClr val="595959"/>
              </a:solidFill>
              <a:latin typeface="微软雅黑" panose="020B0503020204020204" pitchFamily="34" charset="-122"/>
              <a:ea typeface="微软雅黑" panose="020B0503020204020204" pitchFamily="34" charset="-122"/>
            </a:endParaRPr>
          </a:p>
          <a:p>
            <a:pPr algn="ctr"/>
            <a:endParaRPr lang="en-US" altLang="zh-CN" sz="1200" dirty="0">
              <a:solidFill>
                <a:srgbClr val="595959"/>
              </a:solidFill>
              <a:latin typeface="微软雅黑" panose="020B0503020204020204" pitchFamily="34" charset="-122"/>
              <a:ea typeface="微软雅黑" panose="020B0503020204020204" pitchFamily="34" charset="-122"/>
            </a:endParaRPr>
          </a:p>
          <a:p>
            <a:pPr algn="ctr"/>
            <a:endParaRPr lang="en-US" altLang="zh-CN" sz="1200" dirty="0" smtClean="0">
              <a:solidFill>
                <a:srgbClr val="595959"/>
              </a:solidFill>
              <a:latin typeface="微软雅黑" panose="020B0503020204020204" pitchFamily="34" charset="-122"/>
              <a:ea typeface="微软雅黑" panose="020B0503020204020204" pitchFamily="34" charset="-122"/>
            </a:endParaRPr>
          </a:p>
          <a:p>
            <a:pPr algn="ctr"/>
            <a:endParaRPr lang="en-US" altLang="zh-CN" sz="1200" dirty="0">
              <a:solidFill>
                <a:srgbClr val="595959"/>
              </a:solidFill>
              <a:latin typeface="微软雅黑" panose="020B0503020204020204" pitchFamily="34" charset="-122"/>
              <a:ea typeface="微软雅黑" panose="020B0503020204020204" pitchFamily="34" charset="-122"/>
            </a:endParaRPr>
          </a:p>
          <a:p>
            <a:pPr algn="ctr"/>
            <a:endParaRPr lang="en-US" altLang="zh-CN" sz="1200" dirty="0">
              <a:solidFill>
                <a:srgbClr val="595959"/>
              </a:solidFill>
              <a:latin typeface="微软雅黑" panose="020B0503020204020204" pitchFamily="34" charset="-122"/>
              <a:ea typeface="微软雅黑" panose="020B0503020204020204" pitchFamily="34" charset="-122"/>
            </a:endParaRPr>
          </a:p>
          <a:p>
            <a:pPr algn="ctr"/>
            <a:r>
              <a:rPr lang="zh-CN" altLang="en-US" sz="1200" b="1" dirty="0">
                <a:solidFill>
                  <a:srgbClr val="595959"/>
                </a:solidFill>
                <a:latin typeface="微软雅黑" panose="020B0503020204020204" pitchFamily="34" charset="-122"/>
                <a:ea typeface="微软雅黑" panose="020B0503020204020204" pitchFamily="34" charset="-122"/>
              </a:rPr>
              <a:t>外部网站排行前三</a:t>
            </a:r>
            <a:r>
              <a:rPr lang="zh-CN" altLang="en-US" sz="1200" b="1" dirty="0" smtClean="0">
                <a:solidFill>
                  <a:srgbClr val="595959"/>
                </a:solidFill>
                <a:latin typeface="微软雅黑" panose="020B0503020204020204" pitchFamily="34" charset="-122"/>
                <a:ea typeface="微软雅黑" panose="020B0503020204020204" pitchFamily="34" charset="-122"/>
              </a:rPr>
              <a:t>位</a:t>
            </a:r>
            <a:endParaRPr lang="en-US" altLang="zh-CN" sz="1200" b="1" dirty="0" smtClean="0">
              <a:solidFill>
                <a:srgbClr val="595959"/>
              </a:solidFill>
              <a:latin typeface="微软雅黑" panose="020B0503020204020204" pitchFamily="34" charset="-122"/>
              <a:ea typeface="微软雅黑" panose="020B0503020204020204" pitchFamily="34" charset="-122"/>
            </a:endParaRPr>
          </a:p>
          <a:p>
            <a:pPr algn="ctr"/>
            <a:endParaRPr lang="en-US" altLang="zh-CN" sz="1200" dirty="0">
              <a:solidFill>
                <a:srgbClr val="595959"/>
              </a:solidFill>
              <a:latin typeface="微软雅黑" panose="020B0503020204020204" pitchFamily="34" charset="-122"/>
              <a:ea typeface="微软雅黑" panose="020B0503020204020204" pitchFamily="34" charset="-122"/>
            </a:endParaRPr>
          </a:p>
          <a:p>
            <a:pPr algn="ctr"/>
            <a:r>
              <a:rPr lang="zh-CN" altLang="en-US" sz="1200" dirty="0" smtClean="0">
                <a:solidFill>
                  <a:srgbClr val="595959"/>
                </a:solidFill>
                <a:latin typeface="微软雅黑" panose="020B0503020204020204" pitchFamily="34" charset="-122"/>
                <a:ea typeface="微软雅黑" panose="020B0503020204020204" pitchFamily="34" charset="-122"/>
              </a:rPr>
              <a:t>今日头条</a:t>
            </a:r>
            <a:r>
              <a:rPr lang="en-US" altLang="zh-CN" sz="1200" dirty="0" smtClean="0">
                <a:solidFill>
                  <a:srgbClr val="595959"/>
                </a:solidFill>
                <a:latin typeface="微软雅黑" panose="020B0503020204020204" pitchFamily="34" charset="-122"/>
                <a:ea typeface="微软雅黑" panose="020B0503020204020204" pitchFamily="34" charset="-122"/>
              </a:rPr>
              <a:t>app</a:t>
            </a:r>
            <a:endParaRPr lang="en-US" altLang="zh-CN" sz="1200" dirty="0">
              <a:solidFill>
                <a:srgbClr val="595959"/>
              </a:solidFill>
              <a:latin typeface="微软雅黑" panose="020B0503020204020204" pitchFamily="34" charset="-122"/>
              <a:ea typeface="微软雅黑" panose="020B0503020204020204" pitchFamily="34" charset="-122"/>
            </a:endParaRPr>
          </a:p>
          <a:p>
            <a:pPr algn="ctr"/>
            <a:r>
              <a:rPr lang="zh-CN" altLang="en-US" sz="1200" dirty="0" smtClean="0">
                <a:solidFill>
                  <a:srgbClr val="595959"/>
                </a:solidFill>
                <a:latin typeface="微软雅黑" panose="020B0503020204020204" pitchFamily="34" charset="-122"/>
                <a:ea typeface="微软雅黑" panose="020B0503020204020204" pitchFamily="34" charset="-122"/>
              </a:rPr>
              <a:t>占比</a:t>
            </a:r>
            <a:r>
              <a:rPr lang="en-US" altLang="zh-CN" sz="1600" b="1" dirty="0" smtClean="0">
                <a:solidFill>
                  <a:srgbClr val="595959"/>
                </a:solidFill>
                <a:latin typeface="微软雅黑" panose="020B0503020204020204" pitchFamily="34" charset="-122"/>
                <a:ea typeface="微软雅黑" panose="020B0503020204020204" pitchFamily="34" charset="-122"/>
              </a:rPr>
              <a:t>4.77%</a:t>
            </a:r>
            <a:endParaRPr lang="en-US" altLang="zh-CN" sz="1200" b="1" dirty="0" smtClean="0">
              <a:solidFill>
                <a:srgbClr val="595959"/>
              </a:solidFill>
              <a:latin typeface="微软雅黑" panose="020B0503020204020204" pitchFamily="34" charset="-122"/>
              <a:ea typeface="微软雅黑" panose="020B0503020204020204" pitchFamily="34" charset="-122"/>
            </a:endParaRPr>
          </a:p>
          <a:p>
            <a:pPr algn="ctr"/>
            <a:endParaRPr lang="en-US" altLang="zh-CN" sz="1200" dirty="0">
              <a:solidFill>
                <a:srgbClr val="595959"/>
              </a:solidFill>
              <a:latin typeface="微软雅黑" panose="020B0503020204020204" pitchFamily="34" charset="-122"/>
              <a:ea typeface="微软雅黑" panose="020B0503020204020204" pitchFamily="34" charset="-122"/>
            </a:endParaRPr>
          </a:p>
          <a:p>
            <a:pPr algn="ctr"/>
            <a:r>
              <a:rPr lang="zh-CN" altLang="en-US" sz="1200" dirty="0" smtClean="0">
                <a:solidFill>
                  <a:srgbClr val="595959"/>
                </a:solidFill>
                <a:latin typeface="微软雅黑" panose="020B0503020204020204" pitchFamily="34" charset="-122"/>
                <a:ea typeface="微软雅黑" panose="020B0503020204020204" pitchFamily="34" charset="-122"/>
              </a:rPr>
              <a:t>一点资讯</a:t>
            </a:r>
            <a:endParaRPr lang="en-US" altLang="zh-CN" sz="1200" dirty="0" smtClean="0">
              <a:solidFill>
                <a:srgbClr val="595959"/>
              </a:solidFill>
              <a:latin typeface="微软雅黑" panose="020B0503020204020204" pitchFamily="34" charset="-122"/>
              <a:ea typeface="微软雅黑" panose="020B0503020204020204" pitchFamily="34" charset="-122"/>
            </a:endParaRPr>
          </a:p>
          <a:p>
            <a:pPr algn="ctr"/>
            <a:r>
              <a:rPr lang="zh-CN" altLang="en-US" sz="1200" dirty="0" smtClean="0">
                <a:solidFill>
                  <a:srgbClr val="595959"/>
                </a:solidFill>
                <a:latin typeface="微软雅黑" panose="020B0503020204020204" pitchFamily="34" charset="-122"/>
                <a:ea typeface="微软雅黑" panose="020B0503020204020204" pitchFamily="34" charset="-122"/>
              </a:rPr>
              <a:t>占</a:t>
            </a:r>
            <a:r>
              <a:rPr lang="zh-CN" altLang="en-US" sz="1200" dirty="0">
                <a:solidFill>
                  <a:srgbClr val="595959"/>
                </a:solidFill>
                <a:latin typeface="微软雅黑" panose="020B0503020204020204" pitchFamily="34" charset="-122"/>
                <a:ea typeface="微软雅黑" panose="020B0503020204020204" pitchFamily="34" charset="-122"/>
              </a:rPr>
              <a:t>比</a:t>
            </a:r>
            <a:r>
              <a:rPr lang="en-US" altLang="zh-CN" sz="1600" b="1" dirty="0" smtClean="0">
                <a:solidFill>
                  <a:srgbClr val="595959"/>
                </a:solidFill>
                <a:latin typeface="微软雅黑" panose="020B0503020204020204" pitchFamily="34" charset="-122"/>
                <a:ea typeface="微软雅黑" panose="020B0503020204020204" pitchFamily="34" charset="-122"/>
              </a:rPr>
              <a:t>1.51%</a:t>
            </a:r>
            <a:endParaRPr lang="en-US" altLang="zh-CN" sz="1200" b="1" dirty="0" smtClean="0">
              <a:solidFill>
                <a:srgbClr val="595959"/>
              </a:solidFill>
              <a:latin typeface="微软雅黑" panose="020B0503020204020204" pitchFamily="34" charset="-122"/>
              <a:ea typeface="微软雅黑" panose="020B0503020204020204" pitchFamily="34" charset="-122"/>
            </a:endParaRPr>
          </a:p>
          <a:p>
            <a:pPr algn="ctr"/>
            <a:endParaRPr lang="en-US" altLang="zh-CN" sz="1200" dirty="0">
              <a:solidFill>
                <a:srgbClr val="595959"/>
              </a:solidFill>
              <a:latin typeface="微软雅黑" panose="020B0503020204020204" pitchFamily="34" charset="-122"/>
              <a:ea typeface="微软雅黑" panose="020B0503020204020204" pitchFamily="34" charset="-122"/>
            </a:endParaRPr>
          </a:p>
          <a:p>
            <a:pPr algn="ctr"/>
            <a:r>
              <a:rPr lang="zh-CN" altLang="en-US" sz="1200" dirty="0" smtClean="0">
                <a:solidFill>
                  <a:srgbClr val="595959"/>
                </a:solidFill>
                <a:latin typeface="微软雅黑" panose="020B0503020204020204" pitchFamily="34" charset="-122"/>
                <a:ea typeface="微软雅黑" panose="020B0503020204020204" pitchFamily="34" charset="-122"/>
              </a:rPr>
              <a:t>今日头条</a:t>
            </a:r>
            <a:endParaRPr lang="en-US" altLang="zh-CN" sz="1200" dirty="0" smtClean="0">
              <a:solidFill>
                <a:srgbClr val="595959"/>
              </a:solidFill>
              <a:latin typeface="微软雅黑" panose="020B0503020204020204" pitchFamily="34" charset="-122"/>
              <a:ea typeface="微软雅黑" panose="020B0503020204020204" pitchFamily="34" charset="-122"/>
            </a:endParaRPr>
          </a:p>
          <a:p>
            <a:pPr algn="ctr"/>
            <a:r>
              <a:rPr lang="zh-CN" altLang="en-US" sz="1200" dirty="0" smtClean="0">
                <a:solidFill>
                  <a:srgbClr val="595959"/>
                </a:solidFill>
                <a:latin typeface="微软雅黑" panose="020B0503020204020204" pitchFamily="34" charset="-122"/>
                <a:ea typeface="微软雅黑" panose="020B0503020204020204" pitchFamily="34" charset="-122"/>
              </a:rPr>
              <a:t>占比</a:t>
            </a:r>
            <a:r>
              <a:rPr lang="en-US" altLang="zh-CN" sz="1600" b="1" dirty="0" smtClean="0">
                <a:solidFill>
                  <a:srgbClr val="595959"/>
                </a:solidFill>
                <a:latin typeface="微软雅黑" panose="020B0503020204020204" pitchFamily="34" charset="-122"/>
                <a:ea typeface="微软雅黑" panose="020B0503020204020204" pitchFamily="34" charset="-122"/>
              </a:rPr>
              <a:t>0.65%</a:t>
            </a:r>
            <a:endParaRPr lang="en-US" altLang="zh-CN" sz="1600" b="1" dirty="0">
              <a:solidFill>
                <a:srgbClr val="595959"/>
              </a:solidFill>
              <a:latin typeface="微软雅黑" panose="020B0503020204020204" pitchFamily="34" charset="-122"/>
              <a:ea typeface="微软雅黑" panose="020B0503020204020204" pitchFamily="34" charset="-122"/>
            </a:endParaRPr>
          </a:p>
        </p:txBody>
      </p:sp>
      <p:cxnSp>
        <p:nvCxnSpPr>
          <p:cNvPr id="13" name="直接连接符 6"/>
          <p:cNvCxnSpPr>
            <a:cxnSpLocks noChangeShapeType="1"/>
          </p:cNvCxnSpPr>
          <p:nvPr/>
        </p:nvCxnSpPr>
        <p:spPr bwMode="auto">
          <a:xfrm>
            <a:off x="1046163" y="1223699"/>
            <a:ext cx="720000" cy="0"/>
          </a:xfrm>
          <a:prstGeom prst="line">
            <a:avLst/>
          </a:prstGeom>
          <a:noFill/>
          <a:ln w="12700">
            <a:solidFill>
              <a:srgbClr val="595959"/>
            </a:solidFill>
            <a:round/>
            <a:headEnd/>
            <a:tailEnd/>
          </a:ln>
          <a:extLst>
            <a:ext uri="{909E8E84-426E-40DD-AFC4-6F175D3DCCD1}">
              <a14:hiddenFill xmlns:a14="http://schemas.microsoft.com/office/drawing/2010/main">
                <a:noFill/>
              </a14:hiddenFill>
            </a:ext>
          </a:extLst>
        </p:spPr>
      </p:cxnSp>
      <p:sp>
        <p:nvSpPr>
          <p:cNvPr id="14" name="椭圆 4"/>
          <p:cNvSpPr>
            <a:spLocks noChangeArrowheads="1"/>
          </p:cNvSpPr>
          <p:nvPr/>
        </p:nvSpPr>
        <p:spPr bwMode="auto">
          <a:xfrm>
            <a:off x="1833445" y="1201474"/>
            <a:ext cx="53975" cy="53975"/>
          </a:xfrm>
          <a:prstGeom prst="ellipse">
            <a:avLst/>
          </a:prstGeom>
          <a:solidFill>
            <a:srgbClr val="595959"/>
          </a:solidFill>
          <a:ln>
            <a:solidFill>
              <a:srgbClr val="595959"/>
            </a:solidFill>
          </a:ln>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chemeClr val="bg1">
                  <a:lumMod val="50000"/>
                </a:schemeClr>
              </a:solidFill>
              <a:latin typeface="Arial Narrow" panose="020B0606020202030204" pitchFamily="34" charset="0"/>
              <a:ea typeface="微软雅黑" panose="020B0503020204020204" pitchFamily="34" charset="-122"/>
            </a:endParaRPr>
          </a:p>
        </p:txBody>
      </p:sp>
      <p:cxnSp>
        <p:nvCxnSpPr>
          <p:cNvPr id="15" name="直接连接符 7"/>
          <p:cNvCxnSpPr>
            <a:cxnSpLocks noChangeShapeType="1"/>
          </p:cNvCxnSpPr>
          <p:nvPr/>
        </p:nvCxnSpPr>
        <p:spPr bwMode="auto">
          <a:xfrm>
            <a:off x="1952508" y="1223699"/>
            <a:ext cx="720000" cy="0"/>
          </a:xfrm>
          <a:prstGeom prst="line">
            <a:avLst/>
          </a:prstGeom>
          <a:noFill/>
          <a:ln w="12700">
            <a:solidFill>
              <a:srgbClr val="595959"/>
            </a:solidFill>
            <a:round/>
            <a:headEnd/>
            <a:tailEnd/>
          </a:ln>
          <a:extLst>
            <a:ext uri="{909E8E84-426E-40DD-AFC4-6F175D3DCCD1}">
              <a14:hiddenFill xmlns:a14="http://schemas.microsoft.com/office/drawing/2010/main">
                <a:noFill/>
              </a14:hiddenFill>
            </a:ext>
          </a:extLst>
        </p:spPr>
      </p:cxnSp>
      <p:cxnSp>
        <p:nvCxnSpPr>
          <p:cNvPr id="17" name="直接连接符 6"/>
          <p:cNvCxnSpPr>
            <a:cxnSpLocks noChangeShapeType="1"/>
          </p:cNvCxnSpPr>
          <p:nvPr/>
        </p:nvCxnSpPr>
        <p:spPr bwMode="auto">
          <a:xfrm>
            <a:off x="1046163" y="4151185"/>
            <a:ext cx="720000" cy="0"/>
          </a:xfrm>
          <a:prstGeom prst="line">
            <a:avLst/>
          </a:prstGeom>
          <a:noFill/>
          <a:ln w="12700">
            <a:solidFill>
              <a:srgbClr val="595959"/>
            </a:solidFill>
            <a:round/>
            <a:headEnd/>
            <a:tailEnd/>
          </a:ln>
          <a:extLst>
            <a:ext uri="{909E8E84-426E-40DD-AFC4-6F175D3DCCD1}">
              <a14:hiddenFill xmlns:a14="http://schemas.microsoft.com/office/drawing/2010/main">
                <a:noFill/>
              </a14:hiddenFill>
            </a:ext>
          </a:extLst>
        </p:spPr>
      </p:cxnSp>
      <p:sp>
        <p:nvSpPr>
          <p:cNvPr id="18" name="椭圆 4"/>
          <p:cNvSpPr>
            <a:spLocks noChangeArrowheads="1"/>
          </p:cNvSpPr>
          <p:nvPr/>
        </p:nvSpPr>
        <p:spPr bwMode="auto">
          <a:xfrm>
            <a:off x="1833445" y="4128960"/>
            <a:ext cx="53975" cy="53975"/>
          </a:xfrm>
          <a:prstGeom prst="ellipse">
            <a:avLst/>
          </a:prstGeom>
          <a:solidFill>
            <a:srgbClr val="595959"/>
          </a:solidFill>
          <a:ln>
            <a:solidFill>
              <a:srgbClr val="595959"/>
            </a:solidFill>
          </a:ln>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chemeClr val="bg1">
                  <a:lumMod val="50000"/>
                </a:schemeClr>
              </a:solidFill>
              <a:latin typeface="Arial Narrow" panose="020B0606020202030204" pitchFamily="34" charset="0"/>
              <a:ea typeface="微软雅黑" panose="020B0503020204020204" pitchFamily="34" charset="-122"/>
            </a:endParaRPr>
          </a:p>
        </p:txBody>
      </p:sp>
      <p:cxnSp>
        <p:nvCxnSpPr>
          <p:cNvPr id="19" name="直接连接符 7"/>
          <p:cNvCxnSpPr>
            <a:cxnSpLocks noChangeShapeType="1"/>
          </p:cNvCxnSpPr>
          <p:nvPr/>
        </p:nvCxnSpPr>
        <p:spPr bwMode="auto">
          <a:xfrm>
            <a:off x="1952508" y="4151185"/>
            <a:ext cx="720000" cy="0"/>
          </a:xfrm>
          <a:prstGeom prst="line">
            <a:avLst/>
          </a:prstGeom>
          <a:noFill/>
          <a:ln w="12700">
            <a:solidFill>
              <a:srgbClr val="595959"/>
            </a:solidFill>
            <a:round/>
            <a:headEnd/>
            <a:tailEnd/>
          </a:ln>
          <a:extLst>
            <a:ext uri="{909E8E84-426E-40DD-AFC4-6F175D3DCCD1}">
              <a14:hiddenFill xmlns:a14="http://schemas.microsoft.com/office/drawing/2010/main">
                <a:noFill/>
              </a14:hiddenFill>
            </a:ext>
          </a:extLst>
        </p:spPr>
      </p:cxnSp>
      <p:cxnSp>
        <p:nvCxnSpPr>
          <p:cNvPr id="21" name="直接连接符 6"/>
          <p:cNvCxnSpPr>
            <a:cxnSpLocks noChangeShapeType="1"/>
          </p:cNvCxnSpPr>
          <p:nvPr/>
        </p:nvCxnSpPr>
        <p:spPr bwMode="auto">
          <a:xfrm>
            <a:off x="9575369" y="1313980"/>
            <a:ext cx="720000" cy="0"/>
          </a:xfrm>
          <a:prstGeom prst="line">
            <a:avLst/>
          </a:prstGeom>
          <a:noFill/>
          <a:ln w="19050">
            <a:solidFill>
              <a:srgbClr val="595959"/>
            </a:solidFill>
            <a:round/>
            <a:headEnd/>
            <a:tailEnd/>
          </a:ln>
          <a:extLst>
            <a:ext uri="{909E8E84-426E-40DD-AFC4-6F175D3DCCD1}">
              <a14:hiddenFill xmlns:a14="http://schemas.microsoft.com/office/drawing/2010/main">
                <a:noFill/>
              </a14:hiddenFill>
            </a:ext>
          </a:extLst>
        </p:spPr>
      </p:cxnSp>
      <p:sp>
        <p:nvSpPr>
          <p:cNvPr id="22" name="椭圆 4"/>
          <p:cNvSpPr>
            <a:spLocks noChangeArrowheads="1"/>
          </p:cNvSpPr>
          <p:nvPr/>
        </p:nvSpPr>
        <p:spPr bwMode="auto">
          <a:xfrm>
            <a:off x="10362651" y="1291755"/>
            <a:ext cx="53975" cy="53975"/>
          </a:xfrm>
          <a:prstGeom prst="ellipse">
            <a:avLst/>
          </a:prstGeom>
          <a:solidFill>
            <a:srgbClr val="595959"/>
          </a:solidFill>
          <a:ln>
            <a:solidFill>
              <a:srgbClr val="595959"/>
            </a:solidFill>
          </a:ln>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chemeClr val="bg1">
                  <a:lumMod val="50000"/>
                </a:schemeClr>
              </a:solidFill>
              <a:latin typeface="Arial Narrow" panose="020B0606020202030204" pitchFamily="34" charset="0"/>
              <a:ea typeface="微软雅黑" panose="020B0503020204020204" pitchFamily="34" charset="-122"/>
            </a:endParaRPr>
          </a:p>
        </p:txBody>
      </p:sp>
      <p:cxnSp>
        <p:nvCxnSpPr>
          <p:cNvPr id="23" name="直接连接符 7"/>
          <p:cNvCxnSpPr>
            <a:cxnSpLocks noChangeShapeType="1"/>
          </p:cNvCxnSpPr>
          <p:nvPr/>
        </p:nvCxnSpPr>
        <p:spPr bwMode="auto">
          <a:xfrm>
            <a:off x="10481714" y="1313980"/>
            <a:ext cx="720000" cy="0"/>
          </a:xfrm>
          <a:prstGeom prst="line">
            <a:avLst/>
          </a:prstGeom>
          <a:noFill/>
          <a:ln w="19050">
            <a:solidFill>
              <a:srgbClr val="595959"/>
            </a:solidFill>
            <a:round/>
            <a:headEnd/>
            <a:tailEnd/>
          </a:ln>
          <a:extLst>
            <a:ext uri="{909E8E84-426E-40DD-AFC4-6F175D3DCCD1}">
              <a14:hiddenFill xmlns:a14="http://schemas.microsoft.com/office/drawing/2010/main">
                <a:noFill/>
              </a14:hiddenFill>
            </a:ext>
          </a:extLst>
        </p:spPr>
      </p:cxnSp>
      <p:pic>
        <p:nvPicPr>
          <p:cNvPr id="24" name="图片 23"/>
          <p:cNvPicPr/>
          <p:nvPr/>
        </p:nvPicPr>
        <p:blipFill>
          <a:blip r:embed="rId3" cstate="email">
            <a:extLst>
              <a:ext uri="{28A0092B-C50C-407E-A947-70E740481C1C}">
                <a14:useLocalDpi xmlns:a14="http://schemas.microsoft.com/office/drawing/2010/main"/>
              </a:ext>
            </a:extLst>
          </a:blip>
          <a:stretch>
            <a:fillRect/>
          </a:stretch>
        </p:blipFill>
        <p:spPr>
          <a:xfrm>
            <a:off x="3690820" y="198512"/>
            <a:ext cx="4197523" cy="3076425"/>
          </a:xfrm>
          <a:prstGeom prst="rect">
            <a:avLst/>
          </a:prstGeom>
        </p:spPr>
      </p:pic>
      <p:pic>
        <p:nvPicPr>
          <p:cNvPr id="25" name="图片 24"/>
          <p:cNvPicPr/>
          <p:nvPr/>
        </p:nvPicPr>
        <p:blipFill>
          <a:blip r:embed="rId4" cstate="email">
            <a:extLst>
              <a:ext uri="{28A0092B-C50C-407E-A947-70E740481C1C}">
                <a14:useLocalDpi xmlns:a14="http://schemas.microsoft.com/office/drawing/2010/main"/>
              </a:ext>
            </a:extLst>
          </a:blip>
          <a:stretch>
            <a:fillRect/>
          </a:stretch>
        </p:blipFill>
        <p:spPr>
          <a:xfrm>
            <a:off x="3690820" y="3521171"/>
            <a:ext cx="4073681" cy="3068291"/>
          </a:xfrm>
          <a:prstGeom prst="rect">
            <a:avLst/>
          </a:prstGeom>
        </p:spPr>
      </p:pic>
    </p:spTree>
    <p:extLst>
      <p:ext uri="{BB962C8B-B14F-4D97-AF65-F5344CB8AC3E}">
        <p14:creationId xmlns:p14="http://schemas.microsoft.com/office/powerpoint/2010/main" val="12807421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80124" y="699280"/>
            <a:ext cx="4389419" cy="2644482"/>
          </a:xfrm>
          <a:prstGeom prst="rect">
            <a:avLst/>
          </a:prstGeom>
          <a:noFill/>
          <a:ln>
            <a:noFill/>
          </a:ln>
        </p:spPr>
      </p:pic>
      <p:sp>
        <p:nvSpPr>
          <p:cNvPr id="6" name="矩形 5"/>
          <p:cNvSpPr/>
          <p:nvPr/>
        </p:nvSpPr>
        <p:spPr>
          <a:xfrm>
            <a:off x="1045504" y="692799"/>
            <a:ext cx="5414329" cy="646331"/>
          </a:xfrm>
          <a:prstGeom prst="rect">
            <a:avLst/>
          </a:prstGeom>
        </p:spPr>
        <p:txBody>
          <a:bodyPr wrap="square">
            <a:spAutoFit/>
          </a:bodyPr>
          <a:lstStyle/>
          <a:p>
            <a:r>
              <a:rPr lang="en-US" sz="1200" b="1" dirty="0">
                <a:solidFill>
                  <a:srgbClr val="595959"/>
                </a:solidFill>
                <a:latin typeface="微软雅黑" panose="020B0503020204020204" pitchFamily="34" charset="-122"/>
                <a:ea typeface="微软雅黑" panose="020B0503020204020204" pitchFamily="34" charset="-122"/>
              </a:rPr>
              <a:t>基于开元网长期以来对于德国乃至整个欧洲华人社区显著而深远的影响，开元网定期作为欧洲新媒体代表和德国区唯一网络媒体代表，参加国务院侨办主办的世界华文传媒论坛，并也多次受到国家领导人的接见。</a:t>
            </a:r>
          </a:p>
        </p:txBody>
      </p:sp>
      <p:graphicFrame>
        <p:nvGraphicFramePr>
          <p:cNvPr id="4" name="表格 3"/>
          <p:cNvGraphicFramePr>
            <a:graphicFrameLocks noGrp="1"/>
          </p:cNvGraphicFramePr>
          <p:nvPr>
            <p:extLst/>
          </p:nvPr>
        </p:nvGraphicFramePr>
        <p:xfrm>
          <a:off x="1045504" y="1458405"/>
          <a:ext cx="5440990" cy="1828800"/>
        </p:xfrm>
        <a:graphic>
          <a:graphicData uri="http://schemas.openxmlformats.org/drawingml/2006/table">
            <a:tbl>
              <a:tblPr firstRow="1" bandRow="1">
                <a:tableStyleId>{2D5ABB26-0587-4C30-8999-92F81FD0307C}</a:tableStyleId>
              </a:tblPr>
              <a:tblGrid>
                <a:gridCol w="1466576">
                  <a:extLst>
                    <a:ext uri="{9D8B030D-6E8A-4147-A177-3AD203B41FA5}">
                      <a16:colId xmlns:a16="http://schemas.microsoft.com/office/drawing/2014/main" xmlns="" val="2620571904"/>
                    </a:ext>
                  </a:extLst>
                </a:gridCol>
                <a:gridCol w="3974414">
                  <a:extLst>
                    <a:ext uri="{9D8B030D-6E8A-4147-A177-3AD203B41FA5}">
                      <a16:colId xmlns:a16="http://schemas.microsoft.com/office/drawing/2014/main" xmlns="" val="4116698557"/>
                    </a:ext>
                  </a:extLst>
                </a:gridCol>
              </a:tblGrid>
              <a:tr h="344191">
                <a:tc>
                  <a:txBody>
                    <a:bodyPr/>
                    <a:lstStyle/>
                    <a:p>
                      <a:r>
                        <a:rPr lang="de-DE" altLang="zh-CN" sz="900" b="0" dirty="0" smtClean="0">
                          <a:solidFill>
                            <a:srgbClr val="595959"/>
                          </a:solidFill>
                          <a:latin typeface="微软雅黑" panose="020B0503020204020204" pitchFamily="34" charset="-122"/>
                          <a:ea typeface="微软雅黑" panose="020B0503020204020204" pitchFamily="34" charset="-122"/>
                        </a:rPr>
                        <a:t>2015</a:t>
                      </a:r>
                      <a:r>
                        <a:rPr lang="x-none" altLang="zh-CN" sz="900" b="0" dirty="0" smtClean="0">
                          <a:solidFill>
                            <a:srgbClr val="595959"/>
                          </a:solidFill>
                          <a:latin typeface="微软雅黑" panose="020B0503020204020204" pitchFamily="34" charset="-122"/>
                          <a:ea typeface="微软雅黑" panose="020B0503020204020204" pitchFamily="34" charset="-122"/>
                        </a:rPr>
                        <a:t>年</a:t>
                      </a:r>
                      <a:r>
                        <a:rPr lang="de-DE" altLang="zh-CN" sz="900" b="0" dirty="0" smtClean="0">
                          <a:solidFill>
                            <a:srgbClr val="595959"/>
                          </a:solidFill>
                          <a:latin typeface="微软雅黑" panose="020B0503020204020204" pitchFamily="34" charset="-122"/>
                          <a:ea typeface="微软雅黑" panose="020B0503020204020204" pitchFamily="34" charset="-122"/>
                        </a:rPr>
                        <a:t>5</a:t>
                      </a:r>
                      <a:r>
                        <a:rPr lang="x-none" altLang="zh-CN" sz="900" b="0" dirty="0" smtClean="0">
                          <a:solidFill>
                            <a:srgbClr val="595959"/>
                          </a:solidFill>
                          <a:latin typeface="微软雅黑" panose="020B0503020204020204" pitchFamily="34" charset="-122"/>
                          <a:ea typeface="微软雅黑" panose="020B0503020204020204" pitchFamily="34" charset="-122"/>
                        </a:rPr>
                        <a:t>月</a:t>
                      </a:r>
                      <a:r>
                        <a:rPr lang="de-DE" altLang="zh-CN" sz="900" b="0" dirty="0" smtClean="0">
                          <a:solidFill>
                            <a:srgbClr val="595959"/>
                          </a:solidFill>
                          <a:latin typeface="微软雅黑" panose="020B0503020204020204" pitchFamily="34" charset="-122"/>
                          <a:ea typeface="微软雅黑" panose="020B0503020204020204" pitchFamily="34" charset="-122"/>
                        </a:rPr>
                        <a:t>20</a:t>
                      </a:r>
                      <a:r>
                        <a:rPr lang="en-US" altLang="zh-CN" sz="900" b="0" dirty="0" smtClean="0">
                          <a:solidFill>
                            <a:srgbClr val="595959"/>
                          </a:solidFill>
                          <a:latin typeface="微软雅黑" panose="020B0503020204020204" pitchFamily="34" charset="-122"/>
                          <a:ea typeface="微软雅黑" panose="020B0503020204020204" pitchFamily="34" charset="-122"/>
                        </a:rPr>
                        <a:t>, </a:t>
                      </a:r>
                      <a:r>
                        <a:rPr lang="de-DE" altLang="zh-CN" sz="900" b="0" dirty="0" smtClean="0">
                          <a:solidFill>
                            <a:srgbClr val="595959"/>
                          </a:solidFill>
                          <a:latin typeface="微软雅黑" panose="020B0503020204020204" pitchFamily="34" charset="-122"/>
                          <a:ea typeface="微软雅黑" panose="020B0503020204020204" pitchFamily="34" charset="-122"/>
                        </a:rPr>
                        <a:t>21</a:t>
                      </a:r>
                      <a:r>
                        <a:rPr lang="x-none" altLang="zh-CN" sz="900" b="0" dirty="0" smtClean="0">
                          <a:solidFill>
                            <a:srgbClr val="595959"/>
                          </a:solidFill>
                          <a:latin typeface="微软雅黑" panose="020B0503020204020204" pitchFamily="34" charset="-122"/>
                          <a:ea typeface="微软雅黑" panose="020B0503020204020204" pitchFamily="34" charset="-122"/>
                        </a:rPr>
                        <a:t>日</a:t>
                      </a:r>
                      <a:r>
                        <a:rPr lang="en-US" altLang="zh-CN" sz="900" b="0" dirty="0" smtClean="0">
                          <a:solidFill>
                            <a:srgbClr val="595959"/>
                          </a:solidFill>
                          <a:latin typeface="微软雅黑" panose="020B0503020204020204" pitchFamily="34" charset="-122"/>
                          <a:ea typeface="微软雅黑" panose="020B0503020204020204" pitchFamily="34" charset="-122"/>
                        </a:rPr>
                        <a:t> </a:t>
                      </a:r>
                      <a:endParaRPr lang="en-US" sz="900" b="0" dirty="0">
                        <a:solidFill>
                          <a:srgbClr val="595959"/>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x-none" altLang="zh-CN" sz="1050" b="0" dirty="0" smtClean="0">
                          <a:solidFill>
                            <a:srgbClr val="595959"/>
                          </a:solidFill>
                          <a:latin typeface="微软雅黑" panose="020B0503020204020204" pitchFamily="34" charset="-122"/>
                          <a:ea typeface="微软雅黑" panose="020B0503020204020204" pitchFamily="34" charset="-122"/>
                        </a:rPr>
                        <a:t>开元网创办人周鸿图先生受邀参加人民日报海外版</a:t>
                      </a:r>
                      <a:r>
                        <a:rPr lang="de-DE" altLang="zh-CN" sz="1050" b="0" dirty="0" smtClean="0">
                          <a:solidFill>
                            <a:srgbClr val="595959"/>
                          </a:solidFill>
                          <a:latin typeface="微软雅黑" panose="020B0503020204020204" pitchFamily="34" charset="-122"/>
                          <a:ea typeface="微软雅黑" panose="020B0503020204020204" pitchFamily="34" charset="-122"/>
                        </a:rPr>
                        <a:t>30</a:t>
                      </a:r>
                      <a:r>
                        <a:rPr lang="x-none" altLang="zh-CN" sz="1050" b="0" dirty="0" smtClean="0">
                          <a:solidFill>
                            <a:srgbClr val="595959"/>
                          </a:solidFill>
                          <a:latin typeface="微软雅黑" panose="020B0503020204020204" pitchFamily="34" charset="-122"/>
                          <a:ea typeface="微软雅黑" panose="020B0503020204020204" pitchFamily="34" charset="-122"/>
                        </a:rPr>
                        <a:t>周年庆典暨首届海外华文新媒体高峰论坛。</a:t>
                      </a:r>
                      <a:endParaRPr lang="zh-CN" altLang="zh-CN" sz="600" b="0" dirty="0" smtClean="0">
                        <a:solidFill>
                          <a:srgbClr val="595959"/>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557204900"/>
                  </a:ext>
                </a:extLst>
              </a:tr>
              <a:tr h="344191">
                <a:tc>
                  <a:txBody>
                    <a:bodyPr/>
                    <a:lstStyle/>
                    <a:p>
                      <a:r>
                        <a:rPr lang="de-DE" altLang="zh-CN" sz="900" b="0" dirty="0" smtClean="0">
                          <a:solidFill>
                            <a:srgbClr val="595959"/>
                          </a:solidFill>
                          <a:latin typeface="微软雅黑" panose="020B0503020204020204" pitchFamily="34" charset="-122"/>
                          <a:ea typeface="微软雅黑" panose="020B0503020204020204" pitchFamily="34" charset="-122"/>
                        </a:rPr>
                        <a:t>2015</a:t>
                      </a:r>
                      <a:r>
                        <a:rPr lang="x-none" altLang="zh-CN" sz="900" b="0" dirty="0" smtClean="0">
                          <a:solidFill>
                            <a:srgbClr val="595959"/>
                          </a:solidFill>
                          <a:latin typeface="微软雅黑" panose="020B0503020204020204" pitchFamily="34" charset="-122"/>
                          <a:ea typeface="微软雅黑" panose="020B0503020204020204" pitchFamily="34" charset="-122"/>
                        </a:rPr>
                        <a:t>年</a:t>
                      </a:r>
                      <a:r>
                        <a:rPr lang="de-DE" altLang="zh-CN" sz="900" b="0" dirty="0" smtClean="0">
                          <a:solidFill>
                            <a:srgbClr val="595959"/>
                          </a:solidFill>
                          <a:latin typeface="微软雅黑" panose="020B0503020204020204" pitchFamily="34" charset="-122"/>
                          <a:ea typeface="微软雅黑" panose="020B0503020204020204" pitchFamily="34" charset="-122"/>
                        </a:rPr>
                        <a:t>5</a:t>
                      </a:r>
                      <a:r>
                        <a:rPr lang="x-none" altLang="zh-CN" sz="900" b="0" dirty="0" smtClean="0">
                          <a:solidFill>
                            <a:srgbClr val="595959"/>
                          </a:solidFill>
                          <a:latin typeface="微软雅黑" panose="020B0503020204020204" pitchFamily="34" charset="-122"/>
                          <a:ea typeface="微软雅黑" panose="020B0503020204020204" pitchFamily="34" charset="-122"/>
                        </a:rPr>
                        <a:t>月</a:t>
                      </a:r>
                      <a:r>
                        <a:rPr lang="de-DE" altLang="zh-CN" sz="900" b="0" dirty="0" smtClean="0">
                          <a:solidFill>
                            <a:srgbClr val="595959"/>
                          </a:solidFill>
                          <a:latin typeface="微软雅黑" panose="020B0503020204020204" pitchFamily="34" charset="-122"/>
                          <a:ea typeface="微软雅黑" panose="020B0503020204020204" pitchFamily="34" charset="-122"/>
                        </a:rPr>
                        <a:t>22</a:t>
                      </a:r>
                      <a:r>
                        <a:rPr lang="x-none" altLang="zh-CN" sz="900" b="0" dirty="0" smtClean="0">
                          <a:solidFill>
                            <a:srgbClr val="595959"/>
                          </a:solidFill>
                          <a:latin typeface="微软雅黑" panose="020B0503020204020204" pitchFamily="34" charset="-122"/>
                          <a:ea typeface="微软雅黑" panose="020B0503020204020204" pitchFamily="34" charset="-122"/>
                        </a:rPr>
                        <a:t>日</a:t>
                      </a:r>
                      <a:endParaRPr lang="en-US" sz="900" b="0" dirty="0">
                        <a:solidFill>
                          <a:srgbClr val="595959"/>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x-none" altLang="zh-CN" sz="1050" b="0" dirty="0" smtClean="0">
                          <a:solidFill>
                            <a:srgbClr val="595959"/>
                          </a:solidFill>
                          <a:latin typeface="微软雅黑" panose="020B0503020204020204" pitchFamily="34" charset="-122"/>
                          <a:ea typeface="微软雅黑" panose="020B0503020204020204" pitchFamily="34" charset="-122"/>
                        </a:rPr>
                        <a:t>中共中央政治局委员、中央书记处书记、中宣部部长刘奇葆在人民大会堂会见海外华文新媒体优秀代表</a:t>
                      </a:r>
                      <a:r>
                        <a:rPr lang="zh-CN" altLang="en-US" sz="1050" b="0" dirty="0" smtClean="0">
                          <a:solidFill>
                            <a:srgbClr val="595959"/>
                          </a:solidFill>
                          <a:latin typeface="微软雅黑" panose="020B0503020204020204" pitchFamily="34" charset="-122"/>
                          <a:ea typeface="微软雅黑" panose="020B0503020204020204" pitchFamily="34" charset="-122"/>
                        </a:rPr>
                        <a:t>。</a:t>
                      </a:r>
                      <a:endParaRPr lang="en-US" altLang="zh-CN" sz="1050" b="0" dirty="0" smtClean="0">
                        <a:solidFill>
                          <a:srgbClr val="595959"/>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43513867"/>
                  </a:ext>
                </a:extLst>
              </a:tr>
              <a:tr h="210339">
                <a:tc>
                  <a:txBody>
                    <a:bodyPr/>
                    <a:lstStyle/>
                    <a:p>
                      <a:pPr marL="0" algn="l" defTabSz="914400" rtl="0" eaLnBrk="1" latinLnBrk="0" hangingPunct="1"/>
                      <a:r>
                        <a:rPr lang="en-US" altLang="zh-CN" sz="900" b="0" kern="1200" dirty="0" smtClean="0">
                          <a:solidFill>
                            <a:srgbClr val="595959"/>
                          </a:solidFill>
                          <a:latin typeface="微软雅黑" panose="020B0503020204020204" pitchFamily="34" charset="-122"/>
                          <a:ea typeface="微软雅黑" panose="020B0503020204020204" pitchFamily="34" charset="-122"/>
                          <a:cs typeface="+mn-cs"/>
                        </a:rPr>
                        <a:t>2016</a:t>
                      </a:r>
                      <a:r>
                        <a:rPr lang="zh-CN" altLang="en-US" sz="900" b="0" kern="1200" dirty="0" smtClean="0">
                          <a:solidFill>
                            <a:srgbClr val="595959"/>
                          </a:solidFill>
                          <a:latin typeface="微软雅黑" panose="020B0503020204020204" pitchFamily="34" charset="-122"/>
                          <a:ea typeface="微软雅黑" panose="020B0503020204020204" pitchFamily="34" charset="-122"/>
                          <a:cs typeface="+mn-cs"/>
                        </a:rPr>
                        <a:t>年</a:t>
                      </a:r>
                      <a:r>
                        <a:rPr lang="en-US" altLang="zh-CN" sz="900" b="0" kern="1200" dirty="0" smtClean="0">
                          <a:solidFill>
                            <a:srgbClr val="595959"/>
                          </a:solidFill>
                          <a:latin typeface="微软雅黑" panose="020B0503020204020204" pitchFamily="34" charset="-122"/>
                          <a:ea typeface="微软雅黑" panose="020B0503020204020204" pitchFamily="34" charset="-122"/>
                          <a:cs typeface="+mn-cs"/>
                        </a:rPr>
                        <a:t>11</a:t>
                      </a:r>
                      <a:r>
                        <a:rPr lang="zh-CN" altLang="en-US" sz="900" b="0" kern="1200" dirty="0" smtClean="0">
                          <a:solidFill>
                            <a:srgbClr val="595959"/>
                          </a:solidFill>
                          <a:latin typeface="微软雅黑" panose="020B0503020204020204" pitchFamily="34" charset="-122"/>
                          <a:ea typeface="微软雅黑" panose="020B0503020204020204" pitchFamily="34" charset="-122"/>
                          <a:cs typeface="+mn-cs"/>
                        </a:rPr>
                        <a:t>月</a:t>
                      </a:r>
                      <a:r>
                        <a:rPr lang="en-US" altLang="zh-CN" sz="900" b="0" kern="1200" dirty="0" smtClean="0">
                          <a:solidFill>
                            <a:srgbClr val="595959"/>
                          </a:solidFill>
                          <a:latin typeface="微软雅黑" panose="020B0503020204020204" pitchFamily="34" charset="-122"/>
                          <a:ea typeface="微软雅黑" panose="020B0503020204020204" pitchFamily="34" charset="-122"/>
                          <a:cs typeface="+mn-cs"/>
                        </a:rPr>
                        <a:t>28</a:t>
                      </a:r>
                      <a:r>
                        <a:rPr lang="zh-CN" altLang="en-US" sz="900" b="0" kern="1200" dirty="0" smtClean="0">
                          <a:solidFill>
                            <a:srgbClr val="595959"/>
                          </a:solidFill>
                          <a:latin typeface="微软雅黑" panose="020B0503020204020204" pitchFamily="34" charset="-122"/>
                          <a:ea typeface="微软雅黑" panose="020B0503020204020204" pitchFamily="34" charset="-122"/>
                          <a:cs typeface="+mn-cs"/>
                        </a:rPr>
                        <a:t>日</a:t>
                      </a:r>
                      <a:endParaRPr lang="en-US" sz="900" b="0" kern="1200" dirty="0">
                        <a:solidFill>
                          <a:srgbClr val="595959"/>
                        </a:solidFill>
                        <a:latin typeface="微软雅黑" panose="020B0503020204020204" pitchFamily="34" charset="-122"/>
                        <a:ea typeface="微软雅黑" panose="020B0503020204020204" pitchFamily="34" charset="-122"/>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b="0" kern="1200" dirty="0" smtClean="0">
                          <a:solidFill>
                            <a:srgbClr val="595959"/>
                          </a:solidFill>
                          <a:latin typeface="微软雅黑" panose="020B0503020204020204" pitchFamily="34" charset="-122"/>
                          <a:ea typeface="微软雅黑" panose="020B0503020204020204" pitchFamily="34" charset="-122"/>
                          <a:cs typeface="+mn-cs"/>
                        </a:rPr>
                        <a:t>2016</a:t>
                      </a:r>
                      <a:r>
                        <a:rPr lang="zh-CN" altLang="en-US" sz="1050" b="0" kern="1200" dirty="0" smtClean="0">
                          <a:solidFill>
                            <a:srgbClr val="595959"/>
                          </a:solidFill>
                          <a:latin typeface="微软雅黑" panose="020B0503020204020204" pitchFamily="34" charset="-122"/>
                          <a:ea typeface="微软雅黑" panose="020B0503020204020204" pitchFamily="34" charset="-122"/>
                          <a:cs typeface="+mn-cs"/>
                        </a:rPr>
                        <a:t>澳门全球华媒产业发展大会</a:t>
                      </a:r>
                      <a:endParaRPr lang="en-US" altLang="zh-CN" sz="1050" b="0" kern="1200" dirty="0" smtClean="0">
                        <a:solidFill>
                          <a:srgbClr val="595959"/>
                        </a:solidFill>
                        <a:latin typeface="微软雅黑" panose="020B0503020204020204" pitchFamily="34" charset="-122"/>
                        <a:ea typeface="微软雅黑" panose="020B0503020204020204" pitchFamily="34" charset="-122"/>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737366218"/>
                  </a:ext>
                </a:extLst>
              </a:tr>
              <a:tr h="2103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kern="1200" dirty="0" smtClean="0">
                          <a:solidFill>
                            <a:srgbClr val="595959"/>
                          </a:solidFill>
                          <a:latin typeface="微软雅黑" panose="020B0503020204020204" pitchFamily="34" charset="-122"/>
                          <a:ea typeface="微软雅黑" panose="020B0503020204020204" pitchFamily="34" charset="-122"/>
                          <a:cs typeface="+mn-cs"/>
                        </a:rPr>
                        <a:t>2017</a:t>
                      </a:r>
                      <a:r>
                        <a:rPr lang="zh-CN" altLang="en-US" sz="900" b="0" kern="1200" dirty="0" smtClean="0">
                          <a:solidFill>
                            <a:srgbClr val="595959"/>
                          </a:solidFill>
                          <a:latin typeface="微软雅黑" panose="020B0503020204020204" pitchFamily="34" charset="-122"/>
                          <a:ea typeface="微软雅黑" panose="020B0503020204020204" pitchFamily="34" charset="-122"/>
                          <a:cs typeface="+mn-cs"/>
                        </a:rPr>
                        <a:t>年</a:t>
                      </a:r>
                      <a:r>
                        <a:rPr lang="en-US" altLang="zh-CN" sz="900" b="0" kern="1200" dirty="0" smtClean="0">
                          <a:solidFill>
                            <a:srgbClr val="595959"/>
                          </a:solidFill>
                          <a:latin typeface="微软雅黑" panose="020B0503020204020204" pitchFamily="34" charset="-122"/>
                          <a:ea typeface="微软雅黑" panose="020B0503020204020204" pitchFamily="34" charset="-122"/>
                          <a:cs typeface="+mn-cs"/>
                        </a:rPr>
                        <a:t>6</a:t>
                      </a:r>
                      <a:r>
                        <a:rPr lang="zh-CN" altLang="en-US" sz="900" b="0" kern="1200" dirty="0" smtClean="0">
                          <a:solidFill>
                            <a:srgbClr val="595959"/>
                          </a:solidFill>
                          <a:latin typeface="微软雅黑" panose="020B0503020204020204" pitchFamily="34" charset="-122"/>
                          <a:ea typeface="微软雅黑" panose="020B0503020204020204" pitchFamily="34" charset="-122"/>
                          <a:cs typeface="+mn-cs"/>
                        </a:rPr>
                        <a:t>月</a:t>
                      </a:r>
                      <a:r>
                        <a:rPr lang="en-US" altLang="zh-CN" sz="900" b="0" kern="1200" dirty="0" smtClean="0">
                          <a:solidFill>
                            <a:srgbClr val="595959"/>
                          </a:solidFill>
                          <a:latin typeface="微软雅黑" panose="020B0503020204020204" pitchFamily="34" charset="-122"/>
                          <a:ea typeface="微软雅黑" panose="020B0503020204020204" pitchFamily="34" charset="-122"/>
                          <a:cs typeface="+mn-cs"/>
                        </a:rPr>
                        <a:t>7</a:t>
                      </a:r>
                      <a:r>
                        <a:rPr lang="zh-CN" altLang="en-US" sz="900" b="0" kern="1200" dirty="0" smtClean="0">
                          <a:solidFill>
                            <a:srgbClr val="595959"/>
                          </a:solidFill>
                          <a:latin typeface="微软雅黑" panose="020B0503020204020204" pitchFamily="34" charset="-122"/>
                          <a:ea typeface="微软雅黑" panose="020B0503020204020204" pitchFamily="34" charset="-122"/>
                          <a:cs typeface="+mn-cs"/>
                        </a:rPr>
                        <a:t>日</a:t>
                      </a:r>
                      <a:endParaRPr lang="en-US" sz="900" b="0" kern="1200" dirty="0" smtClean="0">
                        <a:solidFill>
                          <a:srgbClr val="595959"/>
                        </a:solidFill>
                        <a:latin typeface="微软雅黑" panose="020B0503020204020204" pitchFamily="34" charset="-122"/>
                        <a:ea typeface="微软雅黑" panose="020B0503020204020204" pitchFamily="34" charset="-122"/>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050" b="0" kern="1200" dirty="0" smtClean="0">
                          <a:solidFill>
                            <a:srgbClr val="595959"/>
                          </a:solidFill>
                          <a:latin typeface="微软雅黑" panose="020B0503020204020204" pitchFamily="34" charset="-122"/>
                          <a:ea typeface="微软雅黑" panose="020B0503020204020204" pitchFamily="34" charset="-122"/>
                          <a:cs typeface="+mn-cs"/>
                        </a:rPr>
                        <a:t>海外华文新媒体合作论坛</a:t>
                      </a:r>
                      <a:endParaRPr lang="en-US" altLang="zh-CN" sz="1050" b="0" kern="1200" dirty="0" smtClean="0">
                        <a:solidFill>
                          <a:srgbClr val="595959"/>
                        </a:solidFill>
                        <a:latin typeface="微软雅黑" panose="020B0503020204020204" pitchFamily="34" charset="-122"/>
                        <a:ea typeface="微软雅黑" panose="020B0503020204020204" pitchFamily="34" charset="-122"/>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97361536"/>
                  </a:ext>
                </a:extLst>
              </a:tr>
              <a:tr h="2103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kern="1200" dirty="0" smtClean="0">
                          <a:solidFill>
                            <a:srgbClr val="595959"/>
                          </a:solidFill>
                          <a:latin typeface="微软雅黑" panose="020B0503020204020204" pitchFamily="34" charset="-122"/>
                          <a:ea typeface="微软雅黑" panose="020B0503020204020204" pitchFamily="34" charset="-122"/>
                          <a:cs typeface="+mn-cs"/>
                        </a:rPr>
                        <a:t>2017</a:t>
                      </a:r>
                      <a:r>
                        <a:rPr lang="zh-CN" altLang="en-US" sz="900" b="0" kern="1200" dirty="0" smtClean="0">
                          <a:solidFill>
                            <a:srgbClr val="595959"/>
                          </a:solidFill>
                          <a:latin typeface="微软雅黑" panose="020B0503020204020204" pitchFamily="34" charset="-122"/>
                          <a:ea typeface="微软雅黑" panose="020B0503020204020204" pitchFamily="34" charset="-122"/>
                          <a:cs typeface="+mn-cs"/>
                        </a:rPr>
                        <a:t>年</a:t>
                      </a:r>
                      <a:r>
                        <a:rPr lang="en-US" altLang="zh-CN" sz="900" b="0" kern="1200" dirty="0" smtClean="0">
                          <a:solidFill>
                            <a:srgbClr val="595959"/>
                          </a:solidFill>
                          <a:latin typeface="微软雅黑" panose="020B0503020204020204" pitchFamily="34" charset="-122"/>
                          <a:ea typeface="微软雅黑" panose="020B0503020204020204" pitchFamily="34" charset="-122"/>
                          <a:cs typeface="+mn-cs"/>
                        </a:rPr>
                        <a:t>9</a:t>
                      </a:r>
                      <a:r>
                        <a:rPr lang="zh-CN" altLang="en-US" sz="900" b="0" kern="1200" dirty="0" smtClean="0">
                          <a:solidFill>
                            <a:srgbClr val="595959"/>
                          </a:solidFill>
                          <a:latin typeface="微软雅黑" panose="020B0503020204020204" pitchFamily="34" charset="-122"/>
                          <a:ea typeface="微软雅黑" panose="020B0503020204020204" pitchFamily="34" charset="-122"/>
                          <a:cs typeface="+mn-cs"/>
                        </a:rPr>
                        <a:t>月</a:t>
                      </a:r>
                      <a:r>
                        <a:rPr lang="en-US" altLang="zh-CN" sz="900" b="0" kern="1200" dirty="0" smtClean="0">
                          <a:solidFill>
                            <a:srgbClr val="595959"/>
                          </a:solidFill>
                          <a:latin typeface="微软雅黑" panose="020B0503020204020204" pitchFamily="34" charset="-122"/>
                          <a:ea typeface="微软雅黑" panose="020B0503020204020204" pitchFamily="34" charset="-122"/>
                          <a:cs typeface="+mn-cs"/>
                        </a:rPr>
                        <a:t>5</a:t>
                      </a:r>
                      <a:r>
                        <a:rPr lang="zh-CN" altLang="en-US" sz="900" b="0" kern="1200" dirty="0" smtClean="0">
                          <a:solidFill>
                            <a:srgbClr val="595959"/>
                          </a:solidFill>
                          <a:latin typeface="微软雅黑" panose="020B0503020204020204" pitchFamily="34" charset="-122"/>
                          <a:ea typeface="微软雅黑" panose="020B0503020204020204" pitchFamily="34" charset="-122"/>
                          <a:cs typeface="+mn-cs"/>
                        </a:rPr>
                        <a:t>日</a:t>
                      </a:r>
                      <a:endParaRPr lang="en-US" sz="900" b="0" kern="1200" dirty="0" smtClean="0">
                        <a:solidFill>
                          <a:srgbClr val="595959"/>
                        </a:solidFill>
                        <a:latin typeface="微软雅黑" panose="020B0503020204020204" pitchFamily="34" charset="-122"/>
                        <a:ea typeface="微软雅黑" panose="020B0503020204020204" pitchFamily="34" charset="-122"/>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050" b="0" kern="1200" dirty="0" smtClean="0">
                          <a:solidFill>
                            <a:srgbClr val="595959"/>
                          </a:solidFill>
                          <a:latin typeface="微软雅黑" panose="020B0503020204020204" pitchFamily="34" charset="-122"/>
                          <a:ea typeface="微软雅黑" panose="020B0503020204020204" pitchFamily="34" charset="-122"/>
                          <a:cs typeface="+mn-cs"/>
                        </a:rPr>
                        <a:t>第二届海外华文新媒体高峰论坛</a:t>
                      </a:r>
                      <a:endParaRPr lang="en-US" altLang="zh-CN" sz="1050" b="0" kern="1200" dirty="0" smtClean="0">
                        <a:solidFill>
                          <a:srgbClr val="595959"/>
                        </a:solidFill>
                        <a:latin typeface="微软雅黑" panose="020B0503020204020204" pitchFamily="34" charset="-122"/>
                        <a:ea typeface="微软雅黑" panose="020B0503020204020204" pitchFamily="34" charset="-122"/>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144055489"/>
                  </a:ext>
                </a:extLst>
              </a:tr>
              <a:tr h="210339">
                <a:tc>
                  <a:txBody>
                    <a:bodyPr/>
                    <a:lstStyle/>
                    <a:p>
                      <a:pPr marL="0" algn="l" defTabSz="914400" rtl="0" eaLnBrk="1" latinLnBrk="0" hangingPunct="1"/>
                      <a:r>
                        <a:rPr lang="en-US" sz="900" b="0" kern="1200" dirty="0" smtClean="0">
                          <a:solidFill>
                            <a:srgbClr val="595959"/>
                          </a:solidFill>
                          <a:latin typeface="微软雅黑" panose="020B0503020204020204" pitchFamily="34" charset="-122"/>
                          <a:ea typeface="微软雅黑" panose="020B0503020204020204" pitchFamily="34" charset="-122"/>
                          <a:cs typeface="+mn-cs"/>
                        </a:rPr>
                        <a:t>2017</a:t>
                      </a:r>
                      <a:r>
                        <a:rPr lang="zh-CN" altLang="en-US" sz="900" b="0" kern="1200" dirty="0" smtClean="0">
                          <a:solidFill>
                            <a:srgbClr val="595959"/>
                          </a:solidFill>
                          <a:latin typeface="微软雅黑" panose="020B0503020204020204" pitchFamily="34" charset="-122"/>
                          <a:ea typeface="微软雅黑" panose="020B0503020204020204" pitchFamily="34" charset="-122"/>
                          <a:cs typeface="+mn-cs"/>
                        </a:rPr>
                        <a:t>年</a:t>
                      </a:r>
                      <a:r>
                        <a:rPr lang="en-US" altLang="zh-CN" sz="900" b="0" kern="1200" dirty="0" smtClean="0">
                          <a:solidFill>
                            <a:srgbClr val="595959"/>
                          </a:solidFill>
                          <a:latin typeface="微软雅黑" panose="020B0503020204020204" pitchFamily="34" charset="-122"/>
                          <a:ea typeface="微软雅黑" panose="020B0503020204020204" pitchFamily="34" charset="-122"/>
                          <a:cs typeface="+mn-cs"/>
                        </a:rPr>
                        <a:t>9</a:t>
                      </a:r>
                      <a:r>
                        <a:rPr lang="zh-CN" altLang="en-US" sz="900" b="0" kern="1200" dirty="0" smtClean="0">
                          <a:solidFill>
                            <a:srgbClr val="595959"/>
                          </a:solidFill>
                          <a:latin typeface="微软雅黑" panose="020B0503020204020204" pitchFamily="34" charset="-122"/>
                          <a:ea typeface="微软雅黑" panose="020B0503020204020204" pitchFamily="34" charset="-122"/>
                          <a:cs typeface="+mn-cs"/>
                        </a:rPr>
                        <a:t>月</a:t>
                      </a:r>
                      <a:r>
                        <a:rPr lang="en-US" altLang="zh-CN" sz="900" b="0" kern="1200" dirty="0" smtClean="0">
                          <a:solidFill>
                            <a:srgbClr val="595959"/>
                          </a:solidFill>
                          <a:latin typeface="微软雅黑" panose="020B0503020204020204" pitchFamily="34" charset="-122"/>
                          <a:ea typeface="微软雅黑" panose="020B0503020204020204" pitchFamily="34" charset="-122"/>
                          <a:cs typeface="+mn-cs"/>
                        </a:rPr>
                        <a:t>10</a:t>
                      </a:r>
                      <a:r>
                        <a:rPr lang="zh-CN" altLang="en-US" sz="900" b="0" kern="1200" dirty="0" smtClean="0">
                          <a:solidFill>
                            <a:srgbClr val="595959"/>
                          </a:solidFill>
                          <a:latin typeface="微软雅黑" panose="020B0503020204020204" pitchFamily="34" charset="-122"/>
                          <a:ea typeface="微软雅黑" panose="020B0503020204020204" pitchFamily="34" charset="-122"/>
                          <a:cs typeface="+mn-cs"/>
                        </a:rPr>
                        <a:t>日</a:t>
                      </a:r>
                      <a:endParaRPr lang="en-US" sz="900" b="0" kern="1200" dirty="0">
                        <a:solidFill>
                          <a:srgbClr val="595959"/>
                        </a:solidFill>
                        <a:latin typeface="微软雅黑" panose="020B0503020204020204" pitchFamily="34" charset="-122"/>
                        <a:ea typeface="微软雅黑" panose="020B0503020204020204" pitchFamily="34" charset="-122"/>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050" b="0" kern="1200" dirty="0" smtClean="0">
                          <a:solidFill>
                            <a:srgbClr val="595959"/>
                          </a:solidFill>
                          <a:latin typeface="微软雅黑" panose="020B0503020204020204" pitchFamily="34" charset="-122"/>
                          <a:ea typeface="微软雅黑" panose="020B0503020204020204" pitchFamily="34" charset="-122"/>
                          <a:cs typeface="+mn-cs"/>
                        </a:rPr>
                        <a:t>第九届世界华文传媒论坛</a:t>
                      </a:r>
                      <a:endParaRPr lang="en-US" altLang="zh-CN" sz="1050" b="0" kern="1200" dirty="0" smtClean="0">
                        <a:solidFill>
                          <a:srgbClr val="595959"/>
                        </a:solidFill>
                        <a:latin typeface="微软雅黑" panose="020B0503020204020204" pitchFamily="34" charset="-122"/>
                        <a:ea typeface="微软雅黑" panose="020B0503020204020204" pitchFamily="34" charset="-122"/>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4140577766"/>
                  </a:ext>
                </a:extLst>
              </a:tr>
            </a:tbl>
          </a:graphicData>
        </a:graphic>
      </p:graphicFrame>
      <p:pic>
        <p:nvPicPr>
          <p:cNvPr id="5" name="图片 4" descr="微信图片_20170908135203.jpg"/>
          <p:cNvPicPr/>
          <p:nvPr/>
        </p:nvPicPr>
        <p:blipFill>
          <a:blip r:embed="rId3" cstate="print">
            <a:extLst>
              <a:ext uri="{28A0092B-C50C-407E-A947-70E740481C1C}">
                <a14:useLocalDpi xmlns:a14="http://schemas.microsoft.com/office/drawing/2010/main"/>
              </a:ext>
            </a:extLst>
          </a:blip>
          <a:stretch>
            <a:fillRect/>
          </a:stretch>
        </p:blipFill>
        <p:spPr>
          <a:xfrm>
            <a:off x="6880125" y="3399999"/>
            <a:ext cx="4389419" cy="2784211"/>
          </a:xfrm>
          <a:prstGeom prst="rect">
            <a:avLst/>
          </a:prstGeom>
        </p:spPr>
      </p:pic>
      <p:pic>
        <p:nvPicPr>
          <p:cNvPr id="7" name="图片 6" descr="xblj-170724-001"/>
          <p:cNvPicPr/>
          <p:nvPr/>
        </p:nvPicPr>
        <p:blipFill>
          <a:blip r:embed="rId4" cstate="print">
            <a:extLst>
              <a:ext uri="{28A0092B-C50C-407E-A947-70E740481C1C}">
                <a14:useLocalDpi xmlns:a14="http://schemas.microsoft.com/office/drawing/2010/main"/>
              </a:ext>
            </a:extLst>
          </a:blip>
          <a:srcRect/>
          <a:stretch>
            <a:fillRect/>
          </a:stretch>
        </p:blipFill>
        <p:spPr bwMode="auto">
          <a:xfrm>
            <a:off x="831988" y="3399999"/>
            <a:ext cx="5994190" cy="2784211"/>
          </a:xfrm>
          <a:prstGeom prst="rect">
            <a:avLst/>
          </a:prstGeom>
          <a:noFill/>
          <a:ln>
            <a:noFill/>
          </a:ln>
        </p:spPr>
      </p:pic>
    </p:spTree>
    <p:extLst>
      <p:ext uri="{BB962C8B-B14F-4D97-AF65-F5344CB8AC3E}">
        <p14:creationId xmlns:p14="http://schemas.microsoft.com/office/powerpoint/2010/main" val="42766722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表格 22"/>
          <p:cNvGraphicFramePr>
            <a:graphicFrameLocks noGrp="1"/>
          </p:cNvGraphicFramePr>
          <p:nvPr>
            <p:extLst>
              <p:ext uri="{D42A27DB-BD31-4B8C-83A1-F6EECF244321}">
                <p14:modId xmlns:p14="http://schemas.microsoft.com/office/powerpoint/2010/main" val="1582791114"/>
              </p:ext>
            </p:extLst>
          </p:nvPr>
        </p:nvGraphicFramePr>
        <p:xfrm>
          <a:off x="391914" y="1592263"/>
          <a:ext cx="5292000" cy="1728000"/>
        </p:xfrm>
        <a:graphic>
          <a:graphicData uri="http://schemas.openxmlformats.org/drawingml/2006/table">
            <a:tbl>
              <a:tblPr firstRow="1" bandRow="1">
                <a:tableStyleId>{2D5ABB26-0587-4C30-8999-92F81FD0307C}</a:tableStyleId>
              </a:tblPr>
              <a:tblGrid>
                <a:gridCol w="1764000">
                  <a:extLst>
                    <a:ext uri="{9D8B030D-6E8A-4147-A177-3AD203B41FA5}">
                      <a16:colId xmlns:a16="http://schemas.microsoft.com/office/drawing/2014/main" xmlns="" val="3947423932"/>
                    </a:ext>
                  </a:extLst>
                </a:gridCol>
                <a:gridCol w="1764000">
                  <a:extLst>
                    <a:ext uri="{9D8B030D-6E8A-4147-A177-3AD203B41FA5}">
                      <a16:colId xmlns:a16="http://schemas.microsoft.com/office/drawing/2014/main" xmlns="" val="596762126"/>
                    </a:ext>
                  </a:extLst>
                </a:gridCol>
                <a:gridCol w="1764000">
                  <a:extLst>
                    <a:ext uri="{9D8B030D-6E8A-4147-A177-3AD203B41FA5}">
                      <a16:colId xmlns:a16="http://schemas.microsoft.com/office/drawing/2014/main" xmlns="" val="3215563356"/>
                    </a:ext>
                  </a:extLst>
                </a:gridCol>
              </a:tblGrid>
              <a:tr h="576000">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3809946468"/>
                  </a:ext>
                </a:extLst>
              </a:tr>
              <a:tr h="576000">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2655653710"/>
                  </a:ext>
                </a:extLst>
              </a:tr>
              <a:tr h="576000">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2664949248"/>
                  </a:ext>
                </a:extLst>
              </a:tr>
            </a:tbl>
          </a:graphicData>
        </a:graphic>
      </p:graphicFrame>
      <p:sp>
        <p:nvSpPr>
          <p:cNvPr id="25" name="矩形 24"/>
          <p:cNvSpPr/>
          <p:nvPr/>
        </p:nvSpPr>
        <p:spPr>
          <a:xfrm>
            <a:off x="0" y="704851"/>
            <a:ext cx="12192000" cy="532381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lumMod val="50000"/>
                  <a:lumOff val="50000"/>
                </a:schemeClr>
              </a:solidFill>
            </a:endParaRPr>
          </a:p>
        </p:txBody>
      </p:sp>
      <p:sp>
        <p:nvSpPr>
          <p:cNvPr id="26" name="矩形 25"/>
          <p:cNvSpPr/>
          <p:nvPr/>
        </p:nvSpPr>
        <p:spPr>
          <a:xfrm>
            <a:off x="0" y="1367762"/>
            <a:ext cx="12191999" cy="1875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1" name="Picture 1" descr="D:\My Documents\Tencent Files\604169779\Image\C2C\P0CO6N6Z{MF)~1~P`3T}NCO.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464011" y="3645937"/>
            <a:ext cx="1537216" cy="201999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2" name="Picture 1" descr="D:\My Documents\Tencent Files\604169779\Image\C2C\1D6%4W{9W$5IW~QX)KHSLCJ.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598107" y="3645937"/>
            <a:ext cx="1428506" cy="201999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3" name="图片 12"/>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550782" y="3645937"/>
            <a:ext cx="1426301" cy="2019997"/>
          </a:xfrm>
          <a:prstGeom prst="rect">
            <a:avLst/>
          </a:prstGeom>
        </p:spPr>
      </p:pic>
      <p:pic>
        <p:nvPicPr>
          <p:cNvPr id="1026" name="Picture 2" descr="“neuschwanstein castle”的图片搜索结果"/>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20433" y="3632393"/>
            <a:ext cx="4146698" cy="2018499"/>
          </a:xfrm>
          <a:prstGeom prst="rect">
            <a:avLst/>
          </a:prstGeom>
          <a:noFill/>
          <a:extLst>
            <a:ext uri="{909E8E84-426E-40DD-AFC4-6F175D3DCCD1}">
              <a14:hiddenFill xmlns:a14="http://schemas.microsoft.com/office/drawing/2010/main">
                <a:solidFill>
                  <a:srgbClr val="FFFFFF"/>
                </a:solidFill>
              </a14:hiddenFill>
            </a:ext>
          </a:extLst>
        </p:spPr>
      </p:pic>
      <p:pic>
        <p:nvPicPr>
          <p:cNvPr id="8" name="图片 7"/>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3942906" y="2739088"/>
            <a:ext cx="1173113" cy="387408"/>
          </a:xfrm>
          <a:prstGeom prst="rect">
            <a:avLst/>
          </a:prstGeom>
        </p:spPr>
      </p:pic>
      <p:pic>
        <p:nvPicPr>
          <p:cNvPr id="9" name="图片 8"/>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1711516" y="2141415"/>
            <a:ext cx="1253574" cy="313414"/>
          </a:xfrm>
          <a:prstGeom prst="rect">
            <a:avLst/>
          </a:prstGeom>
        </p:spPr>
      </p:pic>
      <p:pic>
        <p:nvPicPr>
          <p:cNvPr id="10" name="Picture 2" descr="http://2015.jsweb.org/meiti/jstv.jpg"/>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161996" y="2141415"/>
            <a:ext cx="1251620" cy="35626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www.clipartbest.com/cliparts/jTx/o54/jTxo549qc.png"/>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760827" y="1610787"/>
            <a:ext cx="909595" cy="256052"/>
          </a:xfrm>
          <a:prstGeom prst="rect">
            <a:avLst/>
          </a:prstGeom>
          <a:noFill/>
          <a:extLst>
            <a:ext uri="{909E8E84-426E-40DD-AFC4-6F175D3DCCD1}">
              <a14:hiddenFill xmlns:a14="http://schemas.microsoft.com/office/drawing/2010/main">
                <a:solidFill>
                  <a:srgbClr val="FFFFFF"/>
                </a:solidFill>
              </a14:hiddenFill>
            </a:ext>
          </a:extLst>
        </p:spPr>
      </p:pic>
      <p:pic>
        <p:nvPicPr>
          <p:cNvPr id="15" name="图片 14" descr="2_151122004738_1.jpg"/>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4223689" y="1558274"/>
            <a:ext cx="1173113" cy="345977"/>
          </a:xfrm>
          <a:prstGeom prst="rect">
            <a:avLst/>
          </a:prstGeom>
        </p:spPr>
      </p:pic>
      <p:pic>
        <p:nvPicPr>
          <p:cNvPr id="16" name="图片 15"/>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2397315" y="2828568"/>
            <a:ext cx="1166252" cy="199732"/>
          </a:xfrm>
          <a:prstGeom prst="rect">
            <a:avLst/>
          </a:prstGeom>
        </p:spPr>
      </p:pic>
      <p:pic>
        <p:nvPicPr>
          <p:cNvPr id="17" name="图片 16"/>
          <p:cNvPicPr>
            <a:picLocks noChangeAspect="1"/>
          </p:cNvPicPr>
          <p:nvPr/>
        </p:nvPicPr>
        <p:blipFill>
          <a:blip r:embed="rId13"/>
          <a:stretch>
            <a:fillRect/>
          </a:stretch>
        </p:blipFill>
        <p:spPr>
          <a:xfrm>
            <a:off x="715444" y="2774947"/>
            <a:ext cx="1127939" cy="315691"/>
          </a:xfrm>
          <a:prstGeom prst="rect">
            <a:avLst/>
          </a:prstGeom>
        </p:spPr>
      </p:pic>
      <p:pic>
        <p:nvPicPr>
          <p:cNvPr id="18" name="图片 17"/>
          <p:cNvPicPr>
            <a:picLocks noChangeAspect="1"/>
          </p:cNvPicPr>
          <p:nvPr/>
        </p:nvPicPr>
        <p:blipFill>
          <a:blip r:embed="rId14" cstate="hqprint">
            <a:extLst>
              <a:ext uri="{28A0092B-C50C-407E-A947-70E740481C1C}">
                <a14:useLocalDpi xmlns:a14="http://schemas.microsoft.com/office/drawing/2010/main"/>
              </a:ext>
            </a:extLst>
          </a:blip>
          <a:stretch>
            <a:fillRect/>
          </a:stretch>
        </p:blipFill>
        <p:spPr>
          <a:xfrm>
            <a:off x="2397315" y="1558274"/>
            <a:ext cx="1281197" cy="345977"/>
          </a:xfrm>
          <a:prstGeom prst="rect">
            <a:avLst/>
          </a:prstGeom>
        </p:spPr>
      </p:pic>
      <p:pic>
        <p:nvPicPr>
          <p:cNvPr id="19" name="图片 18"/>
          <p:cNvPicPr>
            <a:picLocks noChangeAspect="1"/>
          </p:cNvPicPr>
          <p:nvPr/>
        </p:nvPicPr>
        <p:blipFill>
          <a:blip r:embed="rId15"/>
          <a:stretch>
            <a:fillRect/>
          </a:stretch>
        </p:blipFill>
        <p:spPr>
          <a:xfrm>
            <a:off x="3319462" y="2064130"/>
            <a:ext cx="937555" cy="433551"/>
          </a:xfrm>
          <a:prstGeom prst="rect">
            <a:avLst/>
          </a:prstGeom>
        </p:spPr>
      </p:pic>
      <p:sp>
        <p:nvSpPr>
          <p:cNvPr id="24" name="矩形 23"/>
          <p:cNvSpPr/>
          <p:nvPr/>
        </p:nvSpPr>
        <p:spPr>
          <a:xfrm>
            <a:off x="6160115" y="1579541"/>
            <a:ext cx="5004072" cy="1477328"/>
          </a:xfrm>
          <a:prstGeom prst="rect">
            <a:avLst/>
          </a:prstGeom>
        </p:spPr>
        <p:txBody>
          <a:bodyPr wrap="square">
            <a:spAutoFit/>
          </a:bodyPr>
          <a:lstStyle/>
          <a:p>
            <a:r>
              <a:rPr lang="en-US" sz="1500" dirty="0" smtClean="0">
                <a:solidFill>
                  <a:srgbClr val="595959"/>
                </a:solidFill>
                <a:latin typeface="微软雅黑" panose="020B0503020204020204" pitchFamily="34" charset="-122"/>
                <a:ea typeface="微软雅黑" panose="020B0503020204020204" pitchFamily="34" charset="-122"/>
              </a:rPr>
              <a:t>为了搭建中欧文化交流与发展的桥梁</a:t>
            </a:r>
            <a:r>
              <a:rPr lang="en-US" sz="1500" dirty="0">
                <a:solidFill>
                  <a:srgbClr val="595959"/>
                </a:solidFill>
                <a:latin typeface="微软雅黑" panose="020B0503020204020204" pitchFamily="34" charset="-122"/>
                <a:ea typeface="微软雅黑" panose="020B0503020204020204" pitchFamily="34" charset="-122"/>
              </a:rPr>
              <a:t>，</a:t>
            </a:r>
            <a:r>
              <a:rPr lang="en-US" sz="1500" dirty="0" smtClean="0">
                <a:solidFill>
                  <a:srgbClr val="595959"/>
                </a:solidFill>
                <a:latin typeface="微软雅黑" panose="020B0503020204020204" pitchFamily="34" charset="-122"/>
                <a:ea typeface="微软雅黑" panose="020B0503020204020204" pitchFamily="34" charset="-122"/>
              </a:rPr>
              <a:t>开元网长期以来保持着与包括中央电视台</a:t>
            </a:r>
            <a:r>
              <a:rPr lang="en-US" sz="1500" dirty="0">
                <a:solidFill>
                  <a:srgbClr val="595959"/>
                </a:solidFill>
                <a:latin typeface="微软雅黑" panose="020B0503020204020204" pitchFamily="34" charset="-122"/>
                <a:ea typeface="微软雅黑" panose="020B0503020204020204" pitchFamily="34" charset="-122"/>
              </a:rPr>
              <a:t>、人民日报、江苏卫视、湖南卫视、凤凰卫视等在内的国内知名媒体的紧密合作，合作承办“中华小姐”、“非诚勿扰”、“非你莫属”、“一站到底”、老国安球员德国交流行、“超级女声”等一系列高收视率节目。</a:t>
            </a:r>
          </a:p>
        </p:txBody>
      </p:sp>
      <p:sp>
        <p:nvSpPr>
          <p:cNvPr id="22" name="矩形 21"/>
          <p:cNvSpPr/>
          <p:nvPr/>
        </p:nvSpPr>
        <p:spPr>
          <a:xfrm>
            <a:off x="-1" y="796999"/>
            <a:ext cx="12192000" cy="523220"/>
          </a:xfrm>
          <a:prstGeom prst="rect">
            <a:avLst/>
          </a:prstGeom>
          <a:noFill/>
        </p:spPr>
        <p:txBody>
          <a:bodyPr wrap="square">
            <a:spAutoFit/>
          </a:bodyPr>
          <a:lstStyle/>
          <a:p>
            <a:pPr algn="ctr"/>
            <a:r>
              <a:rPr lang="zh-CN" altLang="en-US" sz="2800" b="1" dirty="0" smtClean="0">
                <a:solidFill>
                  <a:srgbClr val="595959"/>
                </a:solidFill>
                <a:latin typeface="微软雅黑" panose="020B0503020204020204" pitchFamily="34" charset="-122"/>
                <a:ea typeface="微软雅黑" panose="020B0503020204020204" pitchFamily="34" charset="-122"/>
              </a:rPr>
              <a:t>媒 体 合 作</a:t>
            </a:r>
            <a:endParaRPr lang="zh-CN" altLang="en-US" sz="2800" b="1" dirty="0">
              <a:solidFill>
                <a:srgbClr val="595959"/>
              </a:solidFill>
              <a:latin typeface="微软雅黑" panose="020B0503020204020204" pitchFamily="34" charset="-122"/>
              <a:ea typeface="微软雅黑" panose="020B0503020204020204" pitchFamily="34" charset="-122"/>
            </a:endParaRPr>
          </a:p>
        </p:txBody>
      </p:sp>
      <p:sp>
        <p:nvSpPr>
          <p:cNvPr id="3" name="AutoShape 4" descr="âåå·å«è§ ç¢éå¾âçå¾çæç´¢ç»æ"/>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 name="AutoShape 6" descr="âåå·å«è§ ç¢éå¾âçå¾çæç´¢ç»æ"/>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1035" name="Picture 11" descr="âåå·å«è§âçå¾çæç´¢ç»æ"/>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31250" y="2069827"/>
            <a:ext cx="582658" cy="383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3909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0"/>
            <a:ext cx="33274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4" name="文本框 13"/>
          <p:cNvSpPr txBox="1"/>
          <p:nvPr/>
        </p:nvSpPr>
        <p:spPr>
          <a:xfrm>
            <a:off x="794007" y="2362396"/>
            <a:ext cx="2188316" cy="584775"/>
          </a:xfrm>
          <a:prstGeom prst="rect">
            <a:avLst/>
          </a:prstGeom>
          <a:noFill/>
        </p:spPr>
        <p:txBody>
          <a:bodyPr wrap="square" rtlCol="0">
            <a:spAutoFit/>
          </a:bodyPr>
          <a:lstStyle/>
          <a:p>
            <a:r>
              <a:rPr lang="en-US" altLang="zh-CN" sz="3200" dirty="0" smtClean="0">
                <a:solidFill>
                  <a:srgbClr val="404040"/>
                </a:solidFill>
                <a:latin typeface="Century Gothic" panose="020B0502020202020204" pitchFamily="34" charset="0"/>
                <a:ea typeface="微软雅黑" panose="020B0503020204020204" pitchFamily="34" charset="-122"/>
              </a:rPr>
              <a:t>PART TWO</a:t>
            </a:r>
            <a:endParaRPr lang="zh-CN" altLang="en-US" sz="3200" dirty="0">
              <a:solidFill>
                <a:srgbClr val="404040"/>
              </a:solidFill>
              <a:latin typeface="Century Gothic" panose="020B0502020202020204" pitchFamily="34" charset="0"/>
              <a:ea typeface="微软雅黑" panose="020B0503020204020204" pitchFamily="34" charset="-122"/>
            </a:endParaRPr>
          </a:p>
        </p:txBody>
      </p:sp>
      <p:sp>
        <p:nvSpPr>
          <p:cNvPr id="15" name="文本框 14"/>
          <p:cNvSpPr txBox="1"/>
          <p:nvPr/>
        </p:nvSpPr>
        <p:spPr>
          <a:xfrm>
            <a:off x="1540714" y="2718283"/>
            <a:ext cx="1612899" cy="1569660"/>
          </a:xfrm>
          <a:prstGeom prst="rect">
            <a:avLst/>
          </a:prstGeom>
          <a:noFill/>
        </p:spPr>
        <p:txBody>
          <a:bodyPr wrap="square" rtlCol="0">
            <a:spAutoFit/>
          </a:bodyPr>
          <a:lstStyle/>
          <a:p>
            <a:pPr algn="r"/>
            <a:r>
              <a:rPr lang="en-US" altLang="zh-CN" sz="9600" b="1" dirty="0" smtClean="0">
                <a:solidFill>
                  <a:srgbClr val="404040"/>
                </a:solidFill>
                <a:latin typeface="Century Gothic" panose="020B0502020202020204" pitchFamily="34" charset="0"/>
                <a:ea typeface="微软雅黑" panose="020B0503020204020204" pitchFamily="34" charset="-122"/>
              </a:rPr>
              <a:t>02</a:t>
            </a:r>
            <a:endParaRPr lang="zh-CN" altLang="en-US" sz="9600" b="1" dirty="0">
              <a:solidFill>
                <a:srgbClr val="404040"/>
              </a:solidFill>
              <a:latin typeface="Century Gothic" panose="020B0502020202020204" pitchFamily="34" charset="0"/>
              <a:ea typeface="微软雅黑" panose="020B0503020204020204" pitchFamily="34" charset="-122"/>
            </a:endParaRPr>
          </a:p>
        </p:txBody>
      </p:sp>
      <p:sp>
        <p:nvSpPr>
          <p:cNvPr id="20" name="文本框 19"/>
          <p:cNvSpPr txBox="1"/>
          <p:nvPr/>
        </p:nvSpPr>
        <p:spPr>
          <a:xfrm>
            <a:off x="4359992" y="2718283"/>
            <a:ext cx="6993808" cy="923330"/>
          </a:xfrm>
          <a:prstGeom prst="rect">
            <a:avLst/>
          </a:prstGeom>
          <a:noFill/>
        </p:spPr>
        <p:txBody>
          <a:bodyPr wrap="square" rtlCol="0">
            <a:spAutoFit/>
          </a:bodyPr>
          <a:lstStyle/>
          <a:p>
            <a:r>
              <a:rPr lang="zh-CN" altLang="en-US" sz="5400" b="1" dirty="0" smtClean="0">
                <a:solidFill>
                  <a:srgbClr val="595959"/>
                </a:solidFill>
                <a:latin typeface="Century Gothic" panose="020B0502020202020204" pitchFamily="34" charset="0"/>
                <a:ea typeface="微软雅黑" panose="020B0503020204020204" pitchFamily="34" charset="-122"/>
              </a:rPr>
              <a:t>宣传</a:t>
            </a:r>
            <a:r>
              <a:rPr lang="zh-CN" altLang="en-US" sz="5400" b="1" dirty="0">
                <a:solidFill>
                  <a:srgbClr val="595959"/>
                </a:solidFill>
                <a:latin typeface="Century Gothic" panose="020B0502020202020204" pitchFamily="34" charset="0"/>
                <a:ea typeface="微软雅黑" panose="020B0503020204020204" pitchFamily="34" charset="-122"/>
              </a:rPr>
              <a:t>渠道的优势</a:t>
            </a:r>
          </a:p>
        </p:txBody>
      </p:sp>
      <p:sp>
        <p:nvSpPr>
          <p:cNvPr id="5" name="矩形 4"/>
          <p:cNvSpPr/>
          <p:nvPr/>
        </p:nvSpPr>
        <p:spPr>
          <a:xfrm>
            <a:off x="4398091" y="3585629"/>
            <a:ext cx="6378661" cy="461665"/>
          </a:xfrm>
          <a:prstGeom prst="rect">
            <a:avLst/>
          </a:prstGeom>
        </p:spPr>
        <p:txBody>
          <a:bodyPr wrap="square">
            <a:spAutoFit/>
          </a:bodyPr>
          <a:lstStyle/>
          <a:p>
            <a:r>
              <a:rPr lang="en-US" altLang="zh-CN" sz="2400" spc="110" dirty="0" smtClean="0">
                <a:solidFill>
                  <a:srgbClr val="595959"/>
                </a:solidFill>
                <a:latin typeface="Century Gothic" panose="020B0502020202020204" pitchFamily="34" charset="0"/>
              </a:rPr>
              <a:t>STRENGTH OF KAIYUAN MEDIA</a:t>
            </a:r>
            <a:endParaRPr lang="zh-CN" altLang="en-US" sz="2400" spc="110" dirty="0">
              <a:solidFill>
                <a:srgbClr val="595959"/>
              </a:solidFill>
              <a:latin typeface="Century Gothic" panose="020B0502020202020204" pitchFamily="34" charset="0"/>
            </a:endParaRPr>
          </a:p>
        </p:txBody>
      </p:sp>
    </p:spTree>
    <p:extLst>
      <p:ext uri="{BB962C8B-B14F-4D97-AF65-F5344CB8AC3E}">
        <p14:creationId xmlns:p14="http://schemas.microsoft.com/office/powerpoint/2010/main" val="38906125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a6576bc475a3775b8e6aae16aff2a25bef5ac0"/>
  <p:tag name="ISPRING_PRESENTATION_TITLE" val="12"/>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3C915"/>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bodyPr wrap="square" rtlCol="0">
        <a:spAutoFit/>
      </a:bodyPr>
      <a:lstStyle>
        <a:defPPr>
          <a:defRPr sz="2000" smtClean="0">
            <a:solidFill>
              <a:srgbClr val="0170D1"/>
            </a:solidFill>
            <a:latin typeface="冬青黑体简体中文 W3" panose="020B0300000000000000" pitchFamily="34" charset="-122"/>
            <a:ea typeface="冬青黑体简体中文 W3" panose="020B0300000000000000" pitchFamily="34" charset="-122"/>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5601</TotalTime>
  <Words>1539</Words>
  <Application>Microsoft Office PowerPoint</Application>
  <PresentationFormat>自定义</PresentationFormat>
  <Paragraphs>294</Paragraphs>
  <Slides>16</Slides>
  <Notes>10</Notes>
  <HiddenSlides>0</HiddenSlides>
  <MMClips>0</MMClips>
  <ScaleCrop>false</ScaleCrop>
  <HeadingPairs>
    <vt:vector size="4" baseType="variant">
      <vt:variant>
        <vt:lpstr>主题</vt:lpstr>
      </vt:variant>
      <vt:variant>
        <vt:i4>1</vt:i4>
      </vt:variant>
      <vt:variant>
        <vt:lpstr>幻灯片标题</vt:lpstr>
      </vt:variant>
      <vt:variant>
        <vt:i4>16</vt:i4>
      </vt:variant>
    </vt:vector>
  </HeadingPairs>
  <TitlesOfParts>
    <vt:vector size="17"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Xiuyuan Wang</dc:creator>
  <cp:keywords>http:/www.ypppt.com</cp:keywords>
  <dc:description>http://www.ypppt.com/</dc:description>
  <cp:lastModifiedBy>Medien</cp:lastModifiedBy>
  <cp:revision>613</cp:revision>
  <dcterms:created xsi:type="dcterms:W3CDTF">2016-10-25T07:16:43Z</dcterms:created>
  <dcterms:modified xsi:type="dcterms:W3CDTF">2018-11-30T13:54:15Z</dcterms:modified>
</cp:coreProperties>
</file>