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media/image13.jpg" ContentType="image/jpg"/>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tags/tag19.xml" ContentType="application/vnd.openxmlformats-officedocument.presentationml.tags+xml"/>
  <Override PartName="/ppt/tags/tag20.xml" ContentType="application/vnd.openxmlformats-officedocument.presentationml.tags+xml"/>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xml" ContentType="application/vnd.openxmlformats-officedocument.presentationml.notesSlide+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6" r:id="rId2"/>
    <p:sldId id="270" r:id="rId3"/>
    <p:sldId id="278" r:id="rId4"/>
    <p:sldId id="286" r:id="rId5"/>
    <p:sldId id="295" r:id="rId6"/>
    <p:sldId id="296" r:id="rId7"/>
    <p:sldId id="263" r:id="rId8"/>
    <p:sldId id="259" r:id="rId9"/>
    <p:sldId id="279" r:id="rId10"/>
    <p:sldId id="297" r:id="rId11"/>
    <p:sldId id="280" r:id="rId12"/>
    <p:sldId id="281" r:id="rId13"/>
    <p:sldId id="282" r:id="rId14"/>
    <p:sldId id="284" r:id="rId15"/>
    <p:sldId id="293" r:id="rId16"/>
    <p:sldId id="292" r:id="rId17"/>
    <p:sldId id="288" r:id="rId18"/>
    <p:sldId id="290" r:id="rId19"/>
    <p:sldId id="291" r:id="rId20"/>
    <p:sldId id="267" r:id="rId21"/>
    <p:sldId id="268" r:id="rId22"/>
    <p:sldId id="271" r:id="rId23"/>
    <p:sldId id="272" r:id="rId24"/>
    <p:sldId id="277" r:id="rId25"/>
    <p:sldId id="275"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582" y="54"/>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7DB8F-EEFD-4CEC-B13C-52EC5F5CA16F}" type="datetimeFigureOut">
              <a:rPr lang="en-US" smtClean="0"/>
              <a:t>12/13/2018</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7996E-9C57-4ECA-912E-6D0A98FD5A86}" type="slidenum">
              <a:rPr lang="en-US" smtClean="0"/>
              <a:t>‹#›</a:t>
            </a:fld>
            <a:endParaRPr lang="en-US"/>
          </a:p>
        </p:txBody>
      </p:sp>
    </p:spTree>
    <p:extLst>
      <p:ext uri="{BB962C8B-B14F-4D97-AF65-F5344CB8AC3E}">
        <p14:creationId xmlns:p14="http://schemas.microsoft.com/office/powerpoint/2010/main" val="503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t>3</a:t>
            </a:fld>
            <a:endParaRPr lang="en-US"/>
          </a:p>
        </p:txBody>
      </p:sp>
    </p:spTree>
    <p:extLst>
      <p:ext uri="{BB962C8B-B14F-4D97-AF65-F5344CB8AC3E}">
        <p14:creationId xmlns:p14="http://schemas.microsoft.com/office/powerpoint/2010/main" val="272415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t>4</a:t>
            </a:fld>
            <a:endParaRPr lang="en-US"/>
          </a:p>
        </p:txBody>
      </p:sp>
    </p:spTree>
    <p:extLst>
      <p:ext uri="{BB962C8B-B14F-4D97-AF65-F5344CB8AC3E}">
        <p14:creationId xmlns:p14="http://schemas.microsoft.com/office/powerpoint/2010/main" val="96806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3B07B924-05BF-4862-8634-95FDE369343F}" type="slidenum">
              <a:rPr lang="en-US" smtClean="0"/>
              <a:t>24</a:t>
            </a:fld>
            <a:endParaRPr lang="en-US"/>
          </a:p>
        </p:txBody>
      </p:sp>
    </p:spTree>
    <p:extLst>
      <p:ext uri="{BB962C8B-B14F-4D97-AF65-F5344CB8AC3E}">
        <p14:creationId xmlns:p14="http://schemas.microsoft.com/office/powerpoint/2010/main" val="360950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12/13/2018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105608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12/13/2018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141544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12/13/2018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340538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BA81606-779A-45DF-9837-783E2FE4E661}" type="datetimeFigureOut">
              <a:rPr lang="en-US" smtClean="0"/>
              <a:t>12/13/2018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142323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CBA81606-779A-45DF-9837-783E2FE4E661}" type="datetimeFigureOut">
              <a:rPr lang="en-US" smtClean="0"/>
              <a:t>12/13/2018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40053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fld id="{CBA81606-779A-45DF-9837-783E2FE4E661}" type="datetimeFigureOut">
              <a:rPr lang="en-US" smtClean="0"/>
              <a:t>12/13/2018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406874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fld id="{CBA81606-779A-45DF-9837-783E2FE4E661}" type="datetimeFigureOut">
              <a:rPr lang="en-US" smtClean="0"/>
              <a:t>12/13/2018</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420075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CBA81606-779A-45DF-9837-783E2FE4E661}" type="datetimeFigureOut">
              <a:rPr lang="en-US" smtClean="0"/>
              <a:t>12/13/2018</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272232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BA81606-779A-45DF-9837-783E2FE4E661}" type="datetimeFigureOut">
              <a:rPr lang="en-US" smtClean="0"/>
              <a:t>12/13/2018</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292010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CBA81606-779A-45DF-9837-783E2FE4E661}" type="datetimeFigureOut">
              <a:rPr lang="en-US" smtClean="0"/>
              <a:t>12/13/2018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239801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CBA81606-779A-45DF-9837-783E2FE4E661}" type="datetimeFigureOut">
              <a:rPr lang="en-US" smtClean="0"/>
              <a:t>12/13/2018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6E2C03A3-48E6-44B9-9D18-E2512D839D09}" type="slidenum">
              <a:rPr lang="en-US" smtClean="0"/>
              <a:t>‹#›</a:t>
            </a:fld>
            <a:endParaRPr lang="en-US"/>
          </a:p>
        </p:txBody>
      </p:sp>
    </p:spTree>
    <p:extLst>
      <p:ext uri="{BB962C8B-B14F-4D97-AF65-F5344CB8AC3E}">
        <p14:creationId xmlns:p14="http://schemas.microsoft.com/office/powerpoint/2010/main" val="335656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81606-779A-45DF-9837-783E2FE4E661}" type="datetimeFigureOut">
              <a:rPr lang="en-US" smtClean="0"/>
              <a:t>12/13/2018</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C03A3-48E6-44B9-9D18-E2512D839D09}" type="slidenum">
              <a:rPr lang="en-US" smtClean="0"/>
              <a:t>‹#›</a:t>
            </a:fld>
            <a:endParaRPr lang="en-US"/>
          </a:p>
        </p:txBody>
      </p:sp>
    </p:spTree>
    <p:extLst>
      <p:ext uri="{BB962C8B-B14F-4D97-AF65-F5344CB8AC3E}">
        <p14:creationId xmlns:p14="http://schemas.microsoft.com/office/powerpoint/2010/main" val="367381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emf"/><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slideLayout" Target="../slideLayouts/slideLayout7.xml"/><Relationship Id="rId7" Type="http://schemas.openxmlformats.org/officeDocument/2006/relationships/image" Target="../media/image40.jp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jpg"/></Relationships>
</file>

<file path=ppt/slides/_rels/slide1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7.xml"/><Relationship Id="rId7" Type="http://schemas.openxmlformats.org/officeDocument/2006/relationships/image" Target="../media/image46.jp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52.pn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54.jp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2.jp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0" y="1952625"/>
            <a:ext cx="12192000" cy="2571750"/>
          </a:xfrm>
          <a:prstGeom prst="rect">
            <a:avLst/>
          </a:prstGeom>
          <a:solidFill>
            <a:schemeClr val="bg2">
              <a:lumMod val="9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标题 1"/>
          <p:cNvSpPr txBox="1">
            <a:spLocks/>
          </p:cNvSpPr>
          <p:nvPr/>
        </p:nvSpPr>
        <p:spPr>
          <a:xfrm>
            <a:off x="0" y="3437626"/>
            <a:ext cx="9144000" cy="1260734"/>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mtClean="0">
                <a:solidFill>
                  <a:schemeClr val="bg1"/>
                </a:solidFill>
                <a:latin typeface="微软雅黑" panose="020B0503020204020204" pitchFamily="34" charset="-122"/>
                <a:ea typeface="微软雅黑" panose="020B0503020204020204" pitchFamily="34" charset="-122"/>
              </a:rPr>
              <a:t/>
            </a:r>
            <a:br>
              <a:rPr lang="en-US" altLang="zh-CN" smtClean="0">
                <a:solidFill>
                  <a:schemeClr val="bg1"/>
                </a:solidFill>
                <a:latin typeface="微软雅黑" panose="020B0503020204020204" pitchFamily="34" charset="-122"/>
                <a:ea typeface="微软雅黑" panose="020B0503020204020204" pitchFamily="34" charset="-122"/>
              </a:rPr>
            </a:br>
            <a:r>
              <a:rPr lang="en-US" altLang="zh-CN" smtClean="0">
                <a:solidFill>
                  <a:schemeClr val="bg1"/>
                </a:solidFill>
                <a:latin typeface="微软雅黑" panose="020B0503020204020204" pitchFamily="34" charset="-122"/>
                <a:ea typeface="微软雅黑" panose="020B0503020204020204" pitchFamily="34" charset="-122"/>
              </a:rPr>
              <a:t/>
            </a:r>
            <a:br>
              <a:rPr lang="en-US" altLang="zh-CN" smtClean="0">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479" y="5898227"/>
            <a:ext cx="1163641" cy="207651"/>
          </a:xfrm>
          <a:prstGeom prst="rect">
            <a:avLst/>
          </a:prstGeom>
        </p:spPr>
      </p:pic>
      <p:sp>
        <p:nvSpPr>
          <p:cNvPr id="16" name="矩形 15"/>
          <p:cNvSpPr/>
          <p:nvPr/>
        </p:nvSpPr>
        <p:spPr>
          <a:xfrm>
            <a:off x="-3980" y="2581163"/>
            <a:ext cx="12192000" cy="1538883"/>
          </a:xfrm>
          <a:prstGeom prst="rect">
            <a:avLst/>
          </a:prstGeom>
        </p:spPr>
        <p:txBody>
          <a:bodyPr wrap="square">
            <a:spAutoFit/>
          </a:bodyPr>
          <a:lstStyle/>
          <a:p>
            <a:pPr algn="ctr"/>
            <a:r>
              <a:rPr lang="zh-CN" altLang="en-US" sz="3200" b="1" spc="1500" dirty="0" smtClean="0">
                <a:solidFill>
                  <a:srgbClr val="FFFFFF"/>
                </a:solidFill>
                <a:latin typeface="微软雅黑" panose="020B0503020204020204" pitchFamily="34" charset="-122"/>
                <a:ea typeface="微软雅黑" panose="020B0503020204020204" pitchFamily="34" charset="-122"/>
              </a:rPr>
              <a:t> 开元周游集团</a:t>
            </a:r>
            <a:endParaRPr lang="en-US" altLang="zh-CN" sz="3200" b="1" spc="1500" dirty="0">
              <a:solidFill>
                <a:srgbClr val="FFFFFF"/>
              </a:solidFill>
              <a:latin typeface="微软雅黑" panose="020B0503020204020204" pitchFamily="34" charset="-122"/>
              <a:ea typeface="微软雅黑" panose="020B0503020204020204" pitchFamily="34" charset="-122"/>
            </a:endParaRPr>
          </a:p>
          <a:p>
            <a:pPr algn="ctr"/>
            <a:r>
              <a:rPr lang="en-US" sz="1400" dirty="0" smtClean="0">
                <a:solidFill>
                  <a:schemeClr val="bg1"/>
                </a:solidFill>
                <a:latin typeface="微软雅黑" panose="020B0503020204020204" pitchFamily="34" charset="-122"/>
                <a:ea typeface="微软雅黑" panose="020B0503020204020204" pitchFamily="34" charset="-122"/>
              </a:rPr>
              <a:t>  </a:t>
            </a:r>
            <a:r>
              <a:rPr lang="en-US" sz="1400" dirty="0" err="1" smtClean="0">
                <a:solidFill>
                  <a:schemeClr val="bg1"/>
                </a:solidFill>
                <a:latin typeface="微软雅黑" panose="020B0503020204020204" pitchFamily="34" charset="-122"/>
                <a:ea typeface="微软雅黑" panose="020B0503020204020204" pitchFamily="34" charset="-122"/>
              </a:rPr>
              <a:t>KaiYuan</a:t>
            </a:r>
            <a:r>
              <a:rPr lang="en-US" sz="1400" dirty="0" smtClean="0">
                <a:solidFill>
                  <a:schemeClr val="bg1"/>
                </a:solidFill>
                <a:latin typeface="微软雅黑" panose="020B0503020204020204" pitchFamily="34" charset="-122"/>
                <a:ea typeface="微软雅黑" panose="020B0503020204020204" pitchFamily="34" charset="-122"/>
              </a:rPr>
              <a:t> </a:t>
            </a:r>
            <a:r>
              <a:rPr lang="en-US" sz="1400" dirty="0">
                <a:solidFill>
                  <a:schemeClr val="bg1"/>
                </a:solidFill>
                <a:latin typeface="微软雅黑" panose="020B0503020204020204" pitchFamily="34" charset="-122"/>
                <a:ea typeface="微软雅黑" panose="020B0503020204020204" pitchFamily="34" charset="-122"/>
              </a:rPr>
              <a:t>Information &amp; Business GmbH</a:t>
            </a:r>
            <a:endParaRPr lang="en-US" altLang="zh-CN" sz="1400" b="1" spc="1500"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1200" b="1" dirty="0" smtClean="0">
              <a:solidFill>
                <a:srgbClr val="FFFFFF"/>
              </a:solidFill>
              <a:latin typeface="微软雅黑" panose="020B0503020204020204" pitchFamily="34" charset="-122"/>
              <a:ea typeface="微软雅黑" panose="020B0503020204020204" pitchFamily="34" charset="-122"/>
            </a:endParaRPr>
          </a:p>
          <a:p>
            <a:pPr algn="ctr">
              <a:lnSpc>
                <a:spcPct val="150000"/>
              </a:lnSpc>
            </a:pPr>
            <a:r>
              <a:rPr lang="en-US" altLang="zh-CN" sz="800" b="1" spc="150" dirty="0" smtClean="0">
                <a:solidFill>
                  <a:srgbClr val="FFFFFF"/>
                </a:solidFill>
                <a:latin typeface="微软雅黑" panose="020B0503020204020204" pitchFamily="34" charset="-122"/>
                <a:ea typeface="微软雅黑" panose="020B0503020204020204" pitchFamily="34" charset="-122"/>
              </a:rPr>
              <a:t>BEIJING | SHANGHAI | XIAMEN | SHENYANG | WUHAN | CHENGDU</a:t>
            </a:r>
          </a:p>
          <a:p>
            <a:pPr algn="ctr">
              <a:lnSpc>
                <a:spcPct val="150000"/>
              </a:lnSpc>
            </a:pPr>
            <a:r>
              <a:rPr lang="en-US" sz="800" b="1" dirty="0" smtClean="0">
                <a:solidFill>
                  <a:srgbClr val="FFFFFF"/>
                </a:solidFill>
                <a:latin typeface="微软雅黑" panose="020B0503020204020204" pitchFamily="34" charset="-122"/>
                <a:ea typeface="微软雅黑" panose="020B0503020204020204" pitchFamily="34" charset="-122"/>
              </a:rPr>
              <a:t>MUNICH | FRANKFURT | PARIS | LONDON | COPENHAGEN </a:t>
            </a:r>
            <a:r>
              <a:rPr lang="en-US" altLang="zh-CN" sz="800" b="1" dirty="0" smtClean="0">
                <a:solidFill>
                  <a:srgbClr val="FFFFFF"/>
                </a:solidFill>
                <a:latin typeface="微软雅黑" panose="020B0503020204020204" pitchFamily="34" charset="-122"/>
                <a:ea typeface="微软雅黑" panose="020B0503020204020204" pitchFamily="34" charset="-122"/>
              </a:rPr>
              <a:t>| MADRID | VIENNA | </a:t>
            </a:r>
            <a:r>
              <a:rPr lang="en-US" altLang="zh-CN" sz="800" b="1" dirty="0">
                <a:solidFill>
                  <a:srgbClr val="FFFFFF"/>
                </a:solidFill>
                <a:latin typeface="微软雅黑" panose="020B0503020204020204" pitchFamily="34" charset="-122"/>
                <a:ea typeface="微软雅黑" panose="020B0503020204020204" pitchFamily="34" charset="-122"/>
              </a:rPr>
              <a:t>MEXICO | ROMA | CANNES </a:t>
            </a:r>
            <a:endParaRPr lang="en-US" sz="800" b="1" dirty="0">
              <a:solidFill>
                <a:srgbClr val="FFFFFF"/>
              </a:solidFill>
              <a:latin typeface="微软雅黑" panose="020B0503020204020204" pitchFamily="34" charset="-122"/>
              <a:ea typeface="微软雅黑" panose="020B0503020204020204" pitchFamily="34" charset="-122"/>
            </a:endParaRPr>
          </a:p>
          <a:p>
            <a:pPr algn="ctr">
              <a:lnSpc>
                <a:spcPct val="150000"/>
              </a:lnSpc>
            </a:pPr>
            <a:r>
              <a:rPr lang="en-US" altLang="zh-CN" sz="800" b="1" dirty="0" smtClean="0">
                <a:solidFill>
                  <a:srgbClr val="FFFFFF"/>
                </a:solidFill>
                <a:latin typeface="微软雅黑" panose="020B0503020204020204" pitchFamily="34" charset="-122"/>
                <a:ea typeface="微软雅黑" panose="020B0503020204020204" pitchFamily="34" charset="-122"/>
              </a:rPr>
              <a:t> </a:t>
            </a:r>
            <a:endParaRPr lang="en-US" sz="8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1166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5363852"/>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介绍</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4</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张梦圆个人画展及开元圣诞酒会</a:t>
            </a:r>
            <a:endParaRPr lang="zh-CN"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781705" y="4634356"/>
            <a:ext cx="10943906" cy="823302"/>
          </a:xfrm>
          <a:prstGeom prst="rect">
            <a:avLst/>
          </a:prstGeom>
        </p:spPr>
        <p:txBody>
          <a:bodyPr wrap="square">
            <a:spAutoFit/>
          </a:bodyPr>
          <a:lstStyle/>
          <a:p>
            <a:pPr algn="just">
              <a:lnSpc>
                <a:spcPts val="1900"/>
              </a:lnSpc>
              <a:defRPr/>
            </a:pPr>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2017</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年</a:t>
            </a:r>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12</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月</a:t>
            </a:r>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19</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日，由开元周游集团举办的张梦圆个人画展开幕式以及圣诞酒会在开元中心成功举办。参与本次活动的有慕尼黑总领馆总领事毛静秋、商务参赞裴永贵以及来自开元周游、中国银行、中国工商银行、希尔奢珠宝、</a:t>
            </a:r>
            <a:r>
              <a:rPr lang="en-US" altLang="zh-CN" sz="1400" dirty="0">
                <a:solidFill>
                  <a:schemeClr val="bg2">
                    <a:lumMod val="50000"/>
                  </a:schemeClr>
                </a:solidFill>
                <a:latin typeface="微软雅黑" panose="020B0503020204020204" pitchFamily="34" charset="-122"/>
                <a:ea typeface="微软雅黑" panose="020B0503020204020204" pitchFamily="34" charset="-122"/>
              </a:rPr>
              <a:t>Cartier</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a:t>
            </a:r>
            <a:r>
              <a:rPr lang="en-US" altLang="zh-CN" sz="1400" dirty="0" err="1">
                <a:solidFill>
                  <a:schemeClr val="bg2">
                    <a:lumMod val="50000"/>
                  </a:schemeClr>
                </a:solidFill>
                <a:latin typeface="微软雅黑" panose="020B0503020204020204" pitchFamily="34" charset="-122"/>
                <a:ea typeface="微软雅黑" panose="020B0503020204020204" pitchFamily="34" charset="-122"/>
              </a:rPr>
              <a:t>Sparkasse</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等中德政界、商界、学界、艺术节等各界精英代表共</a:t>
            </a:r>
            <a:r>
              <a:rPr lang="en-US" altLang="zh-CN" sz="1400" dirty="0">
                <a:solidFill>
                  <a:schemeClr val="bg2">
                    <a:lumMod val="50000"/>
                  </a:schemeClr>
                </a:solidFill>
                <a:latin typeface="微软雅黑" panose="020B0503020204020204" pitchFamily="34" charset="-122"/>
                <a:ea typeface="微软雅黑" panose="020B0503020204020204" pitchFamily="34" charset="-122"/>
              </a:rPr>
              <a:t>60</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余人，借此圣诞之际，与大家一起进行一场文化、艺术的交流会。</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b="26241"/>
          <a:stretch/>
        </p:blipFill>
        <p:spPr>
          <a:xfrm>
            <a:off x="781704" y="1984578"/>
            <a:ext cx="2132359" cy="2060063"/>
          </a:xfrm>
          <a:prstGeom prst="rect">
            <a:avLst/>
          </a:prstGeom>
        </p:spPr>
      </p:pic>
      <p:pic>
        <p:nvPicPr>
          <p:cNvPr id="6" name="图片 5"/>
          <p:cNvPicPr>
            <a:picLocks noChangeAspect="1"/>
          </p:cNvPicPr>
          <p:nvPr/>
        </p:nvPicPr>
        <p:blipFill rotWithShape="1">
          <a:blip r:embed="rId5"/>
          <a:srcRect r="18018"/>
          <a:stretch/>
        </p:blipFill>
        <p:spPr>
          <a:xfrm>
            <a:off x="3568500" y="1984578"/>
            <a:ext cx="2186180" cy="2060064"/>
          </a:xfrm>
          <a:prstGeom prst="rect">
            <a:avLst/>
          </a:prstGeom>
        </p:spPr>
      </p:pic>
      <p:pic>
        <p:nvPicPr>
          <p:cNvPr id="18" name="图片 17"/>
          <p:cNvPicPr>
            <a:picLocks noChangeAspect="1"/>
          </p:cNvPicPr>
          <p:nvPr/>
        </p:nvPicPr>
        <p:blipFill rotWithShape="1">
          <a:blip r:embed="rId6"/>
          <a:srcRect r="30982"/>
          <a:stretch/>
        </p:blipFill>
        <p:spPr>
          <a:xfrm>
            <a:off x="9366249" y="1984578"/>
            <a:ext cx="2241794" cy="2060064"/>
          </a:xfrm>
          <a:prstGeom prst="rect">
            <a:avLst/>
          </a:prstGeom>
        </p:spPr>
      </p:pic>
      <p:pic>
        <p:nvPicPr>
          <p:cNvPr id="19" name="图片 18"/>
          <p:cNvPicPr>
            <a:picLocks noChangeAspect="1"/>
          </p:cNvPicPr>
          <p:nvPr/>
        </p:nvPicPr>
        <p:blipFill rotWithShape="1">
          <a:blip r:embed="rId7"/>
          <a:srcRect l="15962" t="12245" r="11913" b="5843"/>
          <a:stretch/>
        </p:blipFill>
        <p:spPr>
          <a:xfrm>
            <a:off x="6461369" y="1984578"/>
            <a:ext cx="2277684" cy="2060064"/>
          </a:xfrm>
          <a:prstGeom prst="rect">
            <a:avLst/>
          </a:prstGeom>
        </p:spPr>
      </p:pic>
    </p:spTree>
    <p:extLst>
      <p:ext uri="{BB962C8B-B14F-4D97-AF65-F5344CB8AC3E}">
        <p14:creationId xmlns:p14="http://schemas.microsoft.com/office/powerpoint/2010/main" val="3745760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5363852"/>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5</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中国国际进口博览会路演</a:t>
            </a:r>
            <a:endParaRPr lang="zh-CN"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4" name="object 5"/>
          <p:cNvSpPr txBox="1"/>
          <p:nvPr/>
        </p:nvSpPr>
        <p:spPr>
          <a:xfrm>
            <a:off x="1598802" y="5677656"/>
            <a:ext cx="9020175" cy="990600"/>
          </a:xfrm>
          <a:prstGeom prst="rect">
            <a:avLst/>
          </a:prstGeom>
        </p:spPr>
        <p:txBody>
          <a:bodyPr vert="horz" wrap="square" lIns="0" tIns="11430" rIns="0" bIns="0" rtlCol="0">
            <a:spAutoFit/>
          </a:bodyPr>
          <a:lstStyle/>
          <a:p>
            <a:pPr marL="12700" marR="5080" algn="just">
              <a:lnSpc>
                <a:spcPct val="113100"/>
              </a:lnSpc>
              <a:spcBef>
                <a:spcPts val="90"/>
              </a:spcBef>
            </a:pPr>
            <a:r>
              <a:rPr sz="1400" spc="50" dirty="0">
                <a:solidFill>
                  <a:srgbClr val="938953"/>
                </a:solidFill>
                <a:latin typeface="微软雅黑" panose="020B0503020204020204" pitchFamily="34" charset="-122"/>
                <a:ea typeface="微软雅黑" panose="020B0503020204020204" pitchFamily="34" charset="-122"/>
                <a:cs typeface="Noto Sans CJK JP Regular"/>
              </a:rPr>
              <a:t>2018</a:t>
            </a:r>
            <a:r>
              <a:rPr sz="1400" spc="20" dirty="0">
                <a:solidFill>
                  <a:srgbClr val="938953"/>
                </a:solidFill>
                <a:latin typeface="微软雅黑" panose="020B0503020204020204" pitchFamily="34" charset="-122"/>
                <a:ea typeface="微软雅黑" panose="020B0503020204020204" pitchFamily="34" charset="-122"/>
                <a:cs typeface="Noto Sans CJK JP Regular"/>
              </a:rPr>
              <a:t>年</a:t>
            </a:r>
            <a:r>
              <a:rPr sz="1400" spc="50" dirty="0">
                <a:solidFill>
                  <a:srgbClr val="938953"/>
                </a:solidFill>
                <a:latin typeface="微软雅黑" panose="020B0503020204020204" pitchFamily="34" charset="-122"/>
                <a:ea typeface="微软雅黑" panose="020B0503020204020204" pitchFamily="34" charset="-122"/>
                <a:cs typeface="Noto Sans CJK JP Regular"/>
              </a:rPr>
              <a:t>01</a:t>
            </a:r>
            <a:r>
              <a:rPr sz="1400" spc="20" dirty="0">
                <a:solidFill>
                  <a:srgbClr val="938953"/>
                </a:solidFill>
                <a:latin typeface="微软雅黑" panose="020B0503020204020204" pitchFamily="34" charset="-122"/>
                <a:ea typeface="微软雅黑" panose="020B0503020204020204" pitchFamily="34" charset="-122"/>
                <a:cs typeface="Noto Sans CJK JP Regular"/>
              </a:rPr>
              <a:t>月</a:t>
            </a:r>
            <a:r>
              <a:rPr sz="1400" spc="50" dirty="0">
                <a:solidFill>
                  <a:srgbClr val="938953"/>
                </a:solidFill>
                <a:latin typeface="微软雅黑" panose="020B0503020204020204" pitchFamily="34" charset="-122"/>
                <a:ea typeface="微软雅黑" panose="020B0503020204020204" pitchFamily="34" charset="-122"/>
                <a:cs typeface="Noto Sans CJK JP Regular"/>
              </a:rPr>
              <a:t>30</a:t>
            </a:r>
            <a:r>
              <a:rPr sz="1400" spc="10" dirty="0">
                <a:solidFill>
                  <a:srgbClr val="938953"/>
                </a:solidFill>
                <a:latin typeface="微软雅黑" panose="020B0503020204020204" pitchFamily="34" charset="-122"/>
                <a:ea typeface="微软雅黑" panose="020B0503020204020204" pitchFamily="34" charset="-122"/>
                <a:cs typeface="Noto Sans CJK JP Regular"/>
              </a:rPr>
              <a:t>日</a:t>
            </a:r>
            <a:r>
              <a:rPr sz="1400" spc="20" dirty="0">
                <a:solidFill>
                  <a:srgbClr val="938953"/>
                </a:solidFill>
                <a:latin typeface="微软雅黑" panose="020B0503020204020204" pitchFamily="34" charset="-122"/>
                <a:ea typeface="微软雅黑" panose="020B0503020204020204" pitchFamily="34" charset="-122"/>
                <a:cs typeface="Noto Sans CJK JP Regular"/>
              </a:rPr>
              <a:t>，由</a:t>
            </a:r>
            <a:r>
              <a:rPr sz="1400" spc="10" dirty="0">
                <a:solidFill>
                  <a:srgbClr val="938953"/>
                </a:solidFill>
                <a:latin typeface="微软雅黑" panose="020B0503020204020204" pitchFamily="34" charset="-122"/>
                <a:ea typeface="微软雅黑" panose="020B0503020204020204" pitchFamily="34" charset="-122"/>
                <a:cs typeface="Noto Sans CJK JP Regular"/>
              </a:rPr>
              <a:t>中</a:t>
            </a:r>
            <a:r>
              <a:rPr sz="1400" spc="20" dirty="0">
                <a:solidFill>
                  <a:srgbClr val="938953"/>
                </a:solidFill>
                <a:latin typeface="微软雅黑" panose="020B0503020204020204" pitchFamily="34" charset="-122"/>
                <a:ea typeface="微软雅黑" panose="020B0503020204020204" pitchFamily="34" charset="-122"/>
                <a:cs typeface="Noto Sans CJK JP Regular"/>
              </a:rPr>
              <a:t>国</a:t>
            </a:r>
            <a:r>
              <a:rPr sz="1400" spc="10" dirty="0">
                <a:solidFill>
                  <a:srgbClr val="938953"/>
                </a:solidFill>
                <a:latin typeface="微软雅黑" panose="020B0503020204020204" pitchFamily="34" charset="-122"/>
                <a:ea typeface="微软雅黑" panose="020B0503020204020204" pitchFamily="34" charset="-122"/>
                <a:cs typeface="Noto Sans CJK JP Regular"/>
              </a:rPr>
              <a:t>商</a:t>
            </a:r>
            <a:r>
              <a:rPr sz="1400" spc="20" dirty="0">
                <a:solidFill>
                  <a:srgbClr val="938953"/>
                </a:solidFill>
                <a:latin typeface="微软雅黑" panose="020B0503020204020204" pitchFamily="34" charset="-122"/>
                <a:ea typeface="微软雅黑" panose="020B0503020204020204" pitchFamily="34" charset="-122"/>
                <a:cs typeface="Noto Sans CJK JP Regular"/>
              </a:rPr>
              <a:t>务</a:t>
            </a:r>
            <a:r>
              <a:rPr sz="1400" spc="15" dirty="0">
                <a:solidFill>
                  <a:srgbClr val="938953"/>
                </a:solidFill>
                <a:latin typeface="微软雅黑" panose="020B0503020204020204" pitchFamily="34" charset="-122"/>
                <a:ea typeface="微软雅黑" panose="020B0503020204020204" pitchFamily="34" charset="-122"/>
                <a:cs typeface="Noto Sans CJK JP Regular"/>
              </a:rPr>
              <a:t>部</a:t>
            </a:r>
            <a:r>
              <a:rPr sz="1400" spc="10" dirty="0">
                <a:solidFill>
                  <a:srgbClr val="938953"/>
                </a:solidFill>
                <a:latin typeface="微软雅黑" panose="020B0503020204020204" pitchFamily="34" charset="-122"/>
                <a:ea typeface="微软雅黑" panose="020B0503020204020204" pitchFamily="34" charset="-122"/>
                <a:cs typeface="Noto Sans CJK JP Regular"/>
              </a:rPr>
              <a:t>主</a:t>
            </a:r>
            <a:r>
              <a:rPr sz="1400" spc="20" dirty="0">
                <a:solidFill>
                  <a:srgbClr val="938953"/>
                </a:solidFill>
                <a:latin typeface="微软雅黑" panose="020B0503020204020204" pitchFamily="34" charset="-122"/>
                <a:ea typeface="微软雅黑" panose="020B0503020204020204" pitchFamily="34" charset="-122"/>
                <a:cs typeface="Noto Sans CJK JP Regular"/>
              </a:rPr>
              <a:t>办、</a:t>
            </a:r>
            <a:r>
              <a:rPr sz="1400" spc="10" dirty="0">
                <a:solidFill>
                  <a:srgbClr val="938953"/>
                </a:solidFill>
                <a:latin typeface="微软雅黑" panose="020B0503020204020204" pitchFamily="34" charset="-122"/>
                <a:ea typeface="微软雅黑" panose="020B0503020204020204" pitchFamily="34" charset="-122"/>
                <a:cs typeface="Noto Sans CJK JP Regular"/>
              </a:rPr>
              <a:t>开</a:t>
            </a:r>
            <a:r>
              <a:rPr sz="1400" spc="20" dirty="0">
                <a:solidFill>
                  <a:srgbClr val="938953"/>
                </a:solidFill>
                <a:latin typeface="微软雅黑" panose="020B0503020204020204" pitchFamily="34" charset="-122"/>
                <a:ea typeface="微软雅黑" panose="020B0503020204020204" pitchFamily="34" charset="-122"/>
                <a:cs typeface="Noto Sans CJK JP Regular"/>
              </a:rPr>
              <a:t>元</a:t>
            </a:r>
            <a:r>
              <a:rPr sz="1400" spc="10" dirty="0">
                <a:solidFill>
                  <a:srgbClr val="938953"/>
                </a:solidFill>
                <a:latin typeface="微软雅黑" panose="020B0503020204020204" pitchFamily="34" charset="-122"/>
                <a:ea typeface="微软雅黑" panose="020B0503020204020204" pitchFamily="34" charset="-122"/>
                <a:cs typeface="Noto Sans CJK JP Regular"/>
              </a:rPr>
              <a:t>周</a:t>
            </a:r>
            <a:r>
              <a:rPr sz="1400" spc="20" dirty="0">
                <a:solidFill>
                  <a:srgbClr val="938953"/>
                </a:solidFill>
                <a:latin typeface="微软雅黑" panose="020B0503020204020204" pitchFamily="34" charset="-122"/>
                <a:ea typeface="微软雅黑" panose="020B0503020204020204" pitchFamily="34" charset="-122"/>
                <a:cs typeface="Noto Sans CJK JP Regular"/>
              </a:rPr>
              <a:t>游</a:t>
            </a:r>
            <a:r>
              <a:rPr sz="1400" spc="10" dirty="0">
                <a:solidFill>
                  <a:srgbClr val="938953"/>
                </a:solidFill>
                <a:latin typeface="微软雅黑" panose="020B0503020204020204" pitchFamily="34" charset="-122"/>
                <a:ea typeface="微软雅黑" panose="020B0503020204020204" pitchFamily="34" charset="-122"/>
                <a:cs typeface="Noto Sans CJK JP Regular"/>
              </a:rPr>
              <a:t>承办</a:t>
            </a:r>
            <a:r>
              <a:rPr sz="1400" spc="30" dirty="0">
                <a:solidFill>
                  <a:srgbClr val="938953"/>
                </a:solidFill>
                <a:latin typeface="微软雅黑" panose="020B0503020204020204" pitchFamily="34" charset="-122"/>
                <a:ea typeface="微软雅黑" panose="020B0503020204020204" pitchFamily="34" charset="-122"/>
                <a:cs typeface="Noto Sans CJK JP Regular"/>
              </a:rPr>
              <a:t>的</a:t>
            </a:r>
            <a:r>
              <a:rPr sz="1400" spc="20" dirty="0">
                <a:solidFill>
                  <a:srgbClr val="938953"/>
                </a:solidFill>
                <a:latin typeface="微软雅黑" panose="020B0503020204020204" pitchFamily="34" charset="-122"/>
                <a:ea typeface="微软雅黑" panose="020B0503020204020204" pitchFamily="34" charset="-122"/>
                <a:cs typeface="Noto Sans CJK JP Regular"/>
              </a:rPr>
              <a:t>首</a:t>
            </a:r>
            <a:r>
              <a:rPr sz="1400" spc="10" dirty="0">
                <a:solidFill>
                  <a:srgbClr val="938953"/>
                </a:solidFill>
                <a:latin typeface="微软雅黑" panose="020B0503020204020204" pitchFamily="34" charset="-122"/>
                <a:ea typeface="微软雅黑" panose="020B0503020204020204" pitchFamily="34" charset="-122"/>
                <a:cs typeface="Noto Sans CJK JP Regular"/>
              </a:rPr>
              <a:t>届</a:t>
            </a:r>
            <a:r>
              <a:rPr sz="1400" spc="20" dirty="0">
                <a:solidFill>
                  <a:srgbClr val="938953"/>
                </a:solidFill>
                <a:latin typeface="微软雅黑" panose="020B0503020204020204" pitchFamily="34" charset="-122"/>
                <a:ea typeface="微软雅黑" panose="020B0503020204020204" pitchFamily="34" charset="-122"/>
                <a:cs typeface="Noto Sans CJK JP Regular"/>
              </a:rPr>
              <a:t>中</a:t>
            </a:r>
            <a:r>
              <a:rPr sz="1400" spc="10" dirty="0">
                <a:solidFill>
                  <a:srgbClr val="938953"/>
                </a:solidFill>
                <a:latin typeface="微软雅黑" panose="020B0503020204020204" pitchFamily="34" charset="-122"/>
                <a:ea typeface="微软雅黑" panose="020B0503020204020204" pitchFamily="34" charset="-122"/>
                <a:cs typeface="Noto Sans CJK JP Regular"/>
              </a:rPr>
              <a:t>国</a:t>
            </a:r>
            <a:r>
              <a:rPr sz="1400" spc="20" dirty="0">
                <a:solidFill>
                  <a:srgbClr val="938953"/>
                </a:solidFill>
                <a:latin typeface="微软雅黑" panose="020B0503020204020204" pitchFamily="34" charset="-122"/>
                <a:ea typeface="微软雅黑" panose="020B0503020204020204" pitchFamily="34" charset="-122"/>
                <a:cs typeface="Noto Sans CJK JP Regular"/>
              </a:rPr>
              <a:t>国</a:t>
            </a:r>
            <a:r>
              <a:rPr sz="1400" spc="10" dirty="0">
                <a:solidFill>
                  <a:srgbClr val="938953"/>
                </a:solidFill>
                <a:latin typeface="微软雅黑" panose="020B0503020204020204" pitchFamily="34" charset="-122"/>
                <a:ea typeface="微软雅黑" panose="020B0503020204020204" pitchFamily="34" charset="-122"/>
                <a:cs typeface="Noto Sans CJK JP Regular"/>
              </a:rPr>
              <a:t>际进</a:t>
            </a:r>
            <a:r>
              <a:rPr sz="1400" spc="20" dirty="0">
                <a:solidFill>
                  <a:srgbClr val="938953"/>
                </a:solidFill>
                <a:latin typeface="微软雅黑" panose="020B0503020204020204" pitchFamily="34" charset="-122"/>
                <a:ea typeface="微软雅黑" panose="020B0503020204020204" pitchFamily="34" charset="-122"/>
                <a:cs typeface="Noto Sans CJK JP Regular"/>
              </a:rPr>
              <a:t>口博</a:t>
            </a:r>
            <a:r>
              <a:rPr sz="1400" spc="10" dirty="0">
                <a:solidFill>
                  <a:srgbClr val="938953"/>
                </a:solidFill>
                <a:latin typeface="微软雅黑" panose="020B0503020204020204" pitchFamily="34" charset="-122"/>
                <a:ea typeface="微软雅黑" panose="020B0503020204020204" pitchFamily="34" charset="-122"/>
                <a:cs typeface="Noto Sans CJK JP Regular"/>
              </a:rPr>
              <a:t>览</a:t>
            </a:r>
            <a:r>
              <a:rPr sz="1400" spc="20" dirty="0">
                <a:solidFill>
                  <a:srgbClr val="938953"/>
                </a:solidFill>
                <a:latin typeface="微软雅黑" panose="020B0503020204020204" pitchFamily="34" charset="-122"/>
                <a:ea typeface="微软雅黑" panose="020B0503020204020204" pitchFamily="34" charset="-122"/>
                <a:cs typeface="Noto Sans CJK JP Regular"/>
              </a:rPr>
              <a:t>会</a:t>
            </a:r>
            <a:r>
              <a:rPr sz="1400" spc="10" dirty="0">
                <a:solidFill>
                  <a:srgbClr val="938953"/>
                </a:solidFill>
                <a:latin typeface="微软雅黑" panose="020B0503020204020204" pitchFamily="34" charset="-122"/>
                <a:ea typeface="微软雅黑" panose="020B0503020204020204" pitchFamily="34" charset="-122"/>
                <a:cs typeface="Noto Sans CJK JP Regular"/>
              </a:rPr>
              <a:t>路</a:t>
            </a:r>
            <a:r>
              <a:rPr sz="1400" spc="35" dirty="0">
                <a:solidFill>
                  <a:srgbClr val="938953"/>
                </a:solidFill>
                <a:latin typeface="微软雅黑" panose="020B0503020204020204" pitchFamily="34" charset="-122"/>
                <a:ea typeface="微软雅黑" panose="020B0503020204020204" pitchFamily="34" charset="-122"/>
                <a:cs typeface="Noto Sans CJK JP Regular"/>
              </a:rPr>
              <a:t>演</a:t>
            </a:r>
            <a:r>
              <a:rPr sz="1400" spc="10" dirty="0">
                <a:solidFill>
                  <a:srgbClr val="938953"/>
                </a:solidFill>
                <a:latin typeface="微软雅黑" panose="020B0503020204020204" pitchFamily="34" charset="-122"/>
                <a:ea typeface="微软雅黑" panose="020B0503020204020204" pitchFamily="34" charset="-122"/>
                <a:cs typeface="Noto Sans CJK JP Regular"/>
              </a:rPr>
              <a:t>，</a:t>
            </a:r>
            <a:r>
              <a:rPr sz="1400" spc="20" dirty="0">
                <a:solidFill>
                  <a:srgbClr val="938953"/>
                </a:solidFill>
                <a:latin typeface="微软雅黑" panose="020B0503020204020204" pitchFamily="34" charset="-122"/>
                <a:ea typeface="微软雅黑" panose="020B0503020204020204" pitchFamily="34" charset="-122"/>
                <a:cs typeface="Noto Sans CJK JP Regular"/>
              </a:rPr>
              <a:t>于</a:t>
            </a:r>
            <a:r>
              <a:rPr sz="1400" spc="50" dirty="0">
                <a:solidFill>
                  <a:srgbClr val="938953"/>
                </a:solidFill>
                <a:latin typeface="微软雅黑" panose="020B0503020204020204" pitchFamily="34" charset="-122"/>
                <a:ea typeface="微软雅黑" panose="020B0503020204020204" pitchFamily="34" charset="-122"/>
                <a:cs typeface="Noto Sans CJK JP Regular"/>
              </a:rPr>
              <a:t>2018</a:t>
            </a:r>
            <a:r>
              <a:rPr sz="1400" spc="10" dirty="0">
                <a:solidFill>
                  <a:srgbClr val="938953"/>
                </a:solidFill>
                <a:latin typeface="微软雅黑" panose="020B0503020204020204" pitchFamily="34" charset="-122"/>
                <a:ea typeface="微软雅黑" panose="020B0503020204020204" pitchFamily="34" charset="-122"/>
                <a:cs typeface="Noto Sans CJK JP Regular"/>
              </a:rPr>
              <a:t>年</a:t>
            </a:r>
            <a:r>
              <a:rPr sz="1400" spc="70" dirty="0">
                <a:solidFill>
                  <a:srgbClr val="938953"/>
                </a:solidFill>
                <a:latin typeface="微软雅黑" panose="020B0503020204020204" pitchFamily="34" charset="-122"/>
                <a:ea typeface="微软雅黑" panose="020B0503020204020204" pitchFamily="34" charset="-122"/>
                <a:cs typeface="Noto Sans CJK JP Regular"/>
              </a:rPr>
              <a:t>1</a:t>
            </a:r>
            <a:r>
              <a:rPr sz="1400" spc="20" dirty="0">
                <a:solidFill>
                  <a:srgbClr val="938953"/>
                </a:solidFill>
                <a:latin typeface="微软雅黑" panose="020B0503020204020204" pitchFamily="34" charset="-122"/>
                <a:ea typeface="微软雅黑" panose="020B0503020204020204" pitchFamily="34" charset="-122"/>
                <a:cs typeface="Noto Sans CJK JP Regular"/>
              </a:rPr>
              <a:t>月</a:t>
            </a:r>
            <a:r>
              <a:rPr sz="1400" spc="55" dirty="0">
                <a:solidFill>
                  <a:srgbClr val="938953"/>
                </a:solidFill>
                <a:latin typeface="微软雅黑" panose="020B0503020204020204" pitchFamily="34" charset="-122"/>
                <a:ea typeface="微软雅黑" panose="020B0503020204020204" pitchFamily="34" charset="-122"/>
                <a:cs typeface="Noto Sans CJK JP Regular"/>
              </a:rPr>
              <a:t>25</a:t>
            </a:r>
            <a:r>
              <a:rPr sz="1400" spc="10" dirty="0">
                <a:solidFill>
                  <a:srgbClr val="938953"/>
                </a:solidFill>
                <a:latin typeface="微软雅黑" panose="020B0503020204020204" pitchFamily="34" charset="-122"/>
                <a:ea typeface="微软雅黑" panose="020B0503020204020204" pitchFamily="34" charset="-122"/>
                <a:cs typeface="Noto Sans CJK JP Regular"/>
              </a:rPr>
              <a:t>日</a:t>
            </a:r>
            <a:r>
              <a:rPr sz="1400" spc="20" dirty="0">
                <a:solidFill>
                  <a:srgbClr val="938953"/>
                </a:solidFill>
                <a:latin typeface="微软雅黑" panose="020B0503020204020204" pitchFamily="34" charset="-122"/>
                <a:ea typeface="微软雅黑" panose="020B0503020204020204" pitchFamily="34" charset="-122"/>
                <a:cs typeface="Noto Sans CJK JP Regular"/>
              </a:rPr>
              <a:t>在</a:t>
            </a:r>
            <a:r>
              <a:rPr sz="1400" spc="10" dirty="0">
                <a:solidFill>
                  <a:srgbClr val="938953"/>
                </a:solidFill>
                <a:latin typeface="微软雅黑" panose="020B0503020204020204" pitchFamily="34" charset="-122"/>
                <a:ea typeface="微软雅黑" panose="020B0503020204020204" pitchFamily="34" charset="-122"/>
                <a:cs typeface="Noto Sans CJK JP Regular"/>
              </a:rPr>
              <a:t>德</a:t>
            </a:r>
            <a:r>
              <a:rPr sz="1400" dirty="0">
                <a:solidFill>
                  <a:srgbClr val="938953"/>
                </a:solidFill>
                <a:latin typeface="微软雅黑" panose="020B0503020204020204" pitchFamily="34" charset="-122"/>
                <a:ea typeface="微软雅黑" panose="020B0503020204020204" pitchFamily="34" charset="-122"/>
                <a:cs typeface="Noto Sans CJK JP Regular"/>
              </a:rPr>
              <a:t>国 </a:t>
            </a:r>
            <a:r>
              <a:rPr sz="1400" spc="10" dirty="0">
                <a:solidFill>
                  <a:srgbClr val="938953"/>
                </a:solidFill>
                <a:latin typeface="微软雅黑" panose="020B0503020204020204" pitchFamily="34" charset="-122"/>
                <a:ea typeface="微软雅黑" panose="020B0503020204020204" pitchFamily="34" charset="-122"/>
                <a:cs typeface="Noto Sans CJK JP Regular"/>
              </a:rPr>
              <a:t>慕尼黑四季凯宾</a:t>
            </a:r>
            <a:r>
              <a:rPr sz="1400" spc="25" dirty="0">
                <a:solidFill>
                  <a:srgbClr val="938953"/>
                </a:solidFill>
                <a:latin typeface="微软雅黑" panose="020B0503020204020204" pitchFamily="34" charset="-122"/>
                <a:ea typeface="微软雅黑" panose="020B0503020204020204" pitchFamily="34" charset="-122"/>
                <a:cs typeface="Noto Sans CJK JP Regular"/>
              </a:rPr>
              <a:t>斯</a:t>
            </a:r>
            <a:r>
              <a:rPr sz="1400" spc="10" dirty="0">
                <a:solidFill>
                  <a:srgbClr val="938953"/>
                </a:solidFill>
                <a:latin typeface="微软雅黑" panose="020B0503020204020204" pitchFamily="34" charset="-122"/>
                <a:ea typeface="微软雅黑" panose="020B0503020204020204" pitchFamily="34" charset="-122"/>
                <a:cs typeface="Noto Sans CJK JP Regular"/>
              </a:rPr>
              <a:t>基酒店成功举</a:t>
            </a:r>
            <a:r>
              <a:rPr sz="1400" spc="15" dirty="0">
                <a:solidFill>
                  <a:srgbClr val="938953"/>
                </a:solidFill>
                <a:latin typeface="微软雅黑" panose="020B0503020204020204" pitchFamily="34" charset="-122"/>
                <a:ea typeface="微软雅黑" panose="020B0503020204020204" pitchFamily="34" charset="-122"/>
                <a:cs typeface="Noto Sans CJK JP Regular"/>
              </a:rPr>
              <a:t>办</a:t>
            </a:r>
            <a:r>
              <a:rPr sz="1400" spc="10" dirty="0">
                <a:solidFill>
                  <a:srgbClr val="938953"/>
                </a:solidFill>
                <a:latin typeface="微软雅黑" panose="020B0503020204020204" pitchFamily="34" charset="-122"/>
                <a:ea typeface="微软雅黑" panose="020B0503020204020204" pitchFamily="34" charset="-122"/>
                <a:cs typeface="Noto Sans CJK JP Regular"/>
              </a:rPr>
              <a:t>。驻慕尼黑总领馆及驻德各经商机</a:t>
            </a:r>
            <a:r>
              <a:rPr sz="1400" spc="15" dirty="0">
                <a:solidFill>
                  <a:srgbClr val="938953"/>
                </a:solidFill>
                <a:latin typeface="微软雅黑" panose="020B0503020204020204" pitchFamily="34" charset="-122"/>
                <a:ea typeface="微软雅黑" panose="020B0503020204020204" pitchFamily="34" charset="-122"/>
                <a:cs typeface="Noto Sans CJK JP Regular"/>
              </a:rPr>
              <a:t>构</a:t>
            </a:r>
            <a:r>
              <a:rPr sz="1400" spc="10" dirty="0">
                <a:solidFill>
                  <a:srgbClr val="938953"/>
                </a:solidFill>
                <a:latin typeface="微软雅黑" panose="020B0503020204020204" pitchFamily="34" charset="-122"/>
                <a:ea typeface="微软雅黑" panose="020B0503020204020204" pitchFamily="34" charset="-122"/>
                <a:cs typeface="Noto Sans CJK JP Regular"/>
              </a:rPr>
              <a:t>、</a:t>
            </a:r>
            <a:r>
              <a:rPr sz="1400" spc="15" dirty="0">
                <a:solidFill>
                  <a:srgbClr val="938953"/>
                </a:solidFill>
                <a:latin typeface="微软雅黑" panose="020B0503020204020204" pitchFamily="34" charset="-122"/>
                <a:ea typeface="微软雅黑" panose="020B0503020204020204" pitchFamily="34" charset="-122"/>
                <a:cs typeface="Noto Sans CJK JP Regular"/>
              </a:rPr>
              <a:t>中资机</a:t>
            </a:r>
            <a:r>
              <a:rPr sz="1400" spc="5" dirty="0">
                <a:solidFill>
                  <a:srgbClr val="938953"/>
                </a:solidFill>
                <a:latin typeface="微软雅黑" panose="020B0503020204020204" pitchFamily="34" charset="-122"/>
                <a:ea typeface="微软雅黑" panose="020B0503020204020204" pitchFamily="34" charset="-122"/>
                <a:cs typeface="Noto Sans CJK JP Regular"/>
              </a:rPr>
              <a:t>构</a:t>
            </a:r>
            <a:r>
              <a:rPr sz="1400" spc="10" dirty="0">
                <a:solidFill>
                  <a:srgbClr val="938953"/>
                </a:solidFill>
                <a:latin typeface="微软雅黑" panose="020B0503020204020204" pitchFamily="34" charset="-122"/>
                <a:ea typeface="微软雅黑" panose="020B0503020204020204" pitchFamily="34" charset="-122"/>
                <a:cs typeface="Noto Sans CJK JP Regular"/>
              </a:rPr>
              <a:t>、德方政府部门、商协</a:t>
            </a:r>
            <a:r>
              <a:rPr sz="1400" spc="15" dirty="0">
                <a:solidFill>
                  <a:srgbClr val="938953"/>
                </a:solidFill>
                <a:latin typeface="微软雅黑" panose="020B0503020204020204" pitchFamily="34" charset="-122"/>
                <a:ea typeface="微软雅黑" panose="020B0503020204020204" pitchFamily="34" charset="-122"/>
                <a:cs typeface="Noto Sans CJK JP Regular"/>
              </a:rPr>
              <a:t>会</a:t>
            </a:r>
            <a:r>
              <a:rPr sz="1400" spc="10" dirty="0">
                <a:solidFill>
                  <a:srgbClr val="938953"/>
                </a:solidFill>
                <a:latin typeface="微软雅黑" panose="020B0503020204020204" pitchFamily="34" charset="-122"/>
                <a:ea typeface="微软雅黑" panose="020B0503020204020204" pitchFamily="34" charset="-122"/>
                <a:cs typeface="Noto Sans CJK JP Regular"/>
              </a:rPr>
              <a:t>、企业 </a:t>
            </a:r>
            <a:r>
              <a:rPr sz="1400" spc="20" dirty="0">
                <a:solidFill>
                  <a:srgbClr val="938953"/>
                </a:solidFill>
                <a:latin typeface="微软雅黑" panose="020B0503020204020204" pitchFamily="34" charset="-122"/>
                <a:ea typeface="微软雅黑" panose="020B0503020204020204" pitchFamily="34" charset="-122"/>
                <a:cs typeface="Noto Sans CJK JP Regular"/>
              </a:rPr>
              <a:t>及媒体</a:t>
            </a:r>
            <a:r>
              <a:rPr sz="1400" spc="10" dirty="0">
                <a:solidFill>
                  <a:srgbClr val="938953"/>
                </a:solidFill>
                <a:latin typeface="微软雅黑" panose="020B0503020204020204" pitchFamily="34" charset="-122"/>
                <a:ea typeface="微软雅黑" panose="020B0503020204020204" pitchFamily="34" charset="-122"/>
                <a:cs typeface="Noto Sans CJK JP Regular"/>
              </a:rPr>
              <a:t>等</a:t>
            </a:r>
            <a:r>
              <a:rPr sz="1400" spc="25" dirty="0">
                <a:solidFill>
                  <a:srgbClr val="938953"/>
                </a:solidFill>
                <a:latin typeface="微软雅黑" panose="020B0503020204020204" pitchFamily="34" charset="-122"/>
                <a:ea typeface="微软雅黑" panose="020B0503020204020204" pitchFamily="34" charset="-122"/>
                <a:cs typeface="Noto Sans CJK JP Regular"/>
              </a:rPr>
              <a:t>共</a:t>
            </a:r>
            <a:r>
              <a:rPr sz="1400" spc="50" dirty="0">
                <a:solidFill>
                  <a:srgbClr val="938953"/>
                </a:solidFill>
                <a:latin typeface="微软雅黑" panose="020B0503020204020204" pitchFamily="34" charset="-122"/>
                <a:ea typeface="微软雅黑" panose="020B0503020204020204" pitchFamily="34" charset="-122"/>
                <a:cs typeface="Noto Sans CJK JP Regular"/>
              </a:rPr>
              <a:t>150</a:t>
            </a:r>
            <a:r>
              <a:rPr sz="1400" spc="10" dirty="0">
                <a:solidFill>
                  <a:srgbClr val="938953"/>
                </a:solidFill>
                <a:latin typeface="微软雅黑" panose="020B0503020204020204" pitchFamily="34" charset="-122"/>
                <a:ea typeface="微软雅黑" panose="020B0503020204020204" pitchFamily="34" charset="-122"/>
                <a:cs typeface="Noto Sans CJK JP Regular"/>
              </a:rPr>
              <a:t>人</a:t>
            </a:r>
            <a:r>
              <a:rPr sz="1400" spc="20" dirty="0">
                <a:solidFill>
                  <a:srgbClr val="938953"/>
                </a:solidFill>
                <a:latin typeface="微软雅黑" panose="020B0503020204020204" pitchFamily="34" charset="-122"/>
                <a:ea typeface="微软雅黑" panose="020B0503020204020204" pitchFamily="34" charset="-122"/>
                <a:cs typeface="Noto Sans CJK JP Regular"/>
              </a:rPr>
              <a:t>参加了</a:t>
            </a:r>
            <a:r>
              <a:rPr sz="1400" spc="10" dirty="0">
                <a:solidFill>
                  <a:srgbClr val="938953"/>
                </a:solidFill>
                <a:latin typeface="微软雅黑" panose="020B0503020204020204" pitchFamily="34" charset="-122"/>
                <a:ea typeface="微软雅黑" panose="020B0503020204020204" pitchFamily="34" charset="-122"/>
                <a:cs typeface="Noto Sans CJK JP Regular"/>
              </a:rPr>
              <a:t>此</a:t>
            </a:r>
            <a:r>
              <a:rPr sz="1400" spc="20" dirty="0">
                <a:solidFill>
                  <a:srgbClr val="938953"/>
                </a:solidFill>
                <a:latin typeface="微软雅黑" panose="020B0503020204020204" pitchFamily="34" charset="-122"/>
                <a:ea typeface="微软雅黑" panose="020B0503020204020204" pitchFamily="34" charset="-122"/>
                <a:cs typeface="Noto Sans CJK JP Regular"/>
              </a:rPr>
              <a:t>次路演</a:t>
            </a:r>
            <a:r>
              <a:rPr sz="1400" spc="10" dirty="0">
                <a:solidFill>
                  <a:srgbClr val="938953"/>
                </a:solidFill>
                <a:latin typeface="微软雅黑" panose="020B0503020204020204" pitchFamily="34" charset="-122"/>
                <a:ea typeface="微软雅黑" panose="020B0503020204020204" pitchFamily="34" charset="-122"/>
                <a:cs typeface="Noto Sans CJK JP Regular"/>
              </a:rPr>
              <a:t>。</a:t>
            </a:r>
            <a:r>
              <a:rPr sz="1400" spc="20" dirty="0">
                <a:solidFill>
                  <a:srgbClr val="938953"/>
                </a:solidFill>
                <a:latin typeface="微软雅黑" panose="020B0503020204020204" pitchFamily="34" charset="-122"/>
                <a:ea typeface="微软雅黑" panose="020B0503020204020204" pitchFamily="34" charset="-122"/>
                <a:cs typeface="Noto Sans CJK JP Regular"/>
              </a:rPr>
              <a:t>来自中</a:t>
            </a:r>
            <a:r>
              <a:rPr sz="1400" spc="10" dirty="0">
                <a:solidFill>
                  <a:srgbClr val="938953"/>
                </a:solidFill>
                <a:latin typeface="微软雅黑" panose="020B0503020204020204" pitchFamily="34" charset="-122"/>
                <a:ea typeface="微软雅黑" panose="020B0503020204020204" pitchFamily="34" charset="-122"/>
                <a:cs typeface="Noto Sans CJK JP Regular"/>
              </a:rPr>
              <a:t>国</a:t>
            </a:r>
            <a:r>
              <a:rPr sz="1400" spc="20" dirty="0">
                <a:solidFill>
                  <a:srgbClr val="938953"/>
                </a:solidFill>
                <a:latin typeface="微软雅黑" panose="020B0503020204020204" pitchFamily="34" charset="-122"/>
                <a:ea typeface="微软雅黑" panose="020B0503020204020204" pitchFamily="34" charset="-122"/>
                <a:cs typeface="Noto Sans CJK JP Regular"/>
              </a:rPr>
              <a:t>商务</a:t>
            </a:r>
            <a:r>
              <a:rPr sz="1400" spc="10" dirty="0">
                <a:solidFill>
                  <a:srgbClr val="938953"/>
                </a:solidFill>
                <a:latin typeface="微软雅黑" panose="020B0503020204020204" pitchFamily="34" charset="-122"/>
                <a:ea typeface="微软雅黑" panose="020B0503020204020204" pitchFamily="34" charset="-122"/>
                <a:cs typeface="Noto Sans CJK JP Regular"/>
              </a:rPr>
              <a:t>部欧</a:t>
            </a:r>
            <a:r>
              <a:rPr sz="1400" spc="20" dirty="0">
                <a:solidFill>
                  <a:srgbClr val="938953"/>
                </a:solidFill>
                <a:latin typeface="微软雅黑" panose="020B0503020204020204" pitchFamily="34" charset="-122"/>
                <a:ea typeface="微软雅黑" panose="020B0503020204020204" pitchFamily="34" charset="-122"/>
                <a:cs typeface="Noto Sans CJK JP Regular"/>
              </a:rPr>
              <a:t>洲司</a:t>
            </a:r>
            <a:r>
              <a:rPr sz="1400" spc="10" dirty="0">
                <a:solidFill>
                  <a:srgbClr val="938953"/>
                </a:solidFill>
                <a:latin typeface="微软雅黑" panose="020B0503020204020204" pitchFamily="34" charset="-122"/>
                <a:ea typeface="微软雅黑" panose="020B0503020204020204" pitchFamily="34" charset="-122"/>
                <a:cs typeface="Noto Sans CJK JP Regular"/>
              </a:rPr>
              <a:t>以</a:t>
            </a:r>
            <a:r>
              <a:rPr sz="1400" spc="20" dirty="0">
                <a:solidFill>
                  <a:srgbClr val="938953"/>
                </a:solidFill>
                <a:latin typeface="微软雅黑" panose="020B0503020204020204" pitchFamily="34" charset="-122"/>
                <a:ea typeface="微软雅黑" panose="020B0503020204020204" pitchFamily="34" charset="-122"/>
                <a:cs typeface="Noto Sans CJK JP Regular"/>
              </a:rPr>
              <a:t>及进</a:t>
            </a:r>
            <a:r>
              <a:rPr sz="1400" spc="10" dirty="0">
                <a:solidFill>
                  <a:srgbClr val="938953"/>
                </a:solidFill>
                <a:latin typeface="微软雅黑" panose="020B0503020204020204" pitchFamily="34" charset="-122"/>
                <a:ea typeface="微软雅黑" panose="020B0503020204020204" pitchFamily="34" charset="-122"/>
                <a:cs typeface="Noto Sans CJK JP Regular"/>
              </a:rPr>
              <a:t>口</a:t>
            </a:r>
            <a:r>
              <a:rPr sz="1400" spc="20" dirty="0">
                <a:solidFill>
                  <a:srgbClr val="938953"/>
                </a:solidFill>
                <a:latin typeface="微软雅黑" panose="020B0503020204020204" pitchFamily="34" charset="-122"/>
                <a:ea typeface="微软雅黑" panose="020B0503020204020204" pitchFamily="34" charset="-122"/>
                <a:cs typeface="Noto Sans CJK JP Regular"/>
              </a:rPr>
              <a:t>博</a:t>
            </a:r>
            <a:r>
              <a:rPr sz="1400" spc="10" dirty="0">
                <a:solidFill>
                  <a:srgbClr val="938953"/>
                </a:solidFill>
                <a:latin typeface="微软雅黑" panose="020B0503020204020204" pitchFamily="34" charset="-122"/>
                <a:ea typeface="微软雅黑" panose="020B0503020204020204" pitchFamily="34" charset="-122"/>
                <a:cs typeface="Noto Sans CJK JP Regular"/>
              </a:rPr>
              <a:t>览</a:t>
            </a:r>
            <a:r>
              <a:rPr sz="1400" spc="20" dirty="0">
                <a:solidFill>
                  <a:srgbClr val="938953"/>
                </a:solidFill>
                <a:latin typeface="微软雅黑" panose="020B0503020204020204" pitchFamily="34" charset="-122"/>
                <a:ea typeface="微软雅黑" panose="020B0503020204020204" pitchFamily="34" charset="-122"/>
                <a:cs typeface="Noto Sans CJK JP Regular"/>
              </a:rPr>
              <a:t>局的</a:t>
            </a:r>
            <a:r>
              <a:rPr sz="1400" spc="10" dirty="0">
                <a:solidFill>
                  <a:srgbClr val="938953"/>
                </a:solidFill>
                <a:latin typeface="微软雅黑" panose="020B0503020204020204" pitchFamily="34" charset="-122"/>
                <a:ea typeface="微软雅黑" panose="020B0503020204020204" pitchFamily="34" charset="-122"/>
                <a:cs typeface="Noto Sans CJK JP Regular"/>
              </a:rPr>
              <a:t>领</a:t>
            </a:r>
            <a:r>
              <a:rPr sz="1400" spc="20" dirty="0">
                <a:solidFill>
                  <a:srgbClr val="938953"/>
                </a:solidFill>
                <a:latin typeface="微软雅黑" panose="020B0503020204020204" pitchFamily="34" charset="-122"/>
                <a:ea typeface="微软雅黑" panose="020B0503020204020204" pitchFamily="34" charset="-122"/>
                <a:cs typeface="Noto Sans CJK JP Regular"/>
              </a:rPr>
              <a:t>导详</a:t>
            </a:r>
            <a:r>
              <a:rPr sz="1400" spc="10" dirty="0">
                <a:solidFill>
                  <a:srgbClr val="938953"/>
                </a:solidFill>
                <a:latin typeface="微软雅黑" panose="020B0503020204020204" pitchFamily="34" charset="-122"/>
                <a:ea typeface="微软雅黑" panose="020B0503020204020204" pitchFamily="34" charset="-122"/>
                <a:cs typeface="Noto Sans CJK JP Regular"/>
              </a:rPr>
              <a:t>细</a:t>
            </a:r>
            <a:r>
              <a:rPr sz="1400" spc="20" dirty="0">
                <a:solidFill>
                  <a:srgbClr val="938953"/>
                </a:solidFill>
                <a:latin typeface="微软雅黑" panose="020B0503020204020204" pitchFamily="34" charset="-122"/>
                <a:ea typeface="微软雅黑" panose="020B0503020204020204" pitchFamily="34" charset="-122"/>
                <a:cs typeface="Noto Sans CJK JP Regular"/>
              </a:rPr>
              <a:t>介</a:t>
            </a:r>
            <a:r>
              <a:rPr sz="1400" spc="10" dirty="0">
                <a:solidFill>
                  <a:srgbClr val="938953"/>
                </a:solidFill>
                <a:latin typeface="微软雅黑" panose="020B0503020204020204" pitchFamily="34" charset="-122"/>
                <a:ea typeface="微软雅黑" panose="020B0503020204020204" pitchFamily="34" charset="-122"/>
                <a:cs typeface="Noto Sans CJK JP Regular"/>
              </a:rPr>
              <a:t>绍</a:t>
            </a:r>
            <a:r>
              <a:rPr sz="1400" spc="20" dirty="0">
                <a:solidFill>
                  <a:srgbClr val="938953"/>
                </a:solidFill>
                <a:latin typeface="微软雅黑" panose="020B0503020204020204" pitchFamily="34" charset="-122"/>
                <a:ea typeface="微软雅黑" panose="020B0503020204020204" pitchFamily="34" charset="-122"/>
                <a:cs typeface="Noto Sans CJK JP Regular"/>
              </a:rPr>
              <a:t>了将</a:t>
            </a:r>
            <a:r>
              <a:rPr sz="1400" spc="10" dirty="0">
                <a:solidFill>
                  <a:srgbClr val="938953"/>
                </a:solidFill>
                <a:latin typeface="微软雅黑" panose="020B0503020204020204" pitchFamily="34" charset="-122"/>
                <a:ea typeface="微软雅黑" panose="020B0503020204020204" pitchFamily="34" charset="-122"/>
                <a:cs typeface="Noto Sans CJK JP Regular"/>
              </a:rPr>
              <a:t>于</a:t>
            </a:r>
            <a:r>
              <a:rPr sz="1400" spc="20" dirty="0">
                <a:solidFill>
                  <a:srgbClr val="938953"/>
                </a:solidFill>
                <a:latin typeface="微软雅黑" panose="020B0503020204020204" pitchFamily="34" charset="-122"/>
                <a:ea typeface="微软雅黑" panose="020B0503020204020204" pitchFamily="34" charset="-122"/>
                <a:cs typeface="Noto Sans CJK JP Regular"/>
              </a:rPr>
              <a:t>上海</a:t>
            </a:r>
            <a:r>
              <a:rPr sz="1400" spc="10" dirty="0">
                <a:solidFill>
                  <a:srgbClr val="938953"/>
                </a:solidFill>
                <a:latin typeface="微软雅黑" panose="020B0503020204020204" pitchFamily="34" charset="-122"/>
                <a:ea typeface="微软雅黑" panose="020B0503020204020204" pitchFamily="34" charset="-122"/>
                <a:cs typeface="Noto Sans CJK JP Regular"/>
              </a:rPr>
              <a:t>举</a:t>
            </a:r>
            <a:r>
              <a:rPr sz="1400" spc="20" dirty="0">
                <a:solidFill>
                  <a:srgbClr val="938953"/>
                </a:solidFill>
                <a:latin typeface="微软雅黑" panose="020B0503020204020204" pitchFamily="34" charset="-122"/>
                <a:ea typeface="微软雅黑" panose="020B0503020204020204" pitchFamily="34" charset="-122"/>
                <a:cs typeface="Noto Sans CJK JP Regular"/>
              </a:rPr>
              <a:t>办</a:t>
            </a:r>
            <a:r>
              <a:rPr sz="1400" spc="10" dirty="0">
                <a:solidFill>
                  <a:srgbClr val="938953"/>
                </a:solidFill>
                <a:latin typeface="微软雅黑" panose="020B0503020204020204" pitchFamily="34" charset="-122"/>
                <a:ea typeface="微软雅黑" panose="020B0503020204020204" pitchFamily="34" charset="-122"/>
                <a:cs typeface="Noto Sans CJK JP Regular"/>
              </a:rPr>
              <a:t>的</a:t>
            </a:r>
            <a:r>
              <a:rPr sz="1400" spc="20" dirty="0">
                <a:solidFill>
                  <a:srgbClr val="938953"/>
                </a:solidFill>
                <a:latin typeface="微软雅黑" panose="020B0503020204020204" pitchFamily="34" charset="-122"/>
                <a:ea typeface="微软雅黑" panose="020B0503020204020204" pitchFamily="34" charset="-122"/>
                <a:cs typeface="Noto Sans CJK JP Regular"/>
              </a:rPr>
              <a:t>首</a:t>
            </a:r>
            <a:r>
              <a:rPr sz="1400" dirty="0">
                <a:solidFill>
                  <a:srgbClr val="938953"/>
                </a:solidFill>
                <a:latin typeface="微软雅黑" panose="020B0503020204020204" pitchFamily="34" charset="-122"/>
                <a:ea typeface="微软雅黑" panose="020B0503020204020204" pitchFamily="34" charset="-122"/>
                <a:cs typeface="Noto Sans CJK JP Regular"/>
              </a:rPr>
              <a:t>届 中国国际进口博览会的</a:t>
            </a:r>
            <a:r>
              <a:rPr sz="1400" spc="-15" dirty="0">
                <a:solidFill>
                  <a:srgbClr val="938953"/>
                </a:solidFill>
                <a:latin typeface="微软雅黑" panose="020B0503020204020204" pitchFamily="34" charset="-122"/>
                <a:ea typeface="微软雅黑" panose="020B0503020204020204" pitchFamily="34" charset="-122"/>
                <a:cs typeface="Noto Sans CJK JP Regular"/>
              </a:rPr>
              <a:t>筹</a:t>
            </a:r>
            <a:r>
              <a:rPr sz="1400" dirty="0">
                <a:solidFill>
                  <a:srgbClr val="938953"/>
                </a:solidFill>
                <a:latin typeface="微软雅黑" panose="020B0503020204020204" pitchFamily="34" charset="-122"/>
                <a:ea typeface="微软雅黑" panose="020B0503020204020204" pitchFamily="34" charset="-122"/>
                <a:cs typeface="Noto Sans CJK JP Regular"/>
              </a:rPr>
              <a:t>备情</a:t>
            </a:r>
            <a:r>
              <a:rPr sz="1400" spc="-10" dirty="0">
                <a:solidFill>
                  <a:srgbClr val="938953"/>
                </a:solidFill>
                <a:latin typeface="微软雅黑" panose="020B0503020204020204" pitchFamily="34" charset="-122"/>
                <a:ea typeface="微软雅黑" panose="020B0503020204020204" pitchFamily="34" charset="-122"/>
                <a:cs typeface="Noto Sans CJK JP Regular"/>
              </a:rPr>
              <a:t>况</a:t>
            </a:r>
            <a:r>
              <a:rPr sz="1400" dirty="0">
                <a:solidFill>
                  <a:srgbClr val="938953"/>
                </a:solidFill>
                <a:latin typeface="微软雅黑" panose="020B0503020204020204" pitchFamily="34" charset="-122"/>
                <a:ea typeface="微软雅黑" panose="020B0503020204020204" pitchFamily="34" charset="-122"/>
                <a:cs typeface="Noto Sans CJK JP Regular"/>
              </a:rPr>
              <a:t>，并</a:t>
            </a:r>
            <a:r>
              <a:rPr sz="1400" spc="-15" dirty="0">
                <a:solidFill>
                  <a:srgbClr val="938953"/>
                </a:solidFill>
                <a:latin typeface="微软雅黑" panose="020B0503020204020204" pitchFamily="34" charset="-122"/>
                <a:ea typeface="微软雅黑" panose="020B0503020204020204" pitchFamily="34" charset="-122"/>
                <a:cs typeface="Noto Sans CJK JP Regular"/>
              </a:rPr>
              <a:t>回</a:t>
            </a:r>
            <a:r>
              <a:rPr sz="1400" dirty="0">
                <a:solidFill>
                  <a:srgbClr val="938953"/>
                </a:solidFill>
                <a:latin typeface="微软雅黑" panose="020B0503020204020204" pitchFamily="34" charset="-122"/>
                <a:ea typeface="微软雅黑" panose="020B0503020204020204" pitchFamily="34" charset="-122"/>
                <a:cs typeface="Noto Sans CJK JP Regular"/>
              </a:rPr>
              <a:t>答了</a:t>
            </a:r>
            <a:r>
              <a:rPr sz="1400" spc="-15" dirty="0">
                <a:solidFill>
                  <a:srgbClr val="938953"/>
                </a:solidFill>
                <a:latin typeface="微软雅黑" panose="020B0503020204020204" pitchFamily="34" charset="-122"/>
                <a:ea typeface="微软雅黑" panose="020B0503020204020204" pitchFamily="34" charset="-122"/>
                <a:cs typeface="Noto Sans CJK JP Regular"/>
              </a:rPr>
              <a:t>德</a:t>
            </a:r>
            <a:r>
              <a:rPr sz="1400" dirty="0">
                <a:solidFill>
                  <a:srgbClr val="938953"/>
                </a:solidFill>
                <a:latin typeface="微软雅黑" panose="020B0503020204020204" pitchFamily="34" charset="-122"/>
                <a:ea typeface="微软雅黑" panose="020B0503020204020204" pitchFamily="34" charset="-122"/>
                <a:cs typeface="Noto Sans CJK JP Regular"/>
              </a:rPr>
              <a:t>国企</a:t>
            </a:r>
            <a:r>
              <a:rPr sz="1400" spc="-15" dirty="0">
                <a:solidFill>
                  <a:srgbClr val="938953"/>
                </a:solidFill>
                <a:latin typeface="微软雅黑" panose="020B0503020204020204" pitchFamily="34" charset="-122"/>
                <a:ea typeface="微软雅黑" panose="020B0503020204020204" pitchFamily="34" charset="-122"/>
                <a:cs typeface="Noto Sans CJK JP Regular"/>
              </a:rPr>
              <a:t>业</a:t>
            </a:r>
            <a:r>
              <a:rPr sz="1400" dirty="0">
                <a:solidFill>
                  <a:srgbClr val="938953"/>
                </a:solidFill>
                <a:latin typeface="微软雅黑" panose="020B0503020204020204" pitchFamily="34" charset="-122"/>
                <a:ea typeface="微软雅黑" panose="020B0503020204020204" pitchFamily="34" charset="-122"/>
                <a:cs typeface="Noto Sans CJK JP Regular"/>
              </a:rPr>
              <a:t>关心</a:t>
            </a:r>
            <a:r>
              <a:rPr sz="1400" spc="-15" dirty="0">
                <a:solidFill>
                  <a:srgbClr val="938953"/>
                </a:solidFill>
                <a:latin typeface="微软雅黑" panose="020B0503020204020204" pitchFamily="34" charset="-122"/>
                <a:ea typeface="微软雅黑" panose="020B0503020204020204" pitchFamily="34" charset="-122"/>
                <a:cs typeface="Noto Sans CJK JP Regular"/>
              </a:rPr>
              <a:t>的</a:t>
            </a:r>
            <a:r>
              <a:rPr sz="1400" dirty="0">
                <a:solidFill>
                  <a:srgbClr val="938953"/>
                </a:solidFill>
                <a:latin typeface="微软雅黑" panose="020B0503020204020204" pitchFamily="34" charset="-122"/>
                <a:ea typeface="微软雅黑" panose="020B0503020204020204" pitchFamily="34" charset="-122"/>
                <a:cs typeface="Noto Sans CJK JP Regular"/>
              </a:rPr>
              <a:t>问</a:t>
            </a:r>
            <a:r>
              <a:rPr sz="1400" spc="5" dirty="0">
                <a:solidFill>
                  <a:srgbClr val="938953"/>
                </a:solidFill>
                <a:latin typeface="微软雅黑" panose="020B0503020204020204" pitchFamily="34" charset="-122"/>
                <a:ea typeface="微软雅黑" panose="020B0503020204020204" pitchFamily="34" charset="-122"/>
                <a:cs typeface="Noto Sans CJK JP Regular"/>
              </a:rPr>
              <a:t>题</a:t>
            </a:r>
            <a:r>
              <a:rPr sz="1400" dirty="0">
                <a:solidFill>
                  <a:srgbClr val="938953"/>
                </a:solidFill>
                <a:latin typeface="微软雅黑" panose="020B0503020204020204" pitchFamily="34" charset="-122"/>
                <a:ea typeface="微软雅黑" panose="020B0503020204020204" pitchFamily="34" charset="-122"/>
                <a:cs typeface="Noto Sans CJK JP Regular"/>
              </a:rPr>
              <a:t>。</a:t>
            </a:r>
            <a:endParaRPr sz="1400" dirty="0">
              <a:latin typeface="微软雅黑" panose="020B0503020204020204" pitchFamily="34" charset="-122"/>
              <a:ea typeface="微软雅黑" panose="020B0503020204020204" pitchFamily="34" charset="-122"/>
              <a:cs typeface="Noto Sans CJK JP Regular"/>
            </a:endParaRPr>
          </a:p>
        </p:txBody>
      </p:sp>
      <p:sp>
        <p:nvSpPr>
          <p:cNvPr id="15" name="object 6"/>
          <p:cNvSpPr/>
          <p:nvPr/>
        </p:nvSpPr>
        <p:spPr>
          <a:xfrm>
            <a:off x="1519427" y="1298447"/>
            <a:ext cx="2881884" cy="2157984"/>
          </a:xfrm>
          <a:prstGeom prst="rect">
            <a:avLst/>
          </a:prstGeom>
          <a:blipFill>
            <a:blip r:embed="rId4" cstate="print"/>
            <a:stretch>
              <a:fillRect/>
            </a:stretch>
          </a:blipFill>
        </p:spPr>
        <p:txBody>
          <a:bodyPr wrap="square" lIns="0" tIns="0" rIns="0" bIns="0" rtlCol="0"/>
          <a:lstStyle/>
          <a:p>
            <a:endParaRPr/>
          </a:p>
        </p:txBody>
      </p:sp>
      <p:sp>
        <p:nvSpPr>
          <p:cNvPr id="16" name="object 7"/>
          <p:cNvSpPr/>
          <p:nvPr/>
        </p:nvSpPr>
        <p:spPr>
          <a:xfrm>
            <a:off x="4488179" y="1298447"/>
            <a:ext cx="2884931" cy="2159507"/>
          </a:xfrm>
          <a:prstGeom prst="rect">
            <a:avLst/>
          </a:prstGeom>
          <a:blipFill>
            <a:blip r:embed="rId5" cstate="print"/>
            <a:stretch>
              <a:fillRect/>
            </a:stretch>
          </a:blipFill>
        </p:spPr>
        <p:txBody>
          <a:bodyPr wrap="square" lIns="0" tIns="0" rIns="0" bIns="0" rtlCol="0"/>
          <a:lstStyle/>
          <a:p>
            <a:endParaRPr/>
          </a:p>
        </p:txBody>
      </p:sp>
      <p:sp>
        <p:nvSpPr>
          <p:cNvPr id="17" name="object 8"/>
          <p:cNvSpPr/>
          <p:nvPr/>
        </p:nvSpPr>
        <p:spPr>
          <a:xfrm>
            <a:off x="7459980" y="1298447"/>
            <a:ext cx="3236976" cy="2157984"/>
          </a:xfrm>
          <a:prstGeom prst="rect">
            <a:avLst/>
          </a:prstGeom>
          <a:blipFill>
            <a:blip r:embed="rId6" cstate="print"/>
            <a:stretch>
              <a:fillRect/>
            </a:stretch>
          </a:blipFill>
        </p:spPr>
        <p:txBody>
          <a:bodyPr wrap="square" lIns="0" tIns="0" rIns="0" bIns="0" rtlCol="0"/>
          <a:lstStyle/>
          <a:p>
            <a:endParaRPr/>
          </a:p>
        </p:txBody>
      </p:sp>
      <p:sp>
        <p:nvSpPr>
          <p:cNvPr id="18" name="object 9"/>
          <p:cNvSpPr/>
          <p:nvPr/>
        </p:nvSpPr>
        <p:spPr>
          <a:xfrm>
            <a:off x="1522475" y="3579876"/>
            <a:ext cx="2880360" cy="1921764"/>
          </a:xfrm>
          <a:prstGeom prst="rect">
            <a:avLst/>
          </a:prstGeom>
          <a:blipFill>
            <a:blip r:embed="rId7" cstate="print"/>
            <a:stretch>
              <a:fillRect/>
            </a:stretch>
          </a:blipFill>
        </p:spPr>
        <p:txBody>
          <a:bodyPr wrap="square" lIns="0" tIns="0" rIns="0" bIns="0" rtlCol="0"/>
          <a:lstStyle/>
          <a:p>
            <a:endParaRPr/>
          </a:p>
        </p:txBody>
      </p:sp>
      <p:sp>
        <p:nvSpPr>
          <p:cNvPr id="19" name="object 10"/>
          <p:cNvSpPr/>
          <p:nvPr/>
        </p:nvSpPr>
        <p:spPr>
          <a:xfrm>
            <a:off x="4488179" y="3579876"/>
            <a:ext cx="2886455" cy="1924812"/>
          </a:xfrm>
          <a:prstGeom prst="rect">
            <a:avLst/>
          </a:prstGeom>
          <a:blipFill>
            <a:blip r:embed="rId8" cstate="print"/>
            <a:stretch>
              <a:fillRect/>
            </a:stretch>
          </a:blipFill>
        </p:spPr>
        <p:txBody>
          <a:bodyPr wrap="square" lIns="0" tIns="0" rIns="0" bIns="0" rtlCol="0"/>
          <a:lstStyle/>
          <a:p>
            <a:endParaRPr/>
          </a:p>
        </p:txBody>
      </p:sp>
      <p:sp>
        <p:nvSpPr>
          <p:cNvPr id="20" name="object 11"/>
          <p:cNvSpPr/>
          <p:nvPr/>
        </p:nvSpPr>
        <p:spPr>
          <a:xfrm>
            <a:off x="7459980" y="3579876"/>
            <a:ext cx="3238500" cy="1905000"/>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47553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5363852"/>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6</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-2018</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欧洲旅游及品牌会议</a:t>
            </a:r>
          </a:p>
        </p:txBody>
      </p:sp>
      <p:sp>
        <p:nvSpPr>
          <p:cNvPr id="12" name="object 5"/>
          <p:cNvSpPr txBox="1"/>
          <p:nvPr/>
        </p:nvSpPr>
        <p:spPr>
          <a:xfrm>
            <a:off x="746556" y="3614108"/>
            <a:ext cx="3742054" cy="1467709"/>
          </a:xfrm>
          <a:prstGeom prst="rect">
            <a:avLst/>
          </a:prstGeom>
        </p:spPr>
        <p:txBody>
          <a:bodyPr vert="horz" wrap="square" lIns="0" tIns="13335" rIns="0" bIns="0" rtlCol="0">
            <a:spAutoFit/>
          </a:bodyPr>
          <a:lstStyle/>
          <a:p>
            <a:pPr marL="12700" marR="5080">
              <a:lnSpc>
                <a:spcPct val="100000"/>
              </a:lnSpc>
              <a:spcBef>
                <a:spcPts val="105"/>
              </a:spcBef>
            </a:pPr>
            <a:r>
              <a:rPr sz="1050" spc="30" dirty="0">
                <a:solidFill>
                  <a:srgbClr val="938953"/>
                </a:solidFill>
                <a:latin typeface="微软雅黑" panose="020B0503020204020204" pitchFamily="34" charset="-122"/>
                <a:ea typeface="微软雅黑" panose="020B0503020204020204" pitchFamily="34" charset="-122"/>
                <a:cs typeface="Noto Sans CJK JP Regular"/>
              </a:rPr>
              <a:t>2018</a:t>
            </a:r>
            <a:r>
              <a:rPr sz="1050" spc="5" dirty="0">
                <a:solidFill>
                  <a:srgbClr val="938953"/>
                </a:solidFill>
                <a:latin typeface="微软雅黑" panose="020B0503020204020204" pitchFamily="34" charset="-122"/>
                <a:ea typeface="微软雅黑" panose="020B0503020204020204" pitchFamily="34" charset="-122"/>
                <a:cs typeface="Noto Sans CJK JP Regular"/>
              </a:rPr>
              <a:t>年</a:t>
            </a:r>
            <a:r>
              <a:rPr sz="1050" spc="35" dirty="0">
                <a:solidFill>
                  <a:srgbClr val="938953"/>
                </a:solidFill>
                <a:latin typeface="微软雅黑" panose="020B0503020204020204" pitchFamily="34" charset="-122"/>
                <a:ea typeface="微软雅黑" panose="020B0503020204020204" pitchFamily="34" charset="-122"/>
                <a:cs typeface="Noto Sans CJK JP Regular"/>
              </a:rPr>
              <a:t>3</a:t>
            </a:r>
            <a:r>
              <a:rPr sz="1050" spc="-10" dirty="0">
                <a:solidFill>
                  <a:srgbClr val="938953"/>
                </a:solidFill>
                <a:latin typeface="微软雅黑" panose="020B0503020204020204" pitchFamily="34" charset="-122"/>
                <a:ea typeface="微软雅黑" panose="020B0503020204020204" pitchFamily="34" charset="-122"/>
                <a:cs typeface="Noto Sans CJK JP Regular"/>
              </a:rPr>
              <a:t>月</a:t>
            </a:r>
            <a:r>
              <a:rPr sz="1050" spc="35" dirty="0">
                <a:solidFill>
                  <a:srgbClr val="938953"/>
                </a:solidFill>
                <a:latin typeface="微软雅黑" panose="020B0503020204020204" pitchFamily="34" charset="-122"/>
                <a:ea typeface="微软雅黑" panose="020B0503020204020204" pitchFamily="34" charset="-122"/>
                <a:cs typeface="Noto Sans CJK JP Regular"/>
              </a:rPr>
              <a:t>9</a:t>
            </a:r>
            <a:r>
              <a:rPr sz="1050" spc="5" dirty="0">
                <a:solidFill>
                  <a:srgbClr val="938953"/>
                </a:solidFill>
                <a:latin typeface="微软雅黑" panose="020B0503020204020204" pitchFamily="34" charset="-122"/>
                <a:ea typeface="微软雅黑" panose="020B0503020204020204" pitchFamily="34" charset="-122"/>
                <a:cs typeface="Noto Sans CJK JP Regular"/>
              </a:rPr>
              <a:t>日</a:t>
            </a:r>
            <a:r>
              <a:rPr sz="1050" spc="130" dirty="0">
                <a:solidFill>
                  <a:srgbClr val="938953"/>
                </a:solidFill>
                <a:latin typeface="微软雅黑" panose="020B0503020204020204" pitchFamily="34" charset="-122"/>
                <a:ea typeface="微软雅黑" panose="020B0503020204020204" pitchFamily="34" charset="-122"/>
                <a:cs typeface="Noto Sans CJK JP Regular"/>
              </a:rPr>
              <a:t>“2018</a:t>
            </a:r>
            <a:r>
              <a:rPr sz="1050" spc="270" dirty="0">
                <a:solidFill>
                  <a:srgbClr val="938953"/>
                </a:solidFill>
                <a:latin typeface="微软雅黑" panose="020B0503020204020204" pitchFamily="34" charset="-122"/>
                <a:ea typeface="微软雅黑" panose="020B0503020204020204" pitchFamily="34" charset="-122"/>
                <a:cs typeface="Noto Sans CJK JP Regular"/>
              </a:rPr>
              <a:t> </a:t>
            </a:r>
            <a:r>
              <a:rPr sz="1050" spc="-10" dirty="0">
                <a:solidFill>
                  <a:srgbClr val="938953"/>
                </a:solidFill>
                <a:latin typeface="微软雅黑" panose="020B0503020204020204" pitchFamily="34" charset="-122"/>
                <a:ea typeface="微软雅黑" panose="020B0503020204020204" pitchFamily="34" charset="-122"/>
                <a:cs typeface="Noto Sans CJK JP Regular"/>
              </a:rPr>
              <a:t>欧</a:t>
            </a:r>
            <a:r>
              <a:rPr sz="1050" spc="5" dirty="0">
                <a:solidFill>
                  <a:srgbClr val="938953"/>
                </a:solidFill>
                <a:latin typeface="微软雅黑" panose="020B0503020204020204" pitchFamily="34" charset="-122"/>
                <a:ea typeface="微软雅黑" panose="020B0503020204020204" pitchFamily="34" charset="-122"/>
                <a:cs typeface="Noto Sans CJK JP Regular"/>
              </a:rPr>
              <a:t>洲旅游及品牌</a:t>
            </a:r>
            <a:r>
              <a:rPr sz="1050" spc="-10" dirty="0">
                <a:solidFill>
                  <a:srgbClr val="938953"/>
                </a:solidFill>
                <a:latin typeface="微软雅黑" panose="020B0503020204020204" pitchFamily="34" charset="-122"/>
                <a:ea typeface="微软雅黑" panose="020B0503020204020204" pitchFamily="34" charset="-122"/>
                <a:cs typeface="Noto Sans CJK JP Regular"/>
              </a:rPr>
              <a:t>会</a:t>
            </a:r>
            <a:r>
              <a:rPr sz="1050" spc="5" dirty="0">
                <a:solidFill>
                  <a:srgbClr val="938953"/>
                </a:solidFill>
                <a:latin typeface="微软雅黑" panose="020B0503020204020204" pitchFamily="34" charset="-122"/>
                <a:ea typeface="微软雅黑" panose="020B0503020204020204" pitchFamily="34" charset="-122"/>
                <a:cs typeface="Noto Sans CJK JP Regular"/>
              </a:rPr>
              <a:t>议</a:t>
            </a:r>
            <a:r>
              <a:rPr sz="1050" spc="85" dirty="0">
                <a:solidFill>
                  <a:srgbClr val="938953"/>
                </a:solidFill>
                <a:latin typeface="微软雅黑" panose="020B0503020204020204" pitchFamily="34" charset="-122"/>
                <a:ea typeface="微软雅黑" panose="020B0503020204020204" pitchFamily="34" charset="-122"/>
                <a:cs typeface="Noto Sans CJK JP Regular"/>
              </a:rPr>
              <a:t>-</a:t>
            </a:r>
            <a:r>
              <a:rPr sz="1050" spc="5" dirty="0">
                <a:solidFill>
                  <a:srgbClr val="938953"/>
                </a:solidFill>
                <a:latin typeface="微软雅黑" panose="020B0503020204020204" pitchFamily="34" charset="-122"/>
                <a:ea typeface="微软雅黑" panose="020B0503020204020204" pitchFamily="34" charset="-122"/>
                <a:cs typeface="Noto Sans CJK JP Regular"/>
              </a:rPr>
              <a:t>慕</a:t>
            </a:r>
            <a:r>
              <a:rPr sz="1050" spc="-10" dirty="0">
                <a:solidFill>
                  <a:srgbClr val="938953"/>
                </a:solidFill>
                <a:latin typeface="微软雅黑" panose="020B0503020204020204" pitchFamily="34" charset="-122"/>
                <a:ea typeface="微软雅黑" panose="020B0503020204020204" pitchFamily="34" charset="-122"/>
                <a:cs typeface="Noto Sans CJK JP Regular"/>
              </a:rPr>
              <a:t>尼黑</a:t>
            </a:r>
            <a:r>
              <a:rPr sz="1050" spc="5" dirty="0">
                <a:solidFill>
                  <a:srgbClr val="938953"/>
                </a:solidFill>
                <a:latin typeface="微软雅黑" panose="020B0503020204020204" pitchFamily="34" charset="-122"/>
                <a:ea typeface="微软雅黑" panose="020B0503020204020204" pitchFamily="34" charset="-122"/>
                <a:cs typeface="Noto Sans CJK JP Regular"/>
              </a:rPr>
              <a:t>论</a:t>
            </a:r>
            <a:r>
              <a:rPr sz="1050" dirty="0">
                <a:solidFill>
                  <a:srgbClr val="938953"/>
                </a:solidFill>
                <a:latin typeface="微软雅黑" panose="020B0503020204020204" pitchFamily="34" charset="-122"/>
                <a:ea typeface="微软雅黑" panose="020B0503020204020204" pitchFamily="34" charset="-122"/>
                <a:cs typeface="Noto Sans CJK JP Regular"/>
              </a:rPr>
              <a:t>坛</a:t>
            </a:r>
            <a:r>
              <a:rPr sz="1050" spc="555" dirty="0">
                <a:solidFill>
                  <a:srgbClr val="938953"/>
                </a:solidFill>
                <a:latin typeface="微软雅黑" panose="020B0503020204020204" pitchFamily="34" charset="-122"/>
                <a:ea typeface="微软雅黑" panose="020B0503020204020204" pitchFamily="34" charset="-122"/>
                <a:cs typeface="Noto Sans CJK JP Regular"/>
              </a:rPr>
              <a:t>”</a:t>
            </a:r>
            <a:r>
              <a:rPr sz="1050" spc="5" dirty="0">
                <a:solidFill>
                  <a:srgbClr val="938953"/>
                </a:solidFill>
                <a:latin typeface="微软雅黑" panose="020B0503020204020204" pitchFamily="34" charset="-122"/>
                <a:ea typeface="微软雅黑" panose="020B0503020204020204" pitchFamily="34" charset="-122"/>
                <a:cs typeface="Noto Sans CJK JP Regular"/>
              </a:rPr>
              <a:t>及 </a:t>
            </a:r>
            <a:r>
              <a:rPr sz="1050" spc="35" dirty="0">
                <a:solidFill>
                  <a:srgbClr val="938953"/>
                </a:solidFill>
                <a:latin typeface="微软雅黑" panose="020B0503020204020204" pitchFamily="34" charset="-122"/>
                <a:ea typeface="微软雅黑" panose="020B0503020204020204" pitchFamily="34" charset="-122"/>
                <a:cs typeface="Noto Sans CJK JP Regular"/>
              </a:rPr>
              <a:t>开</a:t>
            </a:r>
            <a:r>
              <a:rPr sz="1050" spc="25" dirty="0">
                <a:solidFill>
                  <a:srgbClr val="938953"/>
                </a:solidFill>
                <a:latin typeface="微软雅黑" panose="020B0503020204020204" pitchFamily="34" charset="-122"/>
                <a:ea typeface="微软雅黑" panose="020B0503020204020204" pitchFamily="34" charset="-122"/>
                <a:cs typeface="Noto Sans CJK JP Regular"/>
              </a:rPr>
              <a:t>元</a:t>
            </a:r>
            <a:r>
              <a:rPr sz="1050" spc="35" dirty="0">
                <a:solidFill>
                  <a:srgbClr val="938953"/>
                </a:solidFill>
                <a:latin typeface="微软雅黑" panose="020B0503020204020204" pitchFamily="34" charset="-122"/>
                <a:ea typeface="微软雅黑" panose="020B0503020204020204" pitchFamily="34" charset="-122"/>
                <a:cs typeface="Noto Sans CJK JP Regular"/>
              </a:rPr>
              <a:t>周</a:t>
            </a:r>
            <a:r>
              <a:rPr sz="1050" spc="25" dirty="0">
                <a:solidFill>
                  <a:srgbClr val="938953"/>
                </a:solidFill>
                <a:latin typeface="微软雅黑" panose="020B0503020204020204" pitchFamily="34" charset="-122"/>
                <a:ea typeface="微软雅黑" panose="020B0503020204020204" pitchFamily="34" charset="-122"/>
                <a:cs typeface="Noto Sans CJK JP Regular"/>
              </a:rPr>
              <a:t>游</a:t>
            </a:r>
            <a:r>
              <a:rPr sz="1050" spc="35" dirty="0">
                <a:solidFill>
                  <a:srgbClr val="938953"/>
                </a:solidFill>
                <a:latin typeface="微软雅黑" panose="020B0503020204020204" pitchFamily="34" charset="-122"/>
                <a:ea typeface="微软雅黑" panose="020B0503020204020204" pitchFamily="34" charset="-122"/>
                <a:cs typeface="Noto Sans CJK JP Regular"/>
              </a:rPr>
              <a:t>招</a:t>
            </a:r>
            <a:r>
              <a:rPr sz="1050" spc="25" dirty="0">
                <a:solidFill>
                  <a:srgbClr val="938953"/>
                </a:solidFill>
                <a:latin typeface="微软雅黑" panose="020B0503020204020204" pitchFamily="34" charset="-122"/>
                <a:ea typeface="微软雅黑" panose="020B0503020204020204" pitchFamily="34" charset="-122"/>
                <a:cs typeface="Noto Sans CJK JP Regular"/>
              </a:rPr>
              <a:t>待</a:t>
            </a:r>
            <a:r>
              <a:rPr sz="1050" spc="35" dirty="0">
                <a:solidFill>
                  <a:srgbClr val="938953"/>
                </a:solidFill>
                <a:latin typeface="微软雅黑" panose="020B0503020204020204" pitchFamily="34" charset="-122"/>
                <a:ea typeface="微软雅黑" panose="020B0503020204020204" pitchFamily="34" charset="-122"/>
                <a:cs typeface="Noto Sans CJK JP Regular"/>
              </a:rPr>
              <a:t>晚</a:t>
            </a:r>
            <a:r>
              <a:rPr sz="1050" spc="25" dirty="0">
                <a:solidFill>
                  <a:srgbClr val="938953"/>
                </a:solidFill>
                <a:latin typeface="微软雅黑" panose="020B0503020204020204" pitchFamily="34" charset="-122"/>
                <a:ea typeface="微软雅黑" panose="020B0503020204020204" pitchFamily="34" charset="-122"/>
                <a:cs typeface="Noto Sans CJK JP Regular"/>
              </a:rPr>
              <a:t>宴</a:t>
            </a:r>
            <a:r>
              <a:rPr sz="1050" spc="35" dirty="0">
                <a:solidFill>
                  <a:srgbClr val="938953"/>
                </a:solidFill>
                <a:latin typeface="微软雅黑" panose="020B0503020204020204" pitchFamily="34" charset="-122"/>
                <a:ea typeface="微软雅黑" panose="020B0503020204020204" pitchFamily="34" charset="-122"/>
                <a:cs typeface="Noto Sans CJK JP Regular"/>
              </a:rPr>
              <a:t>在</a:t>
            </a:r>
            <a:r>
              <a:rPr sz="1050" spc="25" dirty="0">
                <a:solidFill>
                  <a:srgbClr val="938953"/>
                </a:solidFill>
                <a:latin typeface="微软雅黑" panose="020B0503020204020204" pitchFamily="34" charset="-122"/>
                <a:ea typeface="微软雅黑" panose="020B0503020204020204" pitchFamily="34" charset="-122"/>
                <a:cs typeface="Noto Sans CJK JP Regular"/>
              </a:rPr>
              <a:t>慕尼</a:t>
            </a:r>
            <a:r>
              <a:rPr sz="1050" spc="35" dirty="0">
                <a:solidFill>
                  <a:srgbClr val="938953"/>
                </a:solidFill>
                <a:latin typeface="微软雅黑" panose="020B0503020204020204" pitchFamily="34" charset="-122"/>
                <a:ea typeface="微软雅黑" panose="020B0503020204020204" pitchFamily="34" charset="-122"/>
                <a:cs typeface="Noto Sans CJK JP Regular"/>
              </a:rPr>
              <a:t>黑</a:t>
            </a:r>
            <a:r>
              <a:rPr sz="1050" spc="25" dirty="0">
                <a:solidFill>
                  <a:srgbClr val="938953"/>
                </a:solidFill>
                <a:latin typeface="微软雅黑" panose="020B0503020204020204" pitchFamily="34" charset="-122"/>
                <a:ea typeface="微软雅黑" panose="020B0503020204020204" pitchFamily="34" charset="-122"/>
                <a:cs typeface="Noto Sans CJK JP Regular"/>
              </a:rPr>
              <a:t>威</a:t>
            </a:r>
            <a:r>
              <a:rPr sz="1050" spc="35" dirty="0">
                <a:solidFill>
                  <a:srgbClr val="938953"/>
                </a:solidFill>
                <a:latin typeface="微软雅黑" panose="020B0503020204020204" pitchFamily="34" charset="-122"/>
                <a:ea typeface="微软雅黑" panose="020B0503020204020204" pitchFamily="34" charset="-122"/>
                <a:cs typeface="Noto Sans CJK JP Regular"/>
              </a:rPr>
              <a:t>斯</a:t>
            </a:r>
            <a:r>
              <a:rPr sz="1050" spc="25" dirty="0">
                <a:solidFill>
                  <a:srgbClr val="938953"/>
                </a:solidFill>
                <a:latin typeface="微软雅黑" panose="020B0503020204020204" pitchFamily="34" charset="-122"/>
                <a:ea typeface="微软雅黑" panose="020B0503020204020204" pitchFamily="34" charset="-122"/>
                <a:cs typeface="Noto Sans CJK JP Regular"/>
              </a:rPr>
              <a:t>汀</a:t>
            </a:r>
            <a:r>
              <a:rPr sz="1050" spc="35" dirty="0">
                <a:solidFill>
                  <a:srgbClr val="938953"/>
                </a:solidFill>
                <a:latin typeface="微软雅黑" panose="020B0503020204020204" pitchFamily="34" charset="-122"/>
                <a:ea typeface="微软雅黑" panose="020B0503020204020204" pitchFamily="34" charset="-122"/>
                <a:cs typeface="Noto Sans CJK JP Regular"/>
              </a:rPr>
              <a:t>大</a:t>
            </a:r>
            <a:r>
              <a:rPr sz="1050" spc="25" dirty="0">
                <a:solidFill>
                  <a:srgbClr val="938953"/>
                </a:solidFill>
                <a:latin typeface="微软雅黑" panose="020B0503020204020204" pitchFamily="34" charset="-122"/>
                <a:ea typeface="微软雅黑" panose="020B0503020204020204" pitchFamily="34" charset="-122"/>
                <a:cs typeface="Noto Sans CJK JP Regular"/>
              </a:rPr>
              <a:t>酒</a:t>
            </a:r>
            <a:r>
              <a:rPr sz="1050" spc="35" dirty="0">
                <a:solidFill>
                  <a:srgbClr val="938953"/>
                </a:solidFill>
                <a:latin typeface="微软雅黑" panose="020B0503020204020204" pitchFamily="34" charset="-122"/>
                <a:ea typeface="微软雅黑" panose="020B0503020204020204" pitchFamily="34" charset="-122"/>
                <a:cs typeface="Noto Sans CJK JP Regular"/>
              </a:rPr>
              <a:t>店</a:t>
            </a:r>
            <a:r>
              <a:rPr sz="1050" spc="25" dirty="0">
                <a:solidFill>
                  <a:srgbClr val="938953"/>
                </a:solidFill>
                <a:latin typeface="微软雅黑" panose="020B0503020204020204" pitchFamily="34" charset="-122"/>
                <a:ea typeface="微软雅黑" panose="020B0503020204020204" pitchFamily="34" charset="-122"/>
                <a:cs typeface="Noto Sans CJK JP Regular"/>
              </a:rPr>
              <a:t>隆</a:t>
            </a:r>
            <a:r>
              <a:rPr sz="1050" spc="35" dirty="0">
                <a:solidFill>
                  <a:srgbClr val="938953"/>
                </a:solidFill>
                <a:latin typeface="微软雅黑" panose="020B0503020204020204" pitchFamily="34" charset="-122"/>
                <a:ea typeface="微软雅黑" panose="020B0503020204020204" pitchFamily="34" charset="-122"/>
                <a:cs typeface="Noto Sans CJK JP Regular"/>
              </a:rPr>
              <a:t>重</a:t>
            </a:r>
            <a:r>
              <a:rPr sz="1050" spc="25" dirty="0">
                <a:solidFill>
                  <a:srgbClr val="938953"/>
                </a:solidFill>
                <a:latin typeface="微软雅黑" panose="020B0503020204020204" pitchFamily="34" charset="-122"/>
                <a:ea typeface="微软雅黑" panose="020B0503020204020204" pitchFamily="34" charset="-122"/>
                <a:cs typeface="Noto Sans CJK JP Regular"/>
              </a:rPr>
              <a:t>举</a:t>
            </a:r>
            <a:r>
              <a:rPr sz="1050" spc="55" dirty="0">
                <a:solidFill>
                  <a:srgbClr val="938953"/>
                </a:solidFill>
                <a:latin typeface="微软雅黑" panose="020B0503020204020204" pitchFamily="34" charset="-122"/>
                <a:ea typeface="微软雅黑" panose="020B0503020204020204" pitchFamily="34" charset="-122"/>
                <a:cs typeface="Noto Sans CJK JP Regular"/>
              </a:rPr>
              <a:t>行</a:t>
            </a:r>
            <a:r>
              <a:rPr sz="1050" spc="35" dirty="0">
                <a:solidFill>
                  <a:srgbClr val="938953"/>
                </a:solidFill>
                <a:latin typeface="微软雅黑" panose="020B0503020204020204" pitchFamily="34" charset="-122"/>
                <a:ea typeface="微软雅黑" panose="020B0503020204020204" pitchFamily="34" charset="-122"/>
                <a:cs typeface="Noto Sans CJK JP Regular"/>
              </a:rPr>
              <a:t>，</a:t>
            </a:r>
            <a:r>
              <a:rPr sz="1050" spc="25" dirty="0">
                <a:solidFill>
                  <a:srgbClr val="938953"/>
                </a:solidFill>
                <a:latin typeface="微软雅黑" panose="020B0503020204020204" pitchFamily="34" charset="-122"/>
                <a:ea typeface="微软雅黑" panose="020B0503020204020204" pitchFamily="34" charset="-122"/>
                <a:cs typeface="Noto Sans CJK JP Regular"/>
              </a:rPr>
              <a:t>中</a:t>
            </a:r>
            <a:r>
              <a:rPr sz="1050" spc="35" dirty="0">
                <a:solidFill>
                  <a:srgbClr val="938953"/>
                </a:solidFill>
                <a:latin typeface="微软雅黑" panose="020B0503020204020204" pitchFamily="34" charset="-122"/>
                <a:ea typeface="微软雅黑" panose="020B0503020204020204" pitchFamily="34" charset="-122"/>
                <a:cs typeface="Noto Sans CJK JP Regular"/>
              </a:rPr>
              <a:t>国</a:t>
            </a:r>
            <a:r>
              <a:rPr sz="1050" spc="5" dirty="0">
                <a:solidFill>
                  <a:srgbClr val="938953"/>
                </a:solidFill>
                <a:latin typeface="微软雅黑" panose="020B0503020204020204" pitchFamily="34" charset="-122"/>
                <a:ea typeface="微软雅黑" panose="020B0503020204020204" pitchFamily="34" charset="-122"/>
                <a:cs typeface="Noto Sans CJK JP Regular"/>
              </a:rPr>
              <a:t>驻 </a:t>
            </a:r>
            <a:r>
              <a:rPr sz="1050" spc="35" dirty="0">
                <a:solidFill>
                  <a:srgbClr val="938953"/>
                </a:solidFill>
                <a:latin typeface="微软雅黑" panose="020B0503020204020204" pitchFamily="34" charset="-122"/>
                <a:ea typeface="微软雅黑" panose="020B0503020204020204" pitchFamily="34" charset="-122"/>
                <a:cs typeface="Noto Sans CJK JP Regular"/>
              </a:rPr>
              <a:t>慕</a:t>
            </a:r>
            <a:r>
              <a:rPr sz="1050" spc="25" dirty="0">
                <a:solidFill>
                  <a:srgbClr val="938953"/>
                </a:solidFill>
                <a:latin typeface="微软雅黑" panose="020B0503020204020204" pitchFamily="34" charset="-122"/>
                <a:ea typeface="微软雅黑" panose="020B0503020204020204" pitchFamily="34" charset="-122"/>
                <a:cs typeface="Noto Sans CJK JP Regular"/>
              </a:rPr>
              <a:t>尼</a:t>
            </a:r>
            <a:r>
              <a:rPr sz="1050" spc="35" dirty="0">
                <a:solidFill>
                  <a:srgbClr val="938953"/>
                </a:solidFill>
                <a:latin typeface="微软雅黑" panose="020B0503020204020204" pitchFamily="34" charset="-122"/>
                <a:ea typeface="微软雅黑" panose="020B0503020204020204" pitchFamily="34" charset="-122"/>
                <a:cs typeface="Noto Sans CJK JP Regular"/>
              </a:rPr>
              <a:t>黑</a:t>
            </a:r>
            <a:r>
              <a:rPr sz="1050" spc="25" dirty="0">
                <a:solidFill>
                  <a:srgbClr val="938953"/>
                </a:solidFill>
                <a:latin typeface="微软雅黑" panose="020B0503020204020204" pitchFamily="34" charset="-122"/>
                <a:ea typeface="微软雅黑" panose="020B0503020204020204" pitchFamily="34" charset="-122"/>
                <a:cs typeface="Noto Sans CJK JP Regular"/>
              </a:rPr>
              <a:t>总</a:t>
            </a:r>
            <a:r>
              <a:rPr sz="1050" spc="35" dirty="0">
                <a:solidFill>
                  <a:srgbClr val="938953"/>
                </a:solidFill>
                <a:latin typeface="微软雅黑" panose="020B0503020204020204" pitchFamily="34" charset="-122"/>
                <a:ea typeface="微软雅黑" panose="020B0503020204020204" pitchFamily="34" charset="-122"/>
                <a:cs typeface="Noto Sans CJK JP Regular"/>
              </a:rPr>
              <a:t>领</a:t>
            </a:r>
            <a:r>
              <a:rPr sz="1050" spc="25" dirty="0">
                <a:solidFill>
                  <a:srgbClr val="938953"/>
                </a:solidFill>
                <a:latin typeface="微软雅黑" panose="020B0503020204020204" pitchFamily="34" charset="-122"/>
                <a:ea typeface="微软雅黑" panose="020B0503020204020204" pitchFamily="34" charset="-122"/>
                <a:cs typeface="Noto Sans CJK JP Regular"/>
              </a:rPr>
              <a:t>馆</a:t>
            </a:r>
            <a:r>
              <a:rPr sz="1050" spc="35" dirty="0">
                <a:solidFill>
                  <a:srgbClr val="938953"/>
                </a:solidFill>
                <a:latin typeface="微软雅黑" panose="020B0503020204020204" pitchFamily="34" charset="-122"/>
                <a:ea typeface="微软雅黑" panose="020B0503020204020204" pitchFamily="34" charset="-122"/>
                <a:cs typeface="Noto Sans CJK JP Regular"/>
              </a:rPr>
              <a:t>总</a:t>
            </a:r>
            <a:r>
              <a:rPr sz="1050" spc="25" dirty="0">
                <a:solidFill>
                  <a:srgbClr val="938953"/>
                </a:solidFill>
                <a:latin typeface="微软雅黑" panose="020B0503020204020204" pitchFamily="34" charset="-122"/>
                <a:ea typeface="微软雅黑" panose="020B0503020204020204" pitchFamily="34" charset="-122"/>
                <a:cs typeface="Noto Sans CJK JP Regular"/>
              </a:rPr>
              <a:t>领</a:t>
            </a:r>
            <a:r>
              <a:rPr sz="1050" spc="35" dirty="0">
                <a:solidFill>
                  <a:srgbClr val="938953"/>
                </a:solidFill>
                <a:latin typeface="微软雅黑" panose="020B0503020204020204" pitchFamily="34" charset="-122"/>
                <a:ea typeface="微软雅黑" panose="020B0503020204020204" pitchFamily="34" charset="-122"/>
                <a:cs typeface="Noto Sans CJK JP Regular"/>
              </a:rPr>
              <a:t>事</a:t>
            </a:r>
            <a:r>
              <a:rPr sz="1050" spc="25" dirty="0">
                <a:solidFill>
                  <a:srgbClr val="938953"/>
                </a:solidFill>
                <a:latin typeface="微软雅黑" panose="020B0503020204020204" pitchFamily="34" charset="-122"/>
                <a:ea typeface="微软雅黑" panose="020B0503020204020204" pitchFamily="34" charset="-122"/>
                <a:cs typeface="Noto Sans CJK JP Regular"/>
              </a:rPr>
              <a:t>毛静</a:t>
            </a:r>
            <a:r>
              <a:rPr sz="1050" spc="50" dirty="0">
                <a:solidFill>
                  <a:srgbClr val="938953"/>
                </a:solidFill>
                <a:latin typeface="微软雅黑" panose="020B0503020204020204" pitchFamily="34" charset="-122"/>
                <a:ea typeface="微软雅黑" panose="020B0503020204020204" pitchFamily="34" charset="-122"/>
                <a:cs typeface="Noto Sans CJK JP Regular"/>
              </a:rPr>
              <a:t>秋</a:t>
            </a:r>
            <a:r>
              <a:rPr sz="1050" spc="25" dirty="0">
                <a:solidFill>
                  <a:srgbClr val="938953"/>
                </a:solidFill>
                <a:latin typeface="微软雅黑" panose="020B0503020204020204" pitchFamily="34" charset="-122"/>
                <a:ea typeface="微软雅黑" panose="020B0503020204020204" pitchFamily="34" charset="-122"/>
                <a:cs typeface="Noto Sans CJK JP Regular"/>
              </a:rPr>
              <a:t>、</a:t>
            </a:r>
            <a:r>
              <a:rPr sz="1050" spc="35" dirty="0">
                <a:solidFill>
                  <a:srgbClr val="938953"/>
                </a:solidFill>
                <a:latin typeface="微软雅黑" panose="020B0503020204020204" pitchFamily="34" charset="-122"/>
                <a:ea typeface="微软雅黑" panose="020B0503020204020204" pitchFamily="34" charset="-122"/>
                <a:cs typeface="Noto Sans CJK JP Regular"/>
              </a:rPr>
              <a:t>中</a:t>
            </a:r>
            <a:r>
              <a:rPr sz="1050" spc="25" dirty="0">
                <a:solidFill>
                  <a:srgbClr val="938953"/>
                </a:solidFill>
                <a:latin typeface="微软雅黑" panose="020B0503020204020204" pitchFamily="34" charset="-122"/>
                <a:ea typeface="微软雅黑" panose="020B0503020204020204" pitchFamily="34" charset="-122"/>
                <a:cs typeface="Noto Sans CJK JP Regular"/>
              </a:rPr>
              <a:t>国</a:t>
            </a:r>
            <a:r>
              <a:rPr sz="1050" spc="35" dirty="0">
                <a:solidFill>
                  <a:srgbClr val="938953"/>
                </a:solidFill>
                <a:latin typeface="微软雅黑" panose="020B0503020204020204" pitchFamily="34" charset="-122"/>
                <a:ea typeface="微软雅黑" panose="020B0503020204020204" pitchFamily="34" charset="-122"/>
                <a:cs typeface="Noto Sans CJK JP Regular"/>
              </a:rPr>
              <a:t>驻</a:t>
            </a:r>
            <a:r>
              <a:rPr sz="1050" spc="25" dirty="0">
                <a:solidFill>
                  <a:srgbClr val="938953"/>
                </a:solidFill>
                <a:latin typeface="微软雅黑" panose="020B0503020204020204" pitchFamily="34" charset="-122"/>
                <a:ea typeface="微软雅黑" panose="020B0503020204020204" pitchFamily="34" charset="-122"/>
                <a:cs typeface="Noto Sans CJK JP Regular"/>
              </a:rPr>
              <a:t>德</a:t>
            </a:r>
            <a:r>
              <a:rPr sz="1050" spc="35" dirty="0">
                <a:solidFill>
                  <a:srgbClr val="938953"/>
                </a:solidFill>
                <a:latin typeface="微软雅黑" panose="020B0503020204020204" pitchFamily="34" charset="-122"/>
                <a:ea typeface="微软雅黑" panose="020B0503020204020204" pitchFamily="34" charset="-122"/>
                <a:cs typeface="Noto Sans CJK JP Regular"/>
              </a:rPr>
              <a:t>大</a:t>
            </a:r>
            <a:r>
              <a:rPr sz="1050" spc="25" dirty="0">
                <a:solidFill>
                  <a:srgbClr val="938953"/>
                </a:solidFill>
                <a:latin typeface="微软雅黑" panose="020B0503020204020204" pitchFamily="34" charset="-122"/>
                <a:ea typeface="微软雅黑" panose="020B0503020204020204" pitchFamily="34" charset="-122"/>
                <a:cs typeface="Noto Sans CJK JP Regular"/>
              </a:rPr>
              <a:t>使</a:t>
            </a:r>
            <a:r>
              <a:rPr sz="1050" spc="35" dirty="0">
                <a:solidFill>
                  <a:srgbClr val="938953"/>
                </a:solidFill>
                <a:latin typeface="微软雅黑" panose="020B0503020204020204" pitchFamily="34" charset="-122"/>
                <a:ea typeface="微软雅黑" panose="020B0503020204020204" pitchFamily="34" charset="-122"/>
                <a:cs typeface="Noto Sans CJK JP Regular"/>
              </a:rPr>
              <a:t>馆</a:t>
            </a:r>
            <a:r>
              <a:rPr sz="1050" spc="25" dirty="0">
                <a:solidFill>
                  <a:srgbClr val="938953"/>
                </a:solidFill>
                <a:latin typeface="微软雅黑" panose="020B0503020204020204" pitchFamily="34" charset="-122"/>
                <a:ea typeface="微软雅黑" panose="020B0503020204020204" pitchFamily="34" charset="-122"/>
                <a:cs typeface="Noto Sans CJK JP Regular"/>
              </a:rPr>
              <a:t>经济</a:t>
            </a:r>
            <a:r>
              <a:rPr sz="1050" spc="35" dirty="0">
                <a:solidFill>
                  <a:srgbClr val="938953"/>
                </a:solidFill>
                <a:latin typeface="微软雅黑" panose="020B0503020204020204" pitchFamily="34" charset="-122"/>
                <a:ea typeface="微软雅黑" panose="020B0503020204020204" pitchFamily="34" charset="-122"/>
                <a:cs typeface="Noto Sans CJK JP Regular"/>
              </a:rPr>
              <a:t>商</a:t>
            </a:r>
            <a:r>
              <a:rPr sz="1050" spc="25" dirty="0">
                <a:solidFill>
                  <a:srgbClr val="938953"/>
                </a:solidFill>
                <a:latin typeface="微软雅黑" panose="020B0503020204020204" pitchFamily="34" charset="-122"/>
                <a:ea typeface="微软雅黑" panose="020B0503020204020204" pitchFamily="34" charset="-122"/>
                <a:cs typeface="Noto Sans CJK JP Regular"/>
              </a:rPr>
              <a:t>务</a:t>
            </a:r>
            <a:r>
              <a:rPr sz="1050" spc="35" dirty="0">
                <a:solidFill>
                  <a:srgbClr val="938953"/>
                </a:solidFill>
                <a:latin typeface="微软雅黑" panose="020B0503020204020204" pitchFamily="34" charset="-122"/>
                <a:ea typeface="微软雅黑" panose="020B0503020204020204" pitchFamily="34" charset="-122"/>
                <a:cs typeface="Noto Sans CJK JP Regular"/>
              </a:rPr>
              <a:t>公</a:t>
            </a:r>
            <a:r>
              <a:rPr sz="1050" spc="5" dirty="0">
                <a:solidFill>
                  <a:srgbClr val="938953"/>
                </a:solidFill>
                <a:latin typeface="微软雅黑" panose="020B0503020204020204" pitchFamily="34" charset="-122"/>
                <a:ea typeface="微软雅黑" panose="020B0503020204020204" pitchFamily="34" charset="-122"/>
                <a:cs typeface="Noto Sans CJK JP Regular"/>
              </a:rPr>
              <a:t>使 </a:t>
            </a:r>
            <a:r>
              <a:rPr sz="1050" spc="35" dirty="0">
                <a:solidFill>
                  <a:srgbClr val="938953"/>
                </a:solidFill>
                <a:latin typeface="微软雅黑" panose="020B0503020204020204" pitchFamily="34" charset="-122"/>
                <a:ea typeface="微软雅黑" panose="020B0503020204020204" pitchFamily="34" charset="-122"/>
                <a:cs typeface="Noto Sans CJK JP Regular"/>
              </a:rPr>
              <a:t>衔</a:t>
            </a:r>
            <a:r>
              <a:rPr sz="1050" spc="25" dirty="0">
                <a:solidFill>
                  <a:srgbClr val="938953"/>
                </a:solidFill>
                <a:latin typeface="微软雅黑" panose="020B0503020204020204" pitchFamily="34" charset="-122"/>
                <a:ea typeface="微软雅黑" panose="020B0503020204020204" pitchFamily="34" charset="-122"/>
                <a:cs typeface="Noto Sans CJK JP Regular"/>
              </a:rPr>
              <a:t>参赞</a:t>
            </a:r>
            <a:r>
              <a:rPr sz="1050" spc="35" dirty="0">
                <a:solidFill>
                  <a:srgbClr val="938953"/>
                </a:solidFill>
                <a:latin typeface="微软雅黑" panose="020B0503020204020204" pitchFamily="34" charset="-122"/>
                <a:ea typeface="微软雅黑" panose="020B0503020204020204" pitchFamily="34" charset="-122"/>
                <a:cs typeface="Noto Sans CJK JP Regular"/>
              </a:rPr>
              <a:t>王</a:t>
            </a:r>
            <a:r>
              <a:rPr sz="1050" spc="25" dirty="0">
                <a:solidFill>
                  <a:srgbClr val="938953"/>
                </a:solidFill>
                <a:latin typeface="微软雅黑" panose="020B0503020204020204" pitchFamily="34" charset="-122"/>
                <a:ea typeface="微软雅黑" panose="020B0503020204020204" pitchFamily="34" charset="-122"/>
                <a:cs typeface="Noto Sans CJK JP Regular"/>
              </a:rPr>
              <a:t>卫</a:t>
            </a:r>
            <a:r>
              <a:rPr sz="1050" spc="45" dirty="0">
                <a:solidFill>
                  <a:srgbClr val="938953"/>
                </a:solidFill>
                <a:latin typeface="微软雅黑" panose="020B0503020204020204" pitchFamily="34" charset="-122"/>
                <a:ea typeface="微软雅黑" panose="020B0503020204020204" pitchFamily="34" charset="-122"/>
                <a:cs typeface="Noto Sans CJK JP Regular"/>
              </a:rPr>
              <a:t>东</a:t>
            </a:r>
            <a:r>
              <a:rPr sz="1050" spc="25" dirty="0">
                <a:solidFill>
                  <a:srgbClr val="938953"/>
                </a:solidFill>
                <a:latin typeface="微软雅黑" panose="020B0503020204020204" pitchFamily="34" charset="-122"/>
                <a:ea typeface="微软雅黑" panose="020B0503020204020204" pitchFamily="34" charset="-122"/>
                <a:cs typeface="Noto Sans CJK JP Regular"/>
              </a:rPr>
              <a:t>、中</a:t>
            </a:r>
            <a:r>
              <a:rPr sz="1050" spc="35" dirty="0">
                <a:solidFill>
                  <a:srgbClr val="938953"/>
                </a:solidFill>
                <a:latin typeface="微软雅黑" panose="020B0503020204020204" pitchFamily="34" charset="-122"/>
                <a:ea typeface="微软雅黑" panose="020B0503020204020204" pitchFamily="34" charset="-122"/>
                <a:cs typeface="Noto Sans CJK JP Regular"/>
              </a:rPr>
              <a:t>国</a:t>
            </a:r>
            <a:r>
              <a:rPr sz="1050" spc="25" dirty="0">
                <a:solidFill>
                  <a:srgbClr val="938953"/>
                </a:solidFill>
                <a:latin typeface="微软雅黑" panose="020B0503020204020204" pitchFamily="34" charset="-122"/>
                <a:ea typeface="微软雅黑" panose="020B0503020204020204" pitchFamily="34" charset="-122"/>
                <a:cs typeface="Noto Sans CJK JP Regular"/>
              </a:rPr>
              <a:t>驻慕</a:t>
            </a:r>
            <a:r>
              <a:rPr sz="1050" spc="35" dirty="0">
                <a:solidFill>
                  <a:srgbClr val="938953"/>
                </a:solidFill>
                <a:latin typeface="微软雅黑" panose="020B0503020204020204" pitchFamily="34" charset="-122"/>
                <a:ea typeface="微软雅黑" panose="020B0503020204020204" pitchFamily="34" charset="-122"/>
                <a:cs typeface="Noto Sans CJK JP Regular"/>
              </a:rPr>
              <a:t>尼</a:t>
            </a:r>
            <a:r>
              <a:rPr sz="1050" spc="25" dirty="0">
                <a:solidFill>
                  <a:srgbClr val="938953"/>
                </a:solidFill>
                <a:latin typeface="微软雅黑" panose="020B0503020204020204" pitchFamily="34" charset="-122"/>
                <a:ea typeface="微软雅黑" panose="020B0503020204020204" pitchFamily="34" charset="-122"/>
                <a:cs typeface="Noto Sans CJK JP Regular"/>
              </a:rPr>
              <a:t>黑总</a:t>
            </a:r>
            <a:r>
              <a:rPr sz="1050" spc="35" dirty="0">
                <a:solidFill>
                  <a:srgbClr val="938953"/>
                </a:solidFill>
                <a:latin typeface="微软雅黑" panose="020B0503020204020204" pitchFamily="34" charset="-122"/>
                <a:ea typeface="微软雅黑" panose="020B0503020204020204" pitchFamily="34" charset="-122"/>
                <a:cs typeface="Noto Sans CJK JP Regular"/>
              </a:rPr>
              <a:t>领</a:t>
            </a:r>
            <a:r>
              <a:rPr sz="1050" spc="25" dirty="0">
                <a:solidFill>
                  <a:srgbClr val="938953"/>
                </a:solidFill>
                <a:latin typeface="微软雅黑" panose="020B0503020204020204" pitchFamily="34" charset="-122"/>
                <a:ea typeface="微软雅黑" panose="020B0503020204020204" pitchFamily="34" charset="-122"/>
                <a:cs typeface="Noto Sans CJK JP Regular"/>
              </a:rPr>
              <a:t>馆经</a:t>
            </a:r>
            <a:r>
              <a:rPr sz="1050" spc="35" dirty="0">
                <a:solidFill>
                  <a:srgbClr val="938953"/>
                </a:solidFill>
                <a:latin typeface="微软雅黑" panose="020B0503020204020204" pitchFamily="34" charset="-122"/>
                <a:ea typeface="微软雅黑" panose="020B0503020204020204" pitchFamily="34" charset="-122"/>
                <a:cs typeface="Noto Sans CJK JP Regular"/>
              </a:rPr>
              <a:t>济</a:t>
            </a:r>
            <a:r>
              <a:rPr sz="1050" spc="25" dirty="0">
                <a:solidFill>
                  <a:srgbClr val="938953"/>
                </a:solidFill>
                <a:latin typeface="微软雅黑" panose="020B0503020204020204" pitchFamily="34" charset="-122"/>
                <a:ea typeface="微软雅黑" panose="020B0503020204020204" pitchFamily="34" charset="-122"/>
                <a:cs typeface="Noto Sans CJK JP Regular"/>
              </a:rPr>
              <a:t>商务</a:t>
            </a:r>
            <a:r>
              <a:rPr sz="1050" spc="35" dirty="0">
                <a:solidFill>
                  <a:srgbClr val="938953"/>
                </a:solidFill>
                <a:latin typeface="微软雅黑" panose="020B0503020204020204" pitchFamily="34" charset="-122"/>
                <a:ea typeface="微软雅黑" panose="020B0503020204020204" pitchFamily="34" charset="-122"/>
                <a:cs typeface="Noto Sans CJK JP Regular"/>
              </a:rPr>
              <a:t>室</a:t>
            </a:r>
            <a:r>
              <a:rPr sz="1050" spc="25" dirty="0">
                <a:solidFill>
                  <a:srgbClr val="938953"/>
                </a:solidFill>
                <a:latin typeface="微软雅黑" panose="020B0503020204020204" pitchFamily="34" charset="-122"/>
                <a:ea typeface="微软雅黑" panose="020B0503020204020204" pitchFamily="34" charset="-122"/>
                <a:cs typeface="Noto Sans CJK JP Regular"/>
              </a:rPr>
              <a:t>参</a:t>
            </a:r>
            <a:r>
              <a:rPr sz="1050" spc="35" dirty="0">
                <a:solidFill>
                  <a:srgbClr val="938953"/>
                </a:solidFill>
                <a:latin typeface="微软雅黑" panose="020B0503020204020204" pitchFamily="34" charset="-122"/>
                <a:ea typeface="微软雅黑" panose="020B0503020204020204" pitchFamily="34" charset="-122"/>
                <a:cs typeface="Noto Sans CJK JP Regular"/>
              </a:rPr>
              <a:t>赞</a:t>
            </a:r>
            <a:r>
              <a:rPr sz="1050" spc="25" dirty="0">
                <a:solidFill>
                  <a:srgbClr val="938953"/>
                </a:solidFill>
                <a:latin typeface="微软雅黑" panose="020B0503020204020204" pitchFamily="34" charset="-122"/>
                <a:ea typeface="微软雅黑" panose="020B0503020204020204" pitchFamily="34" charset="-122"/>
                <a:cs typeface="Noto Sans CJK JP Regular"/>
              </a:rPr>
              <a:t>裴永</a:t>
            </a:r>
            <a:r>
              <a:rPr sz="1050" spc="55" dirty="0">
                <a:solidFill>
                  <a:srgbClr val="938953"/>
                </a:solidFill>
                <a:latin typeface="微软雅黑" panose="020B0503020204020204" pitchFamily="34" charset="-122"/>
                <a:ea typeface="微软雅黑" panose="020B0503020204020204" pitchFamily="34" charset="-122"/>
                <a:cs typeface="Noto Sans CJK JP Regular"/>
              </a:rPr>
              <a:t>贵</a:t>
            </a:r>
            <a:r>
              <a:rPr sz="1050" spc="5" dirty="0">
                <a:solidFill>
                  <a:srgbClr val="938953"/>
                </a:solidFill>
                <a:latin typeface="微软雅黑" panose="020B0503020204020204" pitchFamily="34" charset="-122"/>
                <a:ea typeface="微软雅黑" panose="020B0503020204020204" pitchFamily="34" charset="-122"/>
                <a:cs typeface="Noto Sans CJK JP Regular"/>
              </a:rPr>
              <a:t>，  </a:t>
            </a:r>
            <a:r>
              <a:rPr sz="1050" spc="35" dirty="0">
                <a:solidFill>
                  <a:srgbClr val="938953"/>
                </a:solidFill>
                <a:latin typeface="微软雅黑" panose="020B0503020204020204" pitchFamily="34" charset="-122"/>
                <a:ea typeface="微软雅黑" panose="020B0503020204020204" pitchFamily="34" charset="-122"/>
                <a:cs typeface="Noto Sans CJK JP Regular"/>
              </a:rPr>
              <a:t>以</a:t>
            </a:r>
            <a:r>
              <a:rPr sz="1050" spc="25" dirty="0">
                <a:solidFill>
                  <a:srgbClr val="938953"/>
                </a:solidFill>
                <a:latin typeface="微软雅黑" panose="020B0503020204020204" pitchFamily="34" charset="-122"/>
                <a:ea typeface="微软雅黑" panose="020B0503020204020204" pitchFamily="34" charset="-122"/>
                <a:cs typeface="Noto Sans CJK JP Regular"/>
              </a:rPr>
              <a:t>及</a:t>
            </a:r>
            <a:r>
              <a:rPr sz="1050" spc="35" dirty="0">
                <a:solidFill>
                  <a:srgbClr val="938953"/>
                </a:solidFill>
                <a:latin typeface="微软雅黑" panose="020B0503020204020204" pitchFamily="34" charset="-122"/>
                <a:ea typeface="微软雅黑" panose="020B0503020204020204" pitchFamily="34" charset="-122"/>
                <a:cs typeface="Noto Sans CJK JP Regular"/>
              </a:rPr>
              <a:t>中</a:t>
            </a:r>
            <a:r>
              <a:rPr sz="1050" spc="25" dirty="0">
                <a:solidFill>
                  <a:srgbClr val="938953"/>
                </a:solidFill>
                <a:latin typeface="微软雅黑" panose="020B0503020204020204" pitchFamily="34" charset="-122"/>
                <a:ea typeface="微软雅黑" panose="020B0503020204020204" pitchFamily="34" charset="-122"/>
                <a:cs typeface="Noto Sans CJK JP Regular"/>
              </a:rPr>
              <a:t>德</a:t>
            </a:r>
            <a:r>
              <a:rPr sz="1050" spc="35" dirty="0">
                <a:solidFill>
                  <a:srgbClr val="938953"/>
                </a:solidFill>
                <a:latin typeface="微软雅黑" panose="020B0503020204020204" pitchFamily="34" charset="-122"/>
                <a:ea typeface="微软雅黑" panose="020B0503020204020204" pitchFamily="34" charset="-122"/>
                <a:cs typeface="Noto Sans CJK JP Regular"/>
              </a:rPr>
              <a:t>官</a:t>
            </a:r>
            <a:r>
              <a:rPr sz="1050" spc="25" dirty="0">
                <a:solidFill>
                  <a:srgbClr val="938953"/>
                </a:solidFill>
                <a:latin typeface="微软雅黑" panose="020B0503020204020204" pitchFamily="34" charset="-122"/>
                <a:ea typeface="微软雅黑" panose="020B0503020204020204" pitchFamily="34" charset="-122"/>
                <a:cs typeface="Noto Sans CJK JP Regular"/>
              </a:rPr>
              <a:t>方</a:t>
            </a:r>
            <a:r>
              <a:rPr sz="1050" spc="35" dirty="0">
                <a:solidFill>
                  <a:srgbClr val="938953"/>
                </a:solidFill>
                <a:latin typeface="微软雅黑" panose="020B0503020204020204" pitchFamily="34" charset="-122"/>
                <a:ea typeface="微软雅黑" panose="020B0503020204020204" pitchFamily="34" charset="-122"/>
                <a:cs typeface="Noto Sans CJK JP Regular"/>
              </a:rPr>
              <a:t>旅</a:t>
            </a:r>
            <a:r>
              <a:rPr sz="1050" spc="25" dirty="0">
                <a:solidFill>
                  <a:srgbClr val="938953"/>
                </a:solidFill>
                <a:latin typeface="微软雅黑" panose="020B0503020204020204" pitchFamily="34" charset="-122"/>
                <a:ea typeface="微软雅黑" panose="020B0503020204020204" pitchFamily="34" charset="-122"/>
                <a:cs typeface="Noto Sans CJK JP Regular"/>
              </a:rPr>
              <a:t>游</a:t>
            </a:r>
            <a:r>
              <a:rPr sz="1050" spc="35" dirty="0">
                <a:solidFill>
                  <a:srgbClr val="938953"/>
                </a:solidFill>
                <a:latin typeface="微软雅黑" panose="020B0503020204020204" pitchFamily="34" charset="-122"/>
                <a:ea typeface="微软雅黑" panose="020B0503020204020204" pitchFamily="34" charset="-122"/>
                <a:cs typeface="Noto Sans CJK JP Regular"/>
              </a:rPr>
              <a:t>机</a:t>
            </a:r>
            <a:r>
              <a:rPr sz="1050" spc="40" dirty="0">
                <a:solidFill>
                  <a:srgbClr val="938953"/>
                </a:solidFill>
                <a:latin typeface="微软雅黑" panose="020B0503020204020204" pitchFamily="34" charset="-122"/>
                <a:ea typeface="微软雅黑" panose="020B0503020204020204" pitchFamily="34" charset="-122"/>
                <a:cs typeface="Noto Sans CJK JP Regular"/>
              </a:rPr>
              <a:t>构</a:t>
            </a:r>
            <a:r>
              <a:rPr sz="1050" spc="25" dirty="0">
                <a:solidFill>
                  <a:srgbClr val="938953"/>
                </a:solidFill>
                <a:latin typeface="微软雅黑" panose="020B0503020204020204" pitchFamily="34" charset="-122"/>
                <a:ea typeface="微软雅黑" panose="020B0503020204020204" pitchFamily="34" charset="-122"/>
                <a:cs typeface="Noto Sans CJK JP Regular"/>
              </a:rPr>
              <a:t>、</a:t>
            </a:r>
            <a:r>
              <a:rPr sz="1050" spc="35" dirty="0">
                <a:solidFill>
                  <a:srgbClr val="938953"/>
                </a:solidFill>
                <a:latin typeface="微软雅黑" panose="020B0503020204020204" pitchFamily="34" charset="-122"/>
                <a:ea typeface="微软雅黑" panose="020B0503020204020204" pitchFamily="34" charset="-122"/>
                <a:cs typeface="Noto Sans CJK JP Regular"/>
              </a:rPr>
              <a:t>欧</a:t>
            </a:r>
            <a:r>
              <a:rPr sz="1050" spc="25" dirty="0">
                <a:solidFill>
                  <a:srgbClr val="938953"/>
                </a:solidFill>
                <a:latin typeface="微软雅黑" panose="020B0503020204020204" pitchFamily="34" charset="-122"/>
                <a:ea typeface="微软雅黑" panose="020B0503020204020204" pitchFamily="34" charset="-122"/>
                <a:cs typeface="Noto Sans CJK JP Regular"/>
              </a:rPr>
              <a:t>洲</a:t>
            </a:r>
            <a:r>
              <a:rPr sz="1050" spc="35" dirty="0">
                <a:solidFill>
                  <a:srgbClr val="938953"/>
                </a:solidFill>
                <a:latin typeface="微软雅黑" panose="020B0503020204020204" pitchFamily="34" charset="-122"/>
                <a:ea typeface="微软雅黑" panose="020B0503020204020204" pitchFamily="34" charset="-122"/>
                <a:cs typeface="Noto Sans CJK JP Regular"/>
              </a:rPr>
              <a:t>知</a:t>
            </a:r>
            <a:r>
              <a:rPr sz="1050" spc="25" dirty="0">
                <a:solidFill>
                  <a:srgbClr val="938953"/>
                </a:solidFill>
                <a:latin typeface="微软雅黑" panose="020B0503020204020204" pitchFamily="34" charset="-122"/>
                <a:ea typeface="微软雅黑" panose="020B0503020204020204" pitchFamily="34" charset="-122"/>
                <a:cs typeface="Noto Sans CJK JP Regular"/>
              </a:rPr>
              <a:t>名</a:t>
            </a:r>
            <a:r>
              <a:rPr sz="1050" spc="35" dirty="0">
                <a:solidFill>
                  <a:srgbClr val="938953"/>
                </a:solidFill>
                <a:latin typeface="微软雅黑" panose="020B0503020204020204" pitchFamily="34" charset="-122"/>
                <a:ea typeface="微软雅黑" panose="020B0503020204020204" pitchFamily="34" charset="-122"/>
                <a:cs typeface="Noto Sans CJK JP Regular"/>
              </a:rPr>
              <a:t>品</a:t>
            </a:r>
            <a:r>
              <a:rPr sz="1050" spc="30" dirty="0">
                <a:solidFill>
                  <a:srgbClr val="938953"/>
                </a:solidFill>
                <a:latin typeface="微软雅黑" panose="020B0503020204020204" pitchFamily="34" charset="-122"/>
                <a:ea typeface="微软雅黑" panose="020B0503020204020204" pitchFamily="34" charset="-122"/>
                <a:cs typeface="Noto Sans CJK JP Regular"/>
              </a:rPr>
              <a:t>牌</a:t>
            </a:r>
            <a:r>
              <a:rPr sz="1050" spc="40" dirty="0">
                <a:solidFill>
                  <a:srgbClr val="938953"/>
                </a:solidFill>
                <a:latin typeface="微软雅黑" panose="020B0503020204020204" pitchFamily="34" charset="-122"/>
                <a:ea typeface="微软雅黑" panose="020B0503020204020204" pitchFamily="34" charset="-122"/>
                <a:cs typeface="Noto Sans CJK JP Regular"/>
              </a:rPr>
              <a:t>、</a:t>
            </a:r>
            <a:r>
              <a:rPr sz="1050" spc="25" dirty="0">
                <a:solidFill>
                  <a:srgbClr val="938953"/>
                </a:solidFill>
                <a:latin typeface="微软雅黑" panose="020B0503020204020204" pitchFamily="34" charset="-122"/>
                <a:ea typeface="微软雅黑" panose="020B0503020204020204" pitchFamily="34" charset="-122"/>
                <a:cs typeface="Noto Sans CJK JP Regular"/>
              </a:rPr>
              <a:t>旅</a:t>
            </a:r>
            <a:r>
              <a:rPr sz="1050" spc="35" dirty="0">
                <a:solidFill>
                  <a:srgbClr val="938953"/>
                </a:solidFill>
                <a:latin typeface="微软雅黑" panose="020B0503020204020204" pitchFamily="34" charset="-122"/>
                <a:ea typeface="微软雅黑" panose="020B0503020204020204" pitchFamily="34" charset="-122"/>
                <a:cs typeface="Noto Sans CJK JP Regular"/>
              </a:rPr>
              <a:t>游</a:t>
            </a:r>
            <a:r>
              <a:rPr sz="1050" spc="25" dirty="0">
                <a:solidFill>
                  <a:srgbClr val="938953"/>
                </a:solidFill>
                <a:latin typeface="微软雅黑" panose="020B0503020204020204" pitchFamily="34" charset="-122"/>
                <a:ea typeface="微软雅黑" panose="020B0503020204020204" pitchFamily="34" charset="-122"/>
                <a:cs typeface="Noto Sans CJK JP Regular"/>
              </a:rPr>
              <a:t>企</a:t>
            </a:r>
            <a:r>
              <a:rPr sz="1050" spc="30" dirty="0">
                <a:solidFill>
                  <a:srgbClr val="938953"/>
                </a:solidFill>
                <a:latin typeface="微软雅黑" panose="020B0503020204020204" pitchFamily="34" charset="-122"/>
                <a:ea typeface="微软雅黑" panose="020B0503020204020204" pitchFamily="34" charset="-122"/>
                <a:cs typeface="Noto Sans CJK JP Regular"/>
              </a:rPr>
              <a:t>业</a:t>
            </a:r>
            <a:r>
              <a:rPr sz="1050" spc="40" dirty="0">
                <a:solidFill>
                  <a:srgbClr val="938953"/>
                </a:solidFill>
                <a:latin typeface="微软雅黑" panose="020B0503020204020204" pitchFamily="34" charset="-122"/>
                <a:ea typeface="微软雅黑" panose="020B0503020204020204" pitchFamily="34" charset="-122"/>
                <a:cs typeface="Noto Sans CJK JP Regular"/>
              </a:rPr>
              <a:t>、</a:t>
            </a:r>
            <a:r>
              <a:rPr sz="1050" spc="25" dirty="0">
                <a:solidFill>
                  <a:srgbClr val="938953"/>
                </a:solidFill>
                <a:latin typeface="微软雅黑" panose="020B0503020204020204" pitchFamily="34" charset="-122"/>
                <a:ea typeface="微软雅黑" panose="020B0503020204020204" pitchFamily="34" charset="-122"/>
                <a:cs typeface="Noto Sans CJK JP Regular"/>
              </a:rPr>
              <a:t>行</a:t>
            </a:r>
            <a:r>
              <a:rPr sz="1050" spc="35" dirty="0">
                <a:solidFill>
                  <a:srgbClr val="938953"/>
                </a:solidFill>
                <a:latin typeface="微软雅黑" panose="020B0503020204020204" pitchFamily="34" charset="-122"/>
                <a:ea typeface="微软雅黑" panose="020B0503020204020204" pitchFamily="34" charset="-122"/>
                <a:cs typeface="Noto Sans CJK JP Regular"/>
              </a:rPr>
              <a:t>业</a:t>
            </a:r>
            <a:r>
              <a:rPr sz="1050" spc="5" dirty="0">
                <a:solidFill>
                  <a:srgbClr val="938953"/>
                </a:solidFill>
                <a:latin typeface="微软雅黑" panose="020B0503020204020204" pitchFamily="34" charset="-122"/>
                <a:ea typeface="微软雅黑" panose="020B0503020204020204" pitchFamily="34" charset="-122"/>
                <a:cs typeface="Noto Sans CJK JP Regular"/>
              </a:rPr>
              <a:t>协 会和主流华文媒</a:t>
            </a:r>
            <a:r>
              <a:rPr sz="1050" spc="-10" dirty="0">
                <a:solidFill>
                  <a:srgbClr val="938953"/>
                </a:solidFill>
                <a:latin typeface="微软雅黑" panose="020B0503020204020204" pitchFamily="34" charset="-122"/>
                <a:ea typeface="微软雅黑" panose="020B0503020204020204" pitchFamily="34" charset="-122"/>
                <a:cs typeface="Noto Sans CJK JP Regular"/>
              </a:rPr>
              <a:t>体</a:t>
            </a:r>
            <a:r>
              <a:rPr sz="1050" spc="5" dirty="0">
                <a:solidFill>
                  <a:srgbClr val="938953"/>
                </a:solidFill>
                <a:latin typeface="微软雅黑" panose="020B0503020204020204" pitchFamily="34" charset="-122"/>
                <a:ea typeface="微软雅黑" panose="020B0503020204020204" pitchFamily="34" charset="-122"/>
                <a:cs typeface="Noto Sans CJK JP Regular"/>
              </a:rPr>
              <a:t>代表</a:t>
            </a:r>
            <a:r>
              <a:rPr sz="1050" spc="-5" dirty="0">
                <a:solidFill>
                  <a:srgbClr val="938953"/>
                </a:solidFill>
                <a:latin typeface="微软雅黑" panose="020B0503020204020204" pitchFamily="34" charset="-122"/>
                <a:ea typeface="微软雅黑" panose="020B0503020204020204" pitchFamily="34" charset="-122"/>
                <a:cs typeface="Noto Sans CJK JP Regular"/>
              </a:rPr>
              <a:t>等</a:t>
            </a:r>
            <a:r>
              <a:rPr sz="1050" spc="25" dirty="0">
                <a:solidFill>
                  <a:srgbClr val="938953"/>
                </a:solidFill>
                <a:latin typeface="微软雅黑" panose="020B0503020204020204" pitchFamily="34" charset="-122"/>
                <a:ea typeface="微软雅黑" panose="020B0503020204020204" pitchFamily="34" charset="-122"/>
                <a:cs typeface="Noto Sans CJK JP Regular"/>
              </a:rPr>
              <a:t>400</a:t>
            </a:r>
            <a:r>
              <a:rPr sz="1050" spc="5" dirty="0">
                <a:solidFill>
                  <a:srgbClr val="938953"/>
                </a:solidFill>
                <a:latin typeface="微软雅黑" panose="020B0503020204020204" pitchFamily="34" charset="-122"/>
                <a:ea typeface="微软雅黑" panose="020B0503020204020204" pitchFamily="34" charset="-122"/>
                <a:cs typeface="Noto Sans CJK JP Regular"/>
              </a:rPr>
              <a:t>余位嘉宾</a:t>
            </a:r>
            <a:r>
              <a:rPr sz="1050" spc="-10" dirty="0">
                <a:solidFill>
                  <a:srgbClr val="938953"/>
                </a:solidFill>
                <a:latin typeface="微软雅黑" panose="020B0503020204020204" pitchFamily="34" charset="-122"/>
                <a:ea typeface="微软雅黑" panose="020B0503020204020204" pitchFamily="34" charset="-122"/>
                <a:cs typeface="Noto Sans CJK JP Regular"/>
              </a:rPr>
              <a:t>欢</a:t>
            </a:r>
            <a:r>
              <a:rPr sz="1050" spc="5" dirty="0">
                <a:solidFill>
                  <a:srgbClr val="938953"/>
                </a:solidFill>
                <a:latin typeface="微软雅黑" panose="020B0503020204020204" pitchFamily="34" charset="-122"/>
                <a:ea typeface="微软雅黑" panose="020B0503020204020204" pitchFamily="34" charset="-122"/>
                <a:cs typeface="Noto Sans CJK JP Regular"/>
              </a:rPr>
              <a:t>聚一堂，</a:t>
            </a:r>
            <a:r>
              <a:rPr sz="1050" spc="-10" dirty="0">
                <a:solidFill>
                  <a:srgbClr val="938953"/>
                </a:solidFill>
                <a:latin typeface="微软雅黑" panose="020B0503020204020204" pitchFamily="34" charset="-122"/>
                <a:ea typeface="微软雅黑" panose="020B0503020204020204" pitchFamily="34" charset="-122"/>
                <a:cs typeface="Noto Sans CJK JP Regular"/>
              </a:rPr>
              <a:t>共</a:t>
            </a:r>
            <a:r>
              <a:rPr sz="1050" spc="5" dirty="0">
                <a:solidFill>
                  <a:srgbClr val="938953"/>
                </a:solidFill>
                <a:latin typeface="微软雅黑" panose="020B0503020204020204" pitchFamily="34" charset="-122"/>
                <a:ea typeface="微软雅黑" panose="020B0503020204020204" pitchFamily="34" charset="-122"/>
                <a:cs typeface="Noto Sans CJK JP Regular"/>
              </a:rPr>
              <a:t>议中欧旅 </a:t>
            </a:r>
            <a:r>
              <a:rPr sz="1050" spc="35" dirty="0">
                <a:solidFill>
                  <a:srgbClr val="938953"/>
                </a:solidFill>
                <a:latin typeface="微软雅黑" panose="020B0503020204020204" pitchFamily="34" charset="-122"/>
                <a:ea typeface="微软雅黑" panose="020B0503020204020204" pitchFamily="34" charset="-122"/>
                <a:cs typeface="Noto Sans CJK JP Regular"/>
              </a:rPr>
              <a:t>游</a:t>
            </a:r>
            <a:r>
              <a:rPr sz="1050" spc="25" dirty="0">
                <a:solidFill>
                  <a:srgbClr val="938953"/>
                </a:solidFill>
                <a:latin typeface="微软雅黑" panose="020B0503020204020204" pitchFamily="34" charset="-122"/>
                <a:ea typeface="微软雅黑" panose="020B0503020204020204" pitchFamily="34" charset="-122"/>
                <a:cs typeface="Noto Sans CJK JP Regular"/>
              </a:rPr>
              <a:t>以</a:t>
            </a:r>
            <a:r>
              <a:rPr sz="1050" spc="35" dirty="0">
                <a:solidFill>
                  <a:srgbClr val="938953"/>
                </a:solidFill>
                <a:latin typeface="微软雅黑" panose="020B0503020204020204" pitchFamily="34" charset="-122"/>
                <a:ea typeface="微软雅黑" panose="020B0503020204020204" pitchFamily="34" charset="-122"/>
                <a:cs typeface="Noto Sans CJK JP Regular"/>
              </a:rPr>
              <a:t>及</a:t>
            </a:r>
            <a:r>
              <a:rPr sz="1050" spc="25" dirty="0">
                <a:solidFill>
                  <a:srgbClr val="938953"/>
                </a:solidFill>
                <a:latin typeface="微软雅黑" panose="020B0503020204020204" pitchFamily="34" charset="-122"/>
                <a:ea typeface="微软雅黑" panose="020B0503020204020204" pitchFamily="34" charset="-122"/>
                <a:cs typeface="Noto Sans CJK JP Regular"/>
              </a:rPr>
              <a:t>相</a:t>
            </a:r>
            <a:r>
              <a:rPr sz="1050" spc="35" dirty="0">
                <a:solidFill>
                  <a:srgbClr val="938953"/>
                </a:solidFill>
                <a:latin typeface="微软雅黑" panose="020B0503020204020204" pitchFamily="34" charset="-122"/>
                <a:ea typeface="微软雅黑" panose="020B0503020204020204" pitchFamily="34" charset="-122"/>
                <a:cs typeface="Noto Sans CJK JP Regular"/>
              </a:rPr>
              <a:t>关</a:t>
            </a:r>
            <a:r>
              <a:rPr sz="1050" spc="25" dirty="0">
                <a:solidFill>
                  <a:srgbClr val="938953"/>
                </a:solidFill>
                <a:latin typeface="微软雅黑" panose="020B0503020204020204" pitchFamily="34" charset="-122"/>
                <a:ea typeface="微软雅黑" panose="020B0503020204020204" pitchFamily="34" charset="-122"/>
                <a:cs typeface="Noto Sans CJK JP Regular"/>
              </a:rPr>
              <a:t>行</a:t>
            </a:r>
            <a:r>
              <a:rPr sz="1050" spc="35" dirty="0">
                <a:solidFill>
                  <a:srgbClr val="938953"/>
                </a:solidFill>
                <a:latin typeface="微软雅黑" panose="020B0503020204020204" pitchFamily="34" charset="-122"/>
                <a:ea typeface="微软雅黑" panose="020B0503020204020204" pitchFamily="34" charset="-122"/>
                <a:cs typeface="Noto Sans CJK JP Regular"/>
              </a:rPr>
              <a:t>业</a:t>
            </a:r>
            <a:r>
              <a:rPr sz="1050" spc="25" dirty="0">
                <a:solidFill>
                  <a:srgbClr val="938953"/>
                </a:solidFill>
                <a:latin typeface="微软雅黑" panose="020B0503020204020204" pitchFamily="34" charset="-122"/>
                <a:ea typeface="微软雅黑" panose="020B0503020204020204" pitchFamily="34" charset="-122"/>
                <a:cs typeface="Noto Sans CJK JP Regular"/>
              </a:rPr>
              <a:t>良</a:t>
            </a:r>
            <a:r>
              <a:rPr sz="1050" spc="35" dirty="0">
                <a:solidFill>
                  <a:srgbClr val="938953"/>
                </a:solidFill>
                <a:latin typeface="微软雅黑" panose="020B0503020204020204" pitchFamily="34" charset="-122"/>
                <a:ea typeface="微软雅黑" panose="020B0503020204020204" pitchFamily="34" charset="-122"/>
                <a:cs typeface="Noto Sans CJK JP Regular"/>
              </a:rPr>
              <a:t>性</a:t>
            </a:r>
            <a:r>
              <a:rPr sz="1050" spc="25" dirty="0">
                <a:solidFill>
                  <a:srgbClr val="938953"/>
                </a:solidFill>
                <a:latin typeface="微软雅黑" panose="020B0503020204020204" pitchFamily="34" charset="-122"/>
                <a:ea typeface="微软雅黑" panose="020B0503020204020204" pitchFamily="34" charset="-122"/>
                <a:cs typeface="Noto Sans CJK JP Regular"/>
              </a:rPr>
              <a:t>发</a:t>
            </a:r>
            <a:r>
              <a:rPr sz="1050" spc="40" dirty="0">
                <a:solidFill>
                  <a:srgbClr val="938953"/>
                </a:solidFill>
                <a:latin typeface="微软雅黑" panose="020B0503020204020204" pitchFamily="34" charset="-122"/>
                <a:ea typeface="微软雅黑" panose="020B0503020204020204" pitchFamily="34" charset="-122"/>
                <a:cs typeface="Noto Sans CJK JP Regular"/>
              </a:rPr>
              <a:t>展，</a:t>
            </a:r>
            <a:r>
              <a:rPr sz="1050" spc="25" dirty="0">
                <a:solidFill>
                  <a:srgbClr val="938953"/>
                </a:solidFill>
                <a:latin typeface="微软雅黑" panose="020B0503020204020204" pitchFamily="34" charset="-122"/>
                <a:ea typeface="微软雅黑" panose="020B0503020204020204" pitchFamily="34" charset="-122"/>
                <a:cs typeface="Noto Sans CJK JP Regular"/>
              </a:rPr>
              <a:t>庆</a:t>
            </a:r>
            <a:r>
              <a:rPr sz="1050" spc="35" dirty="0">
                <a:solidFill>
                  <a:srgbClr val="938953"/>
                </a:solidFill>
                <a:latin typeface="微软雅黑" panose="020B0503020204020204" pitchFamily="34" charset="-122"/>
                <a:ea typeface="微软雅黑" panose="020B0503020204020204" pitchFamily="34" charset="-122"/>
                <a:cs typeface="Noto Sans CJK JP Regular"/>
              </a:rPr>
              <a:t>祝</a:t>
            </a:r>
            <a:r>
              <a:rPr sz="1050" spc="25" dirty="0">
                <a:solidFill>
                  <a:srgbClr val="938953"/>
                </a:solidFill>
                <a:latin typeface="微软雅黑" panose="020B0503020204020204" pitchFamily="34" charset="-122"/>
                <a:ea typeface="微软雅黑" panose="020B0503020204020204" pitchFamily="34" charset="-122"/>
                <a:cs typeface="Noto Sans CJK JP Regular"/>
              </a:rPr>
              <a:t>开</a:t>
            </a:r>
            <a:r>
              <a:rPr sz="1050" spc="35" dirty="0">
                <a:solidFill>
                  <a:srgbClr val="938953"/>
                </a:solidFill>
                <a:latin typeface="微软雅黑" panose="020B0503020204020204" pitchFamily="34" charset="-122"/>
                <a:ea typeface="微软雅黑" panose="020B0503020204020204" pitchFamily="34" charset="-122"/>
                <a:cs typeface="Noto Sans CJK JP Regular"/>
              </a:rPr>
              <a:t>元</a:t>
            </a:r>
            <a:r>
              <a:rPr sz="1050" spc="25" dirty="0">
                <a:solidFill>
                  <a:srgbClr val="938953"/>
                </a:solidFill>
                <a:latin typeface="微软雅黑" panose="020B0503020204020204" pitchFamily="34" charset="-122"/>
                <a:ea typeface="微软雅黑" panose="020B0503020204020204" pitchFamily="34" charset="-122"/>
                <a:cs typeface="Noto Sans CJK JP Regular"/>
              </a:rPr>
              <a:t>周</a:t>
            </a:r>
            <a:r>
              <a:rPr sz="1050" spc="35" dirty="0">
                <a:solidFill>
                  <a:srgbClr val="938953"/>
                </a:solidFill>
                <a:latin typeface="微软雅黑" panose="020B0503020204020204" pitchFamily="34" charset="-122"/>
                <a:ea typeface="微软雅黑" panose="020B0503020204020204" pitchFamily="34" charset="-122"/>
                <a:cs typeface="Noto Sans CJK JP Regular"/>
              </a:rPr>
              <a:t>游</a:t>
            </a:r>
            <a:r>
              <a:rPr sz="1050" spc="25" dirty="0">
                <a:solidFill>
                  <a:srgbClr val="938953"/>
                </a:solidFill>
                <a:latin typeface="微软雅黑" panose="020B0503020204020204" pitchFamily="34" charset="-122"/>
                <a:ea typeface="微软雅黑" panose="020B0503020204020204" pitchFamily="34" charset="-122"/>
                <a:cs typeface="Noto Sans CJK JP Regular"/>
              </a:rPr>
              <a:t>集</a:t>
            </a:r>
            <a:r>
              <a:rPr sz="1050" spc="35" dirty="0">
                <a:solidFill>
                  <a:srgbClr val="938953"/>
                </a:solidFill>
                <a:latin typeface="微软雅黑" panose="020B0503020204020204" pitchFamily="34" charset="-122"/>
                <a:ea typeface="微软雅黑" panose="020B0503020204020204" pitchFamily="34" charset="-122"/>
                <a:cs typeface="Noto Sans CJK JP Regular"/>
              </a:rPr>
              <a:t>团</a:t>
            </a:r>
            <a:r>
              <a:rPr sz="1050" spc="25" dirty="0">
                <a:solidFill>
                  <a:srgbClr val="938953"/>
                </a:solidFill>
                <a:latin typeface="微软雅黑" panose="020B0503020204020204" pitchFamily="34" charset="-122"/>
                <a:ea typeface="微软雅黑" panose="020B0503020204020204" pitchFamily="34" charset="-122"/>
                <a:cs typeface="Noto Sans CJK JP Regular"/>
              </a:rPr>
              <a:t>十五</a:t>
            </a:r>
            <a:r>
              <a:rPr sz="1050" spc="35" dirty="0">
                <a:solidFill>
                  <a:srgbClr val="938953"/>
                </a:solidFill>
                <a:latin typeface="微软雅黑" panose="020B0503020204020204" pitchFamily="34" charset="-122"/>
                <a:ea typeface="微软雅黑" panose="020B0503020204020204" pitchFamily="34" charset="-122"/>
                <a:cs typeface="Noto Sans CJK JP Regular"/>
              </a:rPr>
              <a:t>年</a:t>
            </a:r>
            <a:r>
              <a:rPr sz="1050" spc="25" dirty="0">
                <a:solidFill>
                  <a:srgbClr val="938953"/>
                </a:solidFill>
                <a:latin typeface="微软雅黑" panose="020B0503020204020204" pitchFamily="34" charset="-122"/>
                <a:ea typeface="微软雅黑" panose="020B0503020204020204" pitchFamily="34" charset="-122"/>
                <a:cs typeface="Noto Sans CJK JP Regular"/>
              </a:rPr>
              <a:t>成</a:t>
            </a:r>
            <a:r>
              <a:rPr sz="1050" spc="50" dirty="0">
                <a:solidFill>
                  <a:srgbClr val="938953"/>
                </a:solidFill>
                <a:latin typeface="微软雅黑" panose="020B0503020204020204" pitchFamily="34" charset="-122"/>
                <a:ea typeface="微软雅黑" panose="020B0503020204020204" pitchFamily="34" charset="-122"/>
                <a:cs typeface="Noto Sans CJK JP Regular"/>
              </a:rPr>
              <a:t>就</a:t>
            </a:r>
            <a:r>
              <a:rPr sz="1050" spc="5" dirty="0">
                <a:solidFill>
                  <a:srgbClr val="938953"/>
                </a:solidFill>
                <a:latin typeface="微软雅黑" panose="020B0503020204020204" pitchFamily="34" charset="-122"/>
                <a:ea typeface="微软雅黑" panose="020B0503020204020204" pitchFamily="34" charset="-122"/>
                <a:cs typeface="Noto Sans CJK JP Regular"/>
              </a:rPr>
              <a:t>，  </a:t>
            </a:r>
            <a:r>
              <a:rPr sz="1050" spc="25" dirty="0">
                <a:solidFill>
                  <a:srgbClr val="938953"/>
                </a:solidFill>
                <a:latin typeface="微软雅黑" panose="020B0503020204020204" pitchFamily="34" charset="-122"/>
                <a:ea typeface="微软雅黑" panose="020B0503020204020204" pitchFamily="34" charset="-122"/>
                <a:cs typeface="Noto Sans CJK JP Regular"/>
              </a:rPr>
              <a:t>并</a:t>
            </a:r>
            <a:r>
              <a:rPr sz="1050" spc="15" dirty="0">
                <a:solidFill>
                  <a:srgbClr val="938953"/>
                </a:solidFill>
                <a:latin typeface="微软雅黑" panose="020B0503020204020204" pitchFamily="34" charset="-122"/>
                <a:ea typeface="微软雅黑" panose="020B0503020204020204" pitchFamily="34" charset="-122"/>
                <a:cs typeface="Noto Sans CJK JP Regular"/>
              </a:rPr>
              <a:t>见</a:t>
            </a:r>
            <a:r>
              <a:rPr sz="1050" spc="25" dirty="0">
                <a:solidFill>
                  <a:srgbClr val="938953"/>
                </a:solidFill>
                <a:latin typeface="微软雅黑" panose="020B0503020204020204" pitchFamily="34" charset="-122"/>
                <a:ea typeface="微软雅黑" panose="020B0503020204020204" pitchFamily="34" charset="-122"/>
                <a:cs typeface="Noto Sans CJK JP Regular"/>
              </a:rPr>
              <a:t>证</a:t>
            </a:r>
            <a:r>
              <a:rPr sz="1050" spc="15" dirty="0">
                <a:solidFill>
                  <a:srgbClr val="938953"/>
                </a:solidFill>
                <a:latin typeface="微软雅黑" panose="020B0503020204020204" pitchFamily="34" charset="-122"/>
                <a:ea typeface="微软雅黑" panose="020B0503020204020204" pitchFamily="34" charset="-122"/>
                <a:cs typeface="Noto Sans CJK JP Regular"/>
              </a:rPr>
              <a:t>开</a:t>
            </a:r>
            <a:r>
              <a:rPr sz="1050" spc="25" dirty="0">
                <a:solidFill>
                  <a:srgbClr val="938953"/>
                </a:solidFill>
                <a:latin typeface="微软雅黑" panose="020B0503020204020204" pitchFamily="34" charset="-122"/>
                <a:ea typeface="微软雅黑" panose="020B0503020204020204" pitchFamily="34" charset="-122"/>
                <a:cs typeface="Noto Sans CJK JP Regular"/>
              </a:rPr>
              <a:t>元</a:t>
            </a:r>
            <a:r>
              <a:rPr sz="1050" spc="15" dirty="0">
                <a:solidFill>
                  <a:srgbClr val="938953"/>
                </a:solidFill>
                <a:latin typeface="微软雅黑" panose="020B0503020204020204" pitchFamily="34" charset="-122"/>
                <a:ea typeface="微软雅黑" panose="020B0503020204020204" pitchFamily="34" charset="-122"/>
                <a:cs typeface="Noto Sans CJK JP Regular"/>
              </a:rPr>
              <a:t>慈</a:t>
            </a:r>
            <a:r>
              <a:rPr sz="1050" spc="25" dirty="0">
                <a:solidFill>
                  <a:srgbClr val="938953"/>
                </a:solidFill>
                <a:latin typeface="微软雅黑" panose="020B0503020204020204" pitchFamily="34" charset="-122"/>
                <a:ea typeface="微软雅黑" panose="020B0503020204020204" pitchFamily="34" charset="-122"/>
                <a:cs typeface="Noto Sans CJK JP Regular"/>
              </a:rPr>
              <a:t>善</a:t>
            </a:r>
            <a:r>
              <a:rPr sz="1050" spc="15" dirty="0">
                <a:solidFill>
                  <a:srgbClr val="938953"/>
                </a:solidFill>
                <a:latin typeface="微软雅黑" panose="020B0503020204020204" pitchFamily="34" charset="-122"/>
                <a:ea typeface="微软雅黑" panose="020B0503020204020204" pitchFamily="34" charset="-122"/>
                <a:cs typeface="Noto Sans CJK JP Regular"/>
              </a:rPr>
              <a:t>基</a:t>
            </a:r>
            <a:r>
              <a:rPr sz="1050" spc="40" dirty="0">
                <a:solidFill>
                  <a:srgbClr val="938953"/>
                </a:solidFill>
                <a:latin typeface="微软雅黑" panose="020B0503020204020204" pitchFamily="34" charset="-122"/>
                <a:ea typeface="微软雅黑" panose="020B0503020204020204" pitchFamily="34" charset="-122"/>
                <a:cs typeface="Noto Sans CJK JP Regular"/>
              </a:rPr>
              <a:t>金</a:t>
            </a:r>
            <a:r>
              <a:rPr sz="1050" spc="-315" dirty="0">
                <a:solidFill>
                  <a:srgbClr val="938953"/>
                </a:solidFill>
                <a:latin typeface="微软雅黑" panose="020B0503020204020204" pitchFamily="34" charset="-122"/>
                <a:ea typeface="微软雅黑" panose="020B0503020204020204" pitchFamily="34" charset="-122"/>
                <a:cs typeface="Noto Sans CJK JP Regular"/>
              </a:rPr>
              <a:t>·</a:t>
            </a:r>
            <a:r>
              <a:rPr sz="1050" spc="15" dirty="0">
                <a:solidFill>
                  <a:srgbClr val="938953"/>
                </a:solidFill>
                <a:latin typeface="微软雅黑" panose="020B0503020204020204" pitchFamily="34" charset="-122"/>
                <a:ea typeface="微软雅黑" panose="020B0503020204020204" pitchFamily="34" charset="-122"/>
                <a:cs typeface="Noto Sans CJK JP Regular"/>
              </a:rPr>
              <a:t>华裔</a:t>
            </a:r>
            <a:r>
              <a:rPr sz="1050" spc="25" dirty="0">
                <a:solidFill>
                  <a:srgbClr val="938953"/>
                </a:solidFill>
                <a:latin typeface="微软雅黑" panose="020B0503020204020204" pitchFamily="34" charset="-122"/>
                <a:ea typeface="微软雅黑" panose="020B0503020204020204" pitchFamily="34" charset="-122"/>
                <a:cs typeface="Noto Sans CJK JP Regular"/>
              </a:rPr>
              <a:t>青</a:t>
            </a:r>
            <a:r>
              <a:rPr sz="1050" spc="15" dirty="0">
                <a:solidFill>
                  <a:srgbClr val="938953"/>
                </a:solidFill>
                <a:latin typeface="微软雅黑" panose="020B0503020204020204" pitchFamily="34" charset="-122"/>
                <a:ea typeface="微软雅黑" panose="020B0503020204020204" pitchFamily="34" charset="-122"/>
                <a:cs typeface="Noto Sans CJK JP Regular"/>
              </a:rPr>
              <a:t>少</a:t>
            </a:r>
            <a:r>
              <a:rPr sz="1050" spc="25" dirty="0">
                <a:solidFill>
                  <a:srgbClr val="938953"/>
                </a:solidFill>
                <a:latin typeface="微软雅黑" panose="020B0503020204020204" pitchFamily="34" charset="-122"/>
                <a:ea typeface="微软雅黑" panose="020B0503020204020204" pitchFamily="34" charset="-122"/>
                <a:cs typeface="Noto Sans CJK JP Regular"/>
              </a:rPr>
              <a:t>年</a:t>
            </a:r>
            <a:r>
              <a:rPr sz="1050" spc="15" dirty="0">
                <a:solidFill>
                  <a:srgbClr val="938953"/>
                </a:solidFill>
                <a:latin typeface="微软雅黑" panose="020B0503020204020204" pitchFamily="34" charset="-122"/>
                <a:ea typeface="微软雅黑" panose="020B0503020204020204" pitchFamily="34" charset="-122"/>
                <a:cs typeface="Noto Sans CJK JP Regular"/>
              </a:rPr>
              <a:t>教</a:t>
            </a:r>
            <a:r>
              <a:rPr sz="1050" spc="25" dirty="0">
                <a:solidFill>
                  <a:srgbClr val="938953"/>
                </a:solidFill>
                <a:latin typeface="微软雅黑" panose="020B0503020204020204" pitchFamily="34" charset="-122"/>
                <a:ea typeface="微软雅黑" panose="020B0503020204020204" pitchFamily="34" charset="-122"/>
                <a:cs typeface="Noto Sans CJK JP Regular"/>
              </a:rPr>
              <a:t>育</a:t>
            </a:r>
            <a:r>
              <a:rPr sz="1050" spc="15" dirty="0">
                <a:solidFill>
                  <a:srgbClr val="938953"/>
                </a:solidFill>
                <a:latin typeface="微软雅黑" panose="020B0503020204020204" pitchFamily="34" charset="-122"/>
                <a:ea typeface="微软雅黑" panose="020B0503020204020204" pitchFamily="34" charset="-122"/>
                <a:cs typeface="Noto Sans CJK JP Regular"/>
              </a:rPr>
              <a:t>发</a:t>
            </a:r>
            <a:r>
              <a:rPr sz="1050" spc="25" dirty="0">
                <a:solidFill>
                  <a:srgbClr val="938953"/>
                </a:solidFill>
                <a:latin typeface="微软雅黑" panose="020B0503020204020204" pitchFamily="34" charset="-122"/>
                <a:ea typeface="微软雅黑" panose="020B0503020204020204" pitchFamily="34" charset="-122"/>
                <a:cs typeface="Noto Sans CJK JP Regular"/>
              </a:rPr>
              <a:t>展</a:t>
            </a:r>
            <a:r>
              <a:rPr sz="1050" spc="15" dirty="0">
                <a:solidFill>
                  <a:srgbClr val="938953"/>
                </a:solidFill>
                <a:latin typeface="微软雅黑" panose="020B0503020204020204" pitchFamily="34" charset="-122"/>
                <a:ea typeface="微软雅黑" panose="020B0503020204020204" pitchFamily="34" charset="-122"/>
                <a:cs typeface="Noto Sans CJK JP Regular"/>
              </a:rPr>
              <a:t>项</a:t>
            </a:r>
            <a:r>
              <a:rPr sz="1050" spc="25" dirty="0">
                <a:solidFill>
                  <a:srgbClr val="938953"/>
                </a:solidFill>
                <a:latin typeface="微软雅黑" panose="020B0503020204020204" pitchFamily="34" charset="-122"/>
                <a:ea typeface="微软雅黑" panose="020B0503020204020204" pitchFamily="34" charset="-122"/>
                <a:cs typeface="Noto Sans CJK JP Regular"/>
              </a:rPr>
              <a:t>目</a:t>
            </a:r>
            <a:r>
              <a:rPr sz="1050" spc="15" dirty="0">
                <a:solidFill>
                  <a:srgbClr val="938953"/>
                </a:solidFill>
                <a:latin typeface="微软雅黑" panose="020B0503020204020204" pitchFamily="34" charset="-122"/>
                <a:ea typeface="微软雅黑" panose="020B0503020204020204" pitchFamily="34" charset="-122"/>
                <a:cs typeface="Noto Sans CJK JP Regular"/>
              </a:rPr>
              <a:t>合作</a:t>
            </a:r>
            <a:r>
              <a:rPr sz="1050" spc="25" dirty="0">
                <a:solidFill>
                  <a:srgbClr val="938953"/>
                </a:solidFill>
                <a:latin typeface="微软雅黑" panose="020B0503020204020204" pitchFamily="34" charset="-122"/>
                <a:ea typeface="微软雅黑" panose="020B0503020204020204" pitchFamily="34" charset="-122"/>
                <a:cs typeface="Noto Sans CJK JP Regular"/>
              </a:rPr>
              <a:t>意</a:t>
            </a:r>
            <a:r>
              <a:rPr sz="1050" spc="15" dirty="0">
                <a:solidFill>
                  <a:srgbClr val="938953"/>
                </a:solidFill>
                <a:latin typeface="微软雅黑" panose="020B0503020204020204" pitchFamily="34" charset="-122"/>
                <a:ea typeface="微软雅黑" panose="020B0503020204020204" pitchFamily="34" charset="-122"/>
                <a:cs typeface="Noto Sans CJK JP Regular"/>
              </a:rPr>
              <a:t>向</a:t>
            </a:r>
            <a:r>
              <a:rPr sz="1050" spc="25" dirty="0">
                <a:solidFill>
                  <a:srgbClr val="938953"/>
                </a:solidFill>
                <a:latin typeface="微软雅黑" panose="020B0503020204020204" pitchFamily="34" charset="-122"/>
                <a:ea typeface="微软雅黑" panose="020B0503020204020204" pitchFamily="34" charset="-122"/>
                <a:cs typeface="Noto Sans CJK JP Regular"/>
              </a:rPr>
              <a:t>签</a:t>
            </a:r>
            <a:r>
              <a:rPr sz="1050" spc="35" dirty="0">
                <a:solidFill>
                  <a:srgbClr val="938953"/>
                </a:solidFill>
                <a:latin typeface="微软雅黑" panose="020B0503020204020204" pitchFamily="34" charset="-122"/>
                <a:ea typeface="微软雅黑" panose="020B0503020204020204" pitchFamily="34" charset="-122"/>
                <a:cs typeface="Noto Sans CJK JP Regular"/>
              </a:rPr>
              <a:t>约</a:t>
            </a:r>
            <a:r>
              <a:rPr sz="1050" spc="5" dirty="0">
                <a:solidFill>
                  <a:srgbClr val="938953"/>
                </a:solidFill>
                <a:latin typeface="微软雅黑" panose="020B0503020204020204" pitchFamily="34" charset="-122"/>
                <a:ea typeface="微软雅黑" panose="020B0503020204020204" pitchFamily="34" charset="-122"/>
                <a:cs typeface="Noto Sans CJK JP Regular"/>
              </a:rPr>
              <a:t>。</a:t>
            </a:r>
            <a:endParaRPr sz="1050" dirty="0">
              <a:latin typeface="微软雅黑" panose="020B0503020204020204" pitchFamily="34" charset="-122"/>
              <a:ea typeface="微软雅黑" panose="020B0503020204020204" pitchFamily="34" charset="-122"/>
              <a:cs typeface="Noto Sans CJK JP Regular"/>
            </a:endParaRPr>
          </a:p>
        </p:txBody>
      </p:sp>
      <p:sp>
        <p:nvSpPr>
          <p:cNvPr id="13" name="object 6"/>
          <p:cNvSpPr/>
          <p:nvPr/>
        </p:nvSpPr>
        <p:spPr>
          <a:xfrm>
            <a:off x="682751" y="1182624"/>
            <a:ext cx="3694176" cy="2464308"/>
          </a:xfrm>
          <a:prstGeom prst="rect">
            <a:avLst/>
          </a:prstGeom>
          <a:blipFill>
            <a:blip r:embed="rId4" cstate="print"/>
            <a:stretch>
              <a:fillRect/>
            </a:stretch>
          </a:blipFill>
        </p:spPr>
        <p:txBody>
          <a:bodyPr wrap="square" lIns="0" tIns="0" rIns="0" bIns="0" rtlCol="0"/>
          <a:lstStyle/>
          <a:p>
            <a:endParaRPr/>
          </a:p>
        </p:txBody>
      </p:sp>
      <p:sp>
        <p:nvSpPr>
          <p:cNvPr id="21" name="object 7"/>
          <p:cNvSpPr/>
          <p:nvPr/>
        </p:nvSpPr>
        <p:spPr>
          <a:xfrm>
            <a:off x="4511040" y="1182624"/>
            <a:ext cx="3355848" cy="2237231"/>
          </a:xfrm>
          <a:prstGeom prst="rect">
            <a:avLst/>
          </a:prstGeom>
          <a:blipFill>
            <a:blip r:embed="rId5" cstate="print"/>
            <a:stretch>
              <a:fillRect/>
            </a:stretch>
          </a:blipFill>
        </p:spPr>
        <p:txBody>
          <a:bodyPr wrap="square" lIns="0" tIns="0" rIns="0" bIns="0" rtlCol="0"/>
          <a:lstStyle/>
          <a:p>
            <a:endParaRPr/>
          </a:p>
        </p:txBody>
      </p:sp>
      <p:sp>
        <p:nvSpPr>
          <p:cNvPr id="22" name="object 8"/>
          <p:cNvSpPr/>
          <p:nvPr/>
        </p:nvSpPr>
        <p:spPr>
          <a:xfrm>
            <a:off x="8002523" y="1176527"/>
            <a:ext cx="3375660" cy="2252472"/>
          </a:xfrm>
          <a:prstGeom prst="rect">
            <a:avLst/>
          </a:prstGeom>
          <a:blipFill>
            <a:blip r:embed="rId6" cstate="print"/>
            <a:stretch>
              <a:fillRect/>
            </a:stretch>
          </a:blipFill>
        </p:spPr>
        <p:txBody>
          <a:bodyPr wrap="square" lIns="0" tIns="0" rIns="0" bIns="0" rtlCol="0"/>
          <a:lstStyle/>
          <a:p>
            <a:endParaRPr/>
          </a:p>
        </p:txBody>
      </p:sp>
      <p:sp>
        <p:nvSpPr>
          <p:cNvPr id="23" name="object 9"/>
          <p:cNvSpPr/>
          <p:nvPr/>
        </p:nvSpPr>
        <p:spPr>
          <a:xfrm>
            <a:off x="6702552" y="3555491"/>
            <a:ext cx="4675632" cy="3160776"/>
          </a:xfrm>
          <a:prstGeom prst="rect">
            <a:avLst/>
          </a:prstGeom>
          <a:blipFill>
            <a:blip r:embed="rId7" cstate="print"/>
            <a:stretch>
              <a:fillRect/>
            </a:stretch>
          </a:blipFill>
        </p:spPr>
        <p:txBody>
          <a:bodyPr wrap="square" lIns="0" tIns="0" rIns="0" bIns="0" rtlCol="0"/>
          <a:lstStyle/>
          <a:p>
            <a:endParaRPr/>
          </a:p>
        </p:txBody>
      </p:sp>
      <p:sp>
        <p:nvSpPr>
          <p:cNvPr id="24" name="object 10"/>
          <p:cNvSpPr/>
          <p:nvPr/>
        </p:nvSpPr>
        <p:spPr>
          <a:xfrm>
            <a:off x="4504944" y="3555491"/>
            <a:ext cx="2112263" cy="1408175"/>
          </a:xfrm>
          <a:prstGeom prst="rect">
            <a:avLst/>
          </a:prstGeom>
          <a:blipFill>
            <a:blip r:embed="rId8" cstate="print"/>
            <a:stretch>
              <a:fillRect/>
            </a:stretch>
          </a:blipFill>
        </p:spPr>
        <p:txBody>
          <a:bodyPr wrap="square" lIns="0" tIns="0" rIns="0" bIns="0" rtlCol="0"/>
          <a:lstStyle/>
          <a:p>
            <a:endParaRPr/>
          </a:p>
        </p:txBody>
      </p:sp>
      <p:sp>
        <p:nvSpPr>
          <p:cNvPr id="25" name="object 11"/>
          <p:cNvSpPr/>
          <p:nvPr/>
        </p:nvSpPr>
        <p:spPr>
          <a:xfrm>
            <a:off x="682751" y="5099303"/>
            <a:ext cx="5946648" cy="1616964"/>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39608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5363852"/>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7</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ja-JP" altLang="en-US" sz="2400" dirty="0">
                <a:solidFill>
                  <a:schemeClr val="bg2">
                    <a:lumMod val="50000"/>
                  </a:schemeClr>
                </a:solidFill>
                <a:latin typeface="微软雅黑" panose="020B0503020204020204" pitchFamily="34" charset="-122"/>
                <a:ea typeface="微软雅黑" panose="020B0503020204020204" pitchFamily="34" charset="-122"/>
              </a:rPr>
              <a:t>发现顺德・全球路演 亚琛站</a:t>
            </a:r>
          </a:p>
        </p:txBody>
      </p:sp>
      <p:sp>
        <p:nvSpPr>
          <p:cNvPr id="12" name="object 5"/>
          <p:cNvSpPr txBox="1"/>
          <p:nvPr/>
        </p:nvSpPr>
        <p:spPr>
          <a:xfrm>
            <a:off x="1824857" y="4701036"/>
            <a:ext cx="8311334" cy="1090683"/>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4</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24</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日下午，发现顺德</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全球路演在德国亚琛市加冕大厅举行。这是顺德全球路演继深圳、汉诺威、北京之后的第四站。活动旨在向全世界推介顺德开放、创新的全新形象，让更多的人才、项目、资本了解顺德。多名来自联邦、州市的政要与企业界高层受邀参会，规模近</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300</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人。带有文艺复兴哥特式风格的亚琛加冕大厅，一改往日庄严肃穆的面孔，在两国企业界人士的对接交流中，呈现亚琛这座老城对远方来客的热情。</a:t>
            </a:r>
            <a:endParaRPr sz="1400" dirty="0">
              <a:latin typeface="微软雅黑" panose="020B0503020204020204" pitchFamily="34" charset="-122"/>
              <a:ea typeface="微软雅黑" panose="020B0503020204020204" pitchFamily="34" charset="-122"/>
              <a:cs typeface="Noto Sans CJK JP Regular"/>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1803" y="1691882"/>
            <a:ext cx="3795624" cy="2846718"/>
          </a:xfrm>
          <a:prstGeom prst="rect">
            <a:avLst/>
          </a:prstGeom>
        </p:spPr>
      </p:pic>
      <p:pic>
        <p:nvPicPr>
          <p:cNvPr id="1026" name="Picture 2" descr="640-6.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2036" y="1691883"/>
            <a:ext cx="4264155" cy="284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57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5363852"/>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8</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第四届“海科杯”全球华侨华人创新创业大赛</a:t>
            </a:r>
          </a:p>
        </p:txBody>
      </p:sp>
      <p:sp>
        <p:nvSpPr>
          <p:cNvPr id="12" name="object 5"/>
          <p:cNvSpPr txBox="1"/>
          <p:nvPr/>
        </p:nvSpPr>
        <p:spPr>
          <a:xfrm>
            <a:off x="1669580" y="4813179"/>
            <a:ext cx="9069217" cy="1090683"/>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6</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第四届“海科杯”全球华侨华人创新创业大赛</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以下简称“海科杯”大赛</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欧洲赛区决赛在德国慕尼黑凯宾斯基四季酒店举行。四川省委常委、组织部部长黄建发、中国驻慕尼黑总领馆副总领事蔡浩、德国慕尼黑市政议员、慕尼黑市长中国事务代表</a:t>
            </a:r>
            <a:r>
              <a:rPr lang="en-US" altLang="zh-CN" sz="1400" spc="30" dirty="0" err="1">
                <a:solidFill>
                  <a:srgbClr val="938953"/>
                </a:solidFill>
                <a:latin typeface="微软雅黑" panose="020B0503020204020204" pitchFamily="34" charset="-122"/>
                <a:ea typeface="微软雅黑" panose="020B0503020204020204" pitchFamily="34" charset="-122"/>
                <a:cs typeface="Noto Sans CJK JP Regular"/>
              </a:rPr>
              <a:t>Belik</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出席颁奖仪式并致辞。大赛评委、“海科杯”欧洲赛区决赛项目代表、欧洲地区华侨华人专业协会负责人、旅德专业人士、欧洲主流媒体、华文媒体以及四川省有关部门等</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150</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余人参加了颁奖仪式</a:t>
            </a:r>
            <a:endParaRPr sz="1400" dirty="0">
              <a:latin typeface="微软雅黑" panose="020B0503020204020204" pitchFamily="34" charset="-122"/>
              <a:ea typeface="微软雅黑" panose="020B0503020204020204" pitchFamily="34" charset="-122"/>
              <a:cs typeface="Noto Sans CJK JP Regular"/>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329" y="1567792"/>
            <a:ext cx="4129177" cy="3096883"/>
          </a:xfrm>
          <a:prstGeom prst="rect">
            <a:avLst/>
          </a:prstGeom>
        </p:spPr>
      </p:pic>
      <p:pic>
        <p:nvPicPr>
          <p:cNvPr id="2050" name="Picture 2" descr="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4009" y="1567792"/>
            <a:ext cx="4634789" cy="309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85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5363852"/>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9</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卡地亚之约 </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2018</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巴州中企侨商夏日沙龙</a:t>
            </a:r>
          </a:p>
        </p:txBody>
      </p:sp>
      <p:sp>
        <p:nvSpPr>
          <p:cNvPr id="12" name="object 5"/>
          <p:cNvSpPr txBox="1"/>
          <p:nvPr/>
        </p:nvSpPr>
        <p:spPr>
          <a:xfrm>
            <a:off x="1669580" y="4813179"/>
            <a:ext cx="9069217" cy="875240"/>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6</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 </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秉着学习欧洲优秀品牌企业的文化，领略欧洲皇家精品制造的工匠精神以及百年家族传承的精神内涵，同时也促进中欧企业、机构之间互相交流的目的，德国中国商会、开元周游集团以及卡地亚三方携手，在德国慕尼黑成功举办了“卡地亚之约 </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巴州中企侨商夏日沙龙” 的初夏之夜企业家交流活动。来自慕尼黑、柏林、法兰克福等城市的中资企业以及侨商代表共</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50</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余嘉宾齐聚一堂，共享美好的初夏之夜</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a:t>
            </a:r>
            <a:endParaRPr sz="1400" dirty="0">
              <a:latin typeface="微软雅黑" panose="020B0503020204020204" pitchFamily="34" charset="-122"/>
              <a:ea typeface="微软雅黑" panose="020B0503020204020204" pitchFamily="34" charset="-122"/>
              <a:cs typeface="Noto Sans CJK JP Regular"/>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579" y="1546810"/>
            <a:ext cx="4274021" cy="2908402"/>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r="1911"/>
          <a:stretch/>
        </p:blipFill>
        <p:spPr>
          <a:xfrm>
            <a:off x="6363242" y="1546810"/>
            <a:ext cx="4309112" cy="2886805"/>
          </a:xfrm>
          <a:prstGeom prst="rect">
            <a:avLst/>
          </a:prstGeom>
        </p:spPr>
      </p:pic>
    </p:spTree>
    <p:extLst>
      <p:ext uri="{BB962C8B-B14F-4D97-AF65-F5344CB8AC3E}">
        <p14:creationId xmlns:p14="http://schemas.microsoft.com/office/powerpoint/2010/main" val="3327427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5"/>
            <a:ext cx="12192000" cy="5481697"/>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介绍</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10</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蜂鸟音乐交流演奏会</a:t>
            </a:r>
          </a:p>
        </p:txBody>
      </p:sp>
      <p:sp>
        <p:nvSpPr>
          <p:cNvPr id="10" name="矩形 9"/>
          <p:cNvSpPr/>
          <p:nvPr/>
        </p:nvSpPr>
        <p:spPr>
          <a:xfrm>
            <a:off x="470264" y="4672113"/>
            <a:ext cx="10593976" cy="1066959"/>
          </a:xfrm>
          <a:prstGeom prst="rect">
            <a:avLst/>
          </a:prstGeom>
        </p:spPr>
        <p:txBody>
          <a:bodyPr wrap="square">
            <a:spAutoFit/>
          </a:bodyPr>
          <a:lstStyle/>
          <a:p>
            <a:pPr algn="just">
              <a:lnSpc>
                <a:spcPts val="1900"/>
              </a:lnSpc>
              <a:defRPr/>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11</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 </a:t>
            </a: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 第三届中德青少年音乐交流季</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金秋慕城中德青少年蜂鸟音乐交流演奏会在著名的艺术之家</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en-US" altLang="zh-CN" sz="1400" spc="30" dirty="0" err="1">
                <a:solidFill>
                  <a:srgbClr val="938953"/>
                </a:solidFill>
                <a:latin typeface="微软雅黑" panose="020B0503020204020204" pitchFamily="34" charset="-122"/>
                <a:ea typeface="微软雅黑" panose="020B0503020204020204" pitchFamily="34" charset="-122"/>
                <a:cs typeface="Noto Sans CJK JP Regular"/>
              </a:rPr>
              <a:t>Künstlerhaus</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成功举办。此次音乐会由中华人民共和国驻慕尼黑总领事馆，中国青少年蜂鸟音乐奖和开元周游集团共同合作主办。当晚，在场座无虚席，欣赏</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位中德小演奏家带来精彩的古典室内乐演出。美妙的音乐回荡在历史悠久的演奏厅中，为本届中德青少年音乐交流季画上一个完美的句号。</a:t>
            </a:r>
            <a:endPar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9925" r="10827" b="-1640"/>
          <a:stretch/>
        </p:blipFill>
        <p:spPr>
          <a:xfrm>
            <a:off x="574766" y="2083568"/>
            <a:ext cx="2340858" cy="2173534"/>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4097" r="12155"/>
          <a:stretch/>
        </p:blipFill>
        <p:spPr>
          <a:xfrm>
            <a:off x="3236019" y="2083567"/>
            <a:ext cx="2340858" cy="2116945"/>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15014" b="14878"/>
          <a:stretch/>
        </p:blipFill>
        <p:spPr>
          <a:xfrm>
            <a:off x="5897272" y="2098550"/>
            <a:ext cx="2338579" cy="2143570"/>
          </a:xfrm>
          <a:prstGeom prst="rect">
            <a:avLst/>
          </a:prstGeom>
        </p:spPr>
      </p:pic>
      <p:pic>
        <p:nvPicPr>
          <p:cNvPr id="12" name="图片 11"/>
          <p:cNvPicPr>
            <a:picLocks noChangeAspect="1"/>
          </p:cNvPicPr>
          <p:nvPr/>
        </p:nvPicPr>
        <p:blipFill rotWithShape="1">
          <a:blip r:embed="rId7">
            <a:extLst>
              <a:ext uri="{28A0092B-C50C-407E-A947-70E740481C1C}">
                <a14:useLocalDpi xmlns:a14="http://schemas.microsoft.com/office/drawing/2010/main" val="0"/>
              </a:ext>
            </a:extLst>
          </a:blip>
          <a:srcRect t="22095" b="24190"/>
          <a:stretch/>
        </p:blipFill>
        <p:spPr>
          <a:xfrm>
            <a:off x="8157350" y="2098550"/>
            <a:ext cx="2796565" cy="2143570"/>
          </a:xfrm>
          <a:prstGeom prst="rect">
            <a:avLst/>
          </a:prstGeom>
        </p:spPr>
      </p:pic>
    </p:spTree>
    <p:extLst>
      <p:ext uri="{BB962C8B-B14F-4D97-AF65-F5344CB8AC3E}">
        <p14:creationId xmlns:p14="http://schemas.microsoft.com/office/powerpoint/2010/main" val="1241591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5"/>
            <a:ext cx="12192000" cy="5481697"/>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11-</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招商银行</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2018</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中欧跨境融资</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高端洽谈会</a:t>
            </a:r>
          </a:p>
        </p:txBody>
      </p:sp>
      <p:sp>
        <p:nvSpPr>
          <p:cNvPr id="10" name="矩形 9"/>
          <p:cNvSpPr/>
          <p:nvPr/>
        </p:nvSpPr>
        <p:spPr>
          <a:xfrm>
            <a:off x="2386553" y="5704771"/>
            <a:ext cx="7418893" cy="823302"/>
          </a:xfrm>
          <a:prstGeom prst="rect">
            <a:avLst/>
          </a:prstGeom>
        </p:spPr>
        <p:txBody>
          <a:bodyPr wrap="square">
            <a:spAutoFit/>
          </a:bodyPr>
          <a:lstStyle/>
          <a:p>
            <a:pPr algn="just">
              <a:lnSpc>
                <a:spcPts val="1900"/>
              </a:lnSpc>
              <a:defRPr/>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10</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招商银行</a:t>
            </a: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中欧跨境融资</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高端洽谈会在德国法兰克福施泰根博阁法兰克福庭院酒店酒店</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举行。出席嘉宾有招商银行卢森堡</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分行行长</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、林肯国际代表以及</a:t>
            </a: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PWC</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等金融界</a:t>
            </a: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100</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余人。</a:t>
            </a:r>
            <a:endPar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185" y="1344917"/>
            <a:ext cx="2912698" cy="2079490"/>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1278" y="1344915"/>
            <a:ext cx="3106609" cy="2079491"/>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0185" y="3600833"/>
            <a:ext cx="2912698" cy="202272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1278" y="3600832"/>
            <a:ext cx="3058935" cy="2022721"/>
          </a:xfrm>
          <a:prstGeom prst="rect">
            <a:avLst/>
          </a:prstGeom>
        </p:spPr>
      </p:pic>
    </p:spTree>
    <p:extLst>
      <p:ext uri="{BB962C8B-B14F-4D97-AF65-F5344CB8AC3E}">
        <p14:creationId xmlns:p14="http://schemas.microsoft.com/office/powerpoint/2010/main" val="589733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4897224"/>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830997"/>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12-</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中国安徽旅游推介会</a:t>
            </a:r>
          </a:p>
          <a:p>
            <a:pPr>
              <a:defRPr/>
            </a:pPr>
            <a:endParaRPr lang="zh-CN"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2" name="object 5"/>
          <p:cNvSpPr txBox="1"/>
          <p:nvPr/>
        </p:nvSpPr>
        <p:spPr>
          <a:xfrm>
            <a:off x="1421027" y="4965263"/>
            <a:ext cx="9069217" cy="659796"/>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11</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月</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19</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日下午，“相知美好安徽”中国安徽旅游</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德国推介会在德国慕尼黑的希尔顿公园酒店成功举办。来自中国和德国旅游界、经济界、文化界的六十余名嘉宾应邀出席了这次由安徽省旅游发展协会主办，安徽出版集团旗下安徽时代艺品文化投资有限责任公司承办的安徽省旅游推介活动</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a:t>
            </a:r>
            <a:endPar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027" y="1567792"/>
            <a:ext cx="4330534" cy="3082951"/>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188" y="1567792"/>
            <a:ext cx="4613008" cy="3082951"/>
          </a:xfrm>
          <a:prstGeom prst="rect">
            <a:avLst/>
          </a:prstGeom>
        </p:spPr>
      </p:pic>
    </p:spTree>
    <p:extLst>
      <p:ext uri="{BB962C8B-B14F-4D97-AF65-F5344CB8AC3E}">
        <p14:creationId xmlns:p14="http://schemas.microsoft.com/office/powerpoint/2010/main" val="1584420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4776454"/>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13-</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汉堡峰会</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中国与欧洲相遇”</a:t>
            </a:r>
          </a:p>
        </p:txBody>
      </p:sp>
      <p:sp>
        <p:nvSpPr>
          <p:cNvPr id="12" name="object 5"/>
          <p:cNvSpPr txBox="1"/>
          <p:nvPr/>
        </p:nvSpPr>
        <p:spPr>
          <a:xfrm>
            <a:off x="1421027" y="4965263"/>
            <a:ext cx="9069217" cy="444352"/>
          </a:xfrm>
          <a:prstGeom prst="rect">
            <a:avLst/>
          </a:prstGeom>
        </p:spPr>
        <p:txBody>
          <a:bodyPr vert="horz" wrap="square" lIns="0" tIns="13335" rIns="0" bIns="0" rtlCol="0">
            <a:spAutoFit/>
          </a:bodyPr>
          <a:lstStyle/>
          <a:p>
            <a:pPr marL="12700" marR="5080" algn="just">
              <a:lnSpc>
                <a:spcPct val="100000"/>
              </a:lnSpc>
              <a:spcBef>
                <a:spcPts val="105"/>
              </a:spcBef>
            </a:pP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2018</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年</a:t>
            </a: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11</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月汉</a:t>
            </a:r>
            <a:r>
              <a:rPr lang="en-US" altLang="zh-CN" sz="1400" spc="30" dirty="0" smtClean="0">
                <a:solidFill>
                  <a:srgbClr val="938953"/>
                </a:solidFill>
                <a:latin typeface="微软雅黑" panose="020B0503020204020204" pitchFamily="34" charset="-122"/>
                <a:ea typeface="微软雅黑" panose="020B0503020204020204" pitchFamily="34" charset="-122"/>
                <a:cs typeface="Noto Sans CJK JP Regular"/>
              </a:rPr>
              <a:t>26</a:t>
            </a:r>
            <a:r>
              <a:rPr lang="zh-CN" altLang="en-US" sz="1400" spc="30" dirty="0" smtClean="0">
                <a:solidFill>
                  <a:srgbClr val="938953"/>
                </a:solidFill>
                <a:latin typeface="微软雅黑" panose="020B0503020204020204" pitchFamily="34" charset="-122"/>
                <a:ea typeface="微软雅黑" panose="020B0503020204020204" pitchFamily="34" charset="-122"/>
                <a:cs typeface="Noto Sans CJK JP Regular"/>
              </a:rPr>
              <a:t>日举行的汉堡</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峰会</a:t>
            </a:r>
            <a:r>
              <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rPr>
              <a:t>-“</a:t>
            </a:r>
            <a:r>
              <a:rPr lang="zh-CN" altLang="en-US" sz="1400" spc="30" dirty="0">
                <a:solidFill>
                  <a:srgbClr val="938953"/>
                </a:solidFill>
                <a:latin typeface="微软雅黑" panose="020B0503020204020204" pitchFamily="34" charset="-122"/>
                <a:ea typeface="微软雅黑" panose="020B0503020204020204" pitchFamily="34" charset="-122"/>
                <a:cs typeface="Noto Sans CJK JP Regular"/>
              </a:rPr>
              <a:t>中国与欧洲相遇”，每两年一届，是中欧高层交流的经济平台，每届峰会都会邀请中国政府高层代表出席，今年国务院副总理刘鹤将出席。开元周游有幸作为本届峰会的官方赞助商之一</a:t>
            </a:r>
            <a:endParaRPr lang="en-US" altLang="zh-CN" sz="1400" spc="30" dirty="0">
              <a:solidFill>
                <a:srgbClr val="938953"/>
              </a:solidFill>
              <a:latin typeface="微软雅黑" panose="020B0503020204020204" pitchFamily="34" charset="-122"/>
              <a:ea typeface="微软雅黑" panose="020B0503020204020204" pitchFamily="34" charset="-122"/>
              <a:cs typeface="Noto Sans CJK JP Regular"/>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026" y="1567792"/>
            <a:ext cx="4105239" cy="307893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2447" y="1567792"/>
            <a:ext cx="4727798" cy="3078930"/>
          </a:xfrm>
          <a:prstGeom prst="rect">
            <a:avLst/>
          </a:prstGeom>
        </p:spPr>
      </p:pic>
    </p:spTree>
    <p:extLst>
      <p:ext uri="{BB962C8B-B14F-4D97-AF65-F5344CB8AC3E}">
        <p14:creationId xmlns:p14="http://schemas.microsoft.com/office/powerpoint/2010/main" val="477422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0" y="1664511"/>
            <a:ext cx="12192000" cy="3541150"/>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标题 1"/>
          <p:cNvSpPr txBox="1">
            <a:spLocks/>
          </p:cNvSpPr>
          <p:nvPr/>
        </p:nvSpPr>
        <p:spPr>
          <a:xfrm>
            <a:off x="0" y="3437626"/>
            <a:ext cx="9144000" cy="1260734"/>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mtClean="0">
                <a:solidFill>
                  <a:schemeClr val="bg1"/>
                </a:solidFill>
                <a:latin typeface="微软雅黑" panose="020B0503020204020204" pitchFamily="34" charset="-122"/>
                <a:ea typeface="微软雅黑" panose="020B0503020204020204" pitchFamily="34" charset="-122"/>
              </a:rPr>
              <a:t/>
            </a:r>
            <a:br>
              <a:rPr lang="en-US" altLang="zh-CN" smtClean="0">
                <a:solidFill>
                  <a:schemeClr val="bg1"/>
                </a:solidFill>
                <a:latin typeface="微软雅黑" panose="020B0503020204020204" pitchFamily="34" charset="-122"/>
                <a:ea typeface="微软雅黑" panose="020B0503020204020204" pitchFamily="34" charset="-122"/>
              </a:rPr>
            </a:br>
            <a:r>
              <a:rPr lang="en-US" altLang="zh-CN" smtClean="0">
                <a:solidFill>
                  <a:schemeClr val="bg1"/>
                </a:solidFill>
                <a:latin typeface="微软雅黑" panose="020B0503020204020204" pitchFamily="34" charset="-122"/>
                <a:ea typeface="微软雅黑" panose="020B0503020204020204" pitchFamily="34" charset="-122"/>
              </a:rPr>
              <a:t/>
            </a:r>
            <a:br>
              <a:rPr lang="en-US" altLang="zh-CN" smtClean="0">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2835008771"/>
              </p:ext>
            </p:extLst>
          </p:nvPr>
        </p:nvGraphicFramePr>
        <p:xfrm>
          <a:off x="2" y="1984862"/>
          <a:ext cx="12191998" cy="2900448"/>
        </p:xfrm>
        <a:graphic>
          <a:graphicData uri="http://schemas.openxmlformats.org/drawingml/2006/table">
            <a:tbl>
              <a:tblPr firstRow="1" bandRow="1">
                <a:tableStyleId>{2D5ABB26-0587-4C30-8999-92F81FD0307C}</a:tableStyleId>
              </a:tblPr>
              <a:tblGrid>
                <a:gridCol w="4899802">
                  <a:extLst>
                    <a:ext uri="{9D8B030D-6E8A-4147-A177-3AD203B41FA5}">
                      <a16:colId xmlns:a16="http://schemas.microsoft.com/office/drawing/2014/main" val="1857299174"/>
                    </a:ext>
                  </a:extLst>
                </a:gridCol>
                <a:gridCol w="1323396">
                  <a:extLst>
                    <a:ext uri="{9D8B030D-6E8A-4147-A177-3AD203B41FA5}">
                      <a16:colId xmlns:a16="http://schemas.microsoft.com/office/drawing/2014/main" val="4029009636"/>
                    </a:ext>
                  </a:extLst>
                </a:gridCol>
                <a:gridCol w="1230023">
                  <a:extLst>
                    <a:ext uri="{9D8B030D-6E8A-4147-A177-3AD203B41FA5}">
                      <a16:colId xmlns:a16="http://schemas.microsoft.com/office/drawing/2014/main" val="819396412"/>
                    </a:ext>
                  </a:extLst>
                </a:gridCol>
                <a:gridCol w="4738777">
                  <a:extLst>
                    <a:ext uri="{9D8B030D-6E8A-4147-A177-3AD203B41FA5}">
                      <a16:colId xmlns:a16="http://schemas.microsoft.com/office/drawing/2014/main" val="3831252299"/>
                    </a:ext>
                  </a:extLst>
                </a:gridCol>
              </a:tblGrid>
              <a:tr h="386888">
                <a:tc gridSpan="2">
                  <a:txBody>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          成立时间 </a:t>
                      </a:r>
                      <a:endParaRPr lang="en-US" altLang="zh-CN" sz="1600" b="1" dirty="0" smtClean="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altLang="zh-CN" sz="1600" b="1" baseline="0" dirty="0" smtClean="0">
                          <a:solidFill>
                            <a:schemeClr val="bg1"/>
                          </a:solidFill>
                          <a:latin typeface="微软雅黑" panose="020B0503020204020204" pitchFamily="34" charset="-122"/>
                          <a:ea typeface="微软雅黑" panose="020B0503020204020204" pitchFamily="34" charset="-122"/>
                        </a:rPr>
                        <a:t>           </a:t>
                      </a:r>
                      <a:r>
                        <a:rPr lang="zh-CN" altLang="en-US" sz="1600" b="1" baseline="0" dirty="0" smtClean="0">
                          <a:solidFill>
                            <a:schemeClr val="bg1"/>
                          </a:solidFill>
                          <a:latin typeface="微软雅黑" panose="020B0503020204020204" pitchFamily="34" charset="-122"/>
                          <a:ea typeface="微软雅黑" panose="020B0503020204020204" pitchFamily="34" charset="-122"/>
                        </a:rPr>
                        <a:t> </a:t>
                      </a:r>
                      <a:r>
                        <a:rPr lang="zh-CN" altLang="en-US" sz="1600" b="1" dirty="0" smtClean="0">
                          <a:solidFill>
                            <a:schemeClr val="bg1"/>
                          </a:solidFill>
                          <a:latin typeface="微软雅黑" panose="020B0503020204020204" pitchFamily="34" charset="-122"/>
                          <a:ea typeface="微软雅黑" panose="020B0503020204020204" pitchFamily="34" charset="-122"/>
                        </a:rPr>
                        <a:t>创始人</a:t>
                      </a:r>
                      <a:endParaRPr lang="en-US" altLang="zh-CN" sz="1600" b="1" dirty="0" smtClean="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26587052"/>
                  </a:ext>
                </a:extLst>
              </a:tr>
              <a:tr h="38688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微软雅黑" panose="020B0503020204020204" pitchFamily="34" charset="-122"/>
                          <a:ea typeface="微软雅黑" panose="020B0503020204020204" pitchFamily="34" charset="-122"/>
                        </a:rPr>
                        <a:t>       </a:t>
                      </a:r>
                      <a:r>
                        <a:rPr lang="zh-CN" altLang="en-US" sz="1400" dirty="0" smtClean="0">
                          <a:solidFill>
                            <a:schemeClr val="bg1"/>
                          </a:solidFill>
                          <a:latin typeface="微软雅黑" panose="020B0503020204020204" pitchFamily="34" charset="-122"/>
                          <a:ea typeface="微软雅黑" panose="020B0503020204020204" pitchFamily="34" charset="-122"/>
                        </a:rPr>
                        <a:t>   </a:t>
                      </a:r>
                      <a:r>
                        <a:rPr lang="en-US" sz="1400" dirty="0" smtClean="0">
                          <a:solidFill>
                            <a:schemeClr val="bg1"/>
                          </a:solidFill>
                          <a:latin typeface="微软雅黑" panose="020B0503020204020204" pitchFamily="34" charset="-122"/>
                          <a:ea typeface="微软雅黑" panose="020B0503020204020204" pitchFamily="34" charset="-122"/>
                        </a:rPr>
                        <a:t>2002</a:t>
                      </a:r>
                      <a:endParaRPr lang="en-US" sz="1400" dirty="0" smtClean="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smtClean="0">
                          <a:solidFill>
                            <a:schemeClr val="bg1"/>
                          </a:solidFill>
                          <a:latin typeface="微软雅黑" panose="020B0503020204020204" pitchFamily="34" charset="-122"/>
                          <a:ea typeface="微软雅黑" panose="020B0503020204020204" pitchFamily="34" charset="-122"/>
                        </a:rPr>
                        <a:t>               周鸿图</a:t>
                      </a:r>
                      <a:endParaRPr lang="en-US" sz="1400" dirty="0" smtClean="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184032081"/>
                  </a:ext>
                </a:extLst>
              </a:tr>
              <a:tr h="386888">
                <a:tc gridSpan="4">
                  <a:txBody>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公司业务构成</a:t>
                      </a:r>
                      <a:r>
                        <a:rPr lang="en-US" altLang="zh-CN" sz="1600" b="1" dirty="0" smtClean="0">
                          <a:solidFill>
                            <a:schemeClr val="bg1"/>
                          </a:solidFill>
                          <a:latin typeface="微软雅黑" panose="020B0503020204020204" pitchFamily="34" charset="-122"/>
                          <a:ea typeface="微软雅黑" panose="020B0503020204020204" pitchFamily="34" charset="-122"/>
                        </a:rPr>
                        <a:t> </a:t>
                      </a:r>
                      <a:endParaRPr lang="en-US" sz="16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29359383"/>
                  </a:ext>
                </a:extLst>
              </a:tr>
              <a:tr h="386888">
                <a:tc>
                  <a:txBody>
                    <a:bodyPr/>
                    <a:lstStyle/>
                    <a:p>
                      <a:pPr algn="r"/>
                      <a:r>
                        <a:rPr lang="zh-CN" altLang="en-US" sz="1400" dirty="0" smtClean="0">
                          <a:solidFill>
                            <a:schemeClr val="bg1"/>
                          </a:solidFill>
                          <a:latin typeface="微软雅黑" panose="020B0503020204020204" pitchFamily="34" charset="-122"/>
                          <a:ea typeface="微软雅黑" panose="020B0503020204020204" pitchFamily="34" charset="-122"/>
                        </a:rPr>
                        <a:t>开元旅游</a:t>
                      </a:r>
                      <a:endParaRPr lang="en-US" sz="1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开元媒体</a:t>
                      </a:r>
                      <a:endParaRPr lang="en-US" sz="1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solidFill>
                            <a:schemeClr val="bg1"/>
                          </a:solidFill>
                          <a:latin typeface="微软雅黑" panose="020B0503020204020204" pitchFamily="34" charset="-122"/>
                          <a:ea typeface="微软雅黑" panose="020B0503020204020204" pitchFamily="34" charset="-122"/>
                        </a:rPr>
                        <a:t>开元基金</a:t>
                      </a:r>
                      <a:endParaRPr lang="en-US" altLang="zh-CN" sz="1400" b="1" dirty="0" smtClean="0">
                        <a:solidFill>
                          <a:schemeClr val="bg1"/>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735460"/>
                  </a:ext>
                </a:extLst>
              </a:tr>
              <a:tr h="38688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b="1" dirty="0" smtClean="0">
                          <a:solidFill>
                            <a:schemeClr val="bg1"/>
                          </a:solidFill>
                          <a:latin typeface="微软雅黑" panose="020B0503020204020204" pitchFamily="34" charset="-122"/>
                          <a:ea typeface="微软雅黑" panose="020B0503020204020204" pitchFamily="34" charset="-122"/>
                        </a:rPr>
                        <a:t>公司全球布局</a:t>
                      </a:r>
                      <a:endParaRPr lang="en-US" sz="1600" b="1" dirty="0" smtClean="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06435312"/>
                  </a:ext>
                </a:extLst>
              </a:tr>
              <a:tr h="38688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smtClean="0">
                          <a:solidFill>
                            <a:schemeClr val="bg1"/>
                          </a:solidFill>
                          <a:latin typeface="微软雅黑" panose="020B0503020204020204" pitchFamily="34" charset="-122"/>
                          <a:ea typeface="微软雅黑" panose="020B0503020204020204" pitchFamily="34" charset="-122"/>
                          <a:cs typeface="+mn-cs"/>
                        </a:rPr>
                        <a:t>      中国 </a:t>
                      </a:r>
                      <a:r>
                        <a:rPr lang="en-US" altLang="zh-CN" sz="1400" kern="1200" dirty="0" smtClean="0">
                          <a:solidFill>
                            <a:schemeClr val="bg1"/>
                          </a:solidFill>
                          <a:latin typeface="微软雅黑" panose="020B0503020204020204" pitchFamily="34" charset="-122"/>
                          <a:ea typeface="微软雅黑" panose="020B0503020204020204" pitchFamily="34" charset="-122"/>
                          <a:cs typeface="+mn-cs"/>
                        </a:rPr>
                        <a:t>|</a:t>
                      </a:r>
                      <a:r>
                        <a:rPr lang="en-US" altLang="zh-CN" sz="1400" kern="1200" baseline="0" dirty="0">
                          <a:solidFill>
                            <a:schemeClr val="bg1"/>
                          </a:solidFill>
                          <a:latin typeface="微软雅黑" panose="020B0503020204020204" pitchFamily="34" charset="-122"/>
                          <a:ea typeface="微软雅黑" panose="020B0503020204020204" pitchFamily="34" charset="-122"/>
                          <a:cs typeface="+mn-cs"/>
                        </a:rPr>
                        <a:t> </a:t>
                      </a:r>
                      <a:r>
                        <a:rPr lang="zh-CN" altLang="en-US" sz="1400" kern="1200" spc="470" baseline="0" dirty="0" smtClean="0">
                          <a:solidFill>
                            <a:schemeClr val="bg1"/>
                          </a:solidFill>
                          <a:latin typeface="微软雅黑" panose="020B0503020204020204" pitchFamily="34" charset="-122"/>
                          <a:ea typeface="微软雅黑" panose="020B0503020204020204" pitchFamily="34" charset="-122"/>
                          <a:cs typeface="+mn-cs"/>
                        </a:rPr>
                        <a:t>北京 上海 厦门 沈阳 昆明 武汉 成都 广州</a:t>
                      </a:r>
                      <a:endParaRPr lang="en-US" sz="1400" kern="1200" spc="470" baseline="0" dirty="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marL="0" algn="l" defTabSz="914400" rtl="0" eaLnBrk="1" latinLnBrk="0" hangingPunct="1"/>
                      <a:endParaRPr lang="en-US" sz="1600" kern="1200" spc="500" baseline="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343550562"/>
                  </a:ext>
                </a:extLst>
              </a:tr>
              <a:tr h="38688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smtClean="0">
                          <a:solidFill>
                            <a:schemeClr val="bg1"/>
                          </a:solidFill>
                          <a:latin typeface="微软雅黑" panose="020B0503020204020204" pitchFamily="34" charset="-122"/>
                          <a:ea typeface="微软雅黑" panose="020B0503020204020204" pitchFamily="34" charset="-122"/>
                          <a:cs typeface="+mn-cs"/>
                        </a:rPr>
                        <a:t>      海外 </a:t>
                      </a:r>
                      <a:r>
                        <a:rPr lang="en-US" altLang="zh-CN" sz="1400" kern="1200" dirty="0" smtClean="0">
                          <a:solidFill>
                            <a:schemeClr val="bg1"/>
                          </a:solidFill>
                          <a:latin typeface="微软雅黑" panose="020B0503020204020204" pitchFamily="34" charset="-122"/>
                          <a:ea typeface="微软雅黑" panose="020B0503020204020204" pitchFamily="34" charset="-122"/>
                          <a:cs typeface="+mn-cs"/>
                        </a:rPr>
                        <a:t>|</a:t>
                      </a:r>
                      <a:r>
                        <a:rPr lang="en-US" altLang="zh-CN" sz="1400" kern="1200" baseline="0" dirty="0" smtClean="0">
                          <a:solidFill>
                            <a:schemeClr val="bg1"/>
                          </a:solidFill>
                          <a:latin typeface="微软雅黑" panose="020B0503020204020204" pitchFamily="34" charset="-122"/>
                          <a:ea typeface="微软雅黑" panose="020B0503020204020204" pitchFamily="34" charset="-122"/>
                          <a:cs typeface="+mn-cs"/>
                        </a:rPr>
                        <a:t> </a:t>
                      </a:r>
                      <a:r>
                        <a:rPr lang="zh-CN" altLang="en-US" sz="1400" kern="1200" dirty="0" smtClean="0">
                          <a:solidFill>
                            <a:schemeClr val="bg1"/>
                          </a:solidFill>
                          <a:latin typeface="微软雅黑" panose="020B0503020204020204" pitchFamily="34" charset="-122"/>
                          <a:ea typeface="微软雅黑" panose="020B0503020204020204" pitchFamily="34" charset="-122"/>
                          <a:cs typeface="+mn-cs"/>
                        </a:rPr>
                        <a:t>慕尼黑 法兰克福 巴黎 伦敦 哥本哈根 马德里 墨西哥 维也纳 戛纳 罗马</a:t>
                      </a:r>
                      <a:endParaRPr lang="en-US" altLang="zh-CN" sz="14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600" kern="1200" dirty="0" smtClean="0">
                        <a:solidFill>
                          <a:schemeClr val="bg1">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019211997"/>
                  </a:ext>
                </a:extLst>
              </a:tr>
            </a:tbl>
          </a:graphicData>
        </a:graphic>
      </p:graphicFrame>
      <p:sp>
        <p:nvSpPr>
          <p:cNvPr id="6" name="矩形 5"/>
          <p:cNvSpPr/>
          <p:nvPr/>
        </p:nvSpPr>
        <p:spPr>
          <a:xfrm>
            <a:off x="0" y="5210372"/>
            <a:ext cx="12192000" cy="46131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979" y="5346866"/>
            <a:ext cx="992714" cy="16118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639" y="5293730"/>
            <a:ext cx="711482" cy="25139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5859" y="5283689"/>
            <a:ext cx="656846" cy="28753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4676" y="5298433"/>
            <a:ext cx="1075185" cy="258045"/>
          </a:xfrm>
          <a:prstGeom prst="rect">
            <a:avLst/>
          </a:prstGeom>
        </p:spPr>
      </p:pic>
      <p:sp>
        <p:nvSpPr>
          <p:cNvPr id="11" name="矩形 10"/>
          <p:cNvSpPr/>
          <p:nvPr/>
        </p:nvSpPr>
        <p:spPr>
          <a:xfrm>
            <a:off x="0" y="1023885"/>
            <a:ext cx="12192000" cy="640626"/>
          </a:xfrm>
          <a:prstGeom prst="rect">
            <a:avLst/>
          </a:prstGeom>
          <a:solidFill>
            <a:schemeClr val="bg1">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12" name="矩形 11"/>
          <p:cNvSpPr/>
          <p:nvPr/>
        </p:nvSpPr>
        <p:spPr>
          <a:xfrm>
            <a:off x="0" y="1039095"/>
            <a:ext cx="12192000" cy="584775"/>
          </a:xfrm>
          <a:prstGeom prst="rect">
            <a:avLst/>
          </a:prstGeom>
          <a:noFill/>
        </p:spPr>
        <p:txBody>
          <a:bodyPr wrap="square">
            <a:spAutoFit/>
          </a:bodyPr>
          <a:lstStyle/>
          <a:p>
            <a:pPr algn="ctr"/>
            <a:r>
              <a:rPr lang="zh-CN" altLang="en-US" sz="3200" b="1" spc="600" dirty="0" smtClean="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2400" b="1" spc="600" dirty="0" smtClean="0">
                <a:solidFill>
                  <a:schemeClr val="bg2">
                    <a:lumMod val="50000"/>
                  </a:schemeClr>
                </a:solidFill>
                <a:latin typeface="微软雅黑" panose="020B0503020204020204" pitchFamily="34" charset="-122"/>
                <a:ea typeface="微软雅黑" panose="020B0503020204020204" pitchFamily="34" charset="-122"/>
              </a:rPr>
              <a:t>开 元 周 游 集 团</a:t>
            </a:r>
            <a:endParaRPr lang="en-US" altLang="zh-CN" sz="2400" b="1" spc="600" dirty="0" smtClean="0">
              <a:solidFill>
                <a:schemeClr val="bg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4795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udong skyline”的图片搜索结果"/>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686796" y="3842996"/>
            <a:ext cx="3401539" cy="2269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randenburger tor”的图片搜索结果"/>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19935" y="1330596"/>
            <a:ext cx="3458754" cy="230501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478689" y="1329222"/>
            <a:ext cx="7713311" cy="2307762"/>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7" name="矩形 6"/>
          <p:cNvSpPr/>
          <p:nvPr/>
        </p:nvSpPr>
        <p:spPr>
          <a:xfrm>
            <a:off x="0" y="3842422"/>
            <a:ext cx="6682924" cy="2269662"/>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8" name="文本框 7"/>
          <p:cNvSpPr txBox="1"/>
          <p:nvPr/>
        </p:nvSpPr>
        <p:spPr>
          <a:xfrm>
            <a:off x="5405715" y="1655955"/>
            <a:ext cx="6065291" cy="830997"/>
          </a:xfrm>
          <a:prstGeom prst="rect">
            <a:avLst/>
          </a:prstGeom>
        </p:spPr>
        <p:txBody>
          <a:bodyPr wrap="square" rtlCol="0">
            <a:spAutoFit/>
          </a:bodyPr>
          <a:lstStyle>
            <a:defPPr>
              <a:defRPr lang="zh-CN"/>
            </a:defPPr>
            <a:lvl1pPr>
              <a:defRPr sz="2400" b="1">
                <a:latin typeface="微软雅黑" panose="020B0503020204020204" pitchFamily="34" charset="-122"/>
                <a:ea typeface="微软雅黑" panose="020B0503020204020204" pitchFamily="34" charset="-122"/>
              </a:defRPr>
            </a:lvl1pPr>
          </a:lstStyle>
          <a:p>
            <a:r>
              <a:rPr lang="zh-CN" altLang="en-US" dirty="0"/>
              <a:t>政治 </a:t>
            </a:r>
            <a:r>
              <a:rPr lang="en-US" altLang="zh-CN" dirty="0"/>
              <a:t>| </a:t>
            </a:r>
            <a:r>
              <a:rPr lang="zh-CN" altLang="en-US" dirty="0"/>
              <a:t>经济 </a:t>
            </a:r>
            <a:r>
              <a:rPr lang="en-US" altLang="zh-CN" dirty="0"/>
              <a:t>| </a:t>
            </a:r>
            <a:r>
              <a:rPr lang="zh-CN" altLang="en-US" dirty="0"/>
              <a:t>文化</a:t>
            </a:r>
            <a:r>
              <a:rPr lang="en-US" altLang="zh-CN" dirty="0"/>
              <a:t> | </a:t>
            </a:r>
          </a:p>
          <a:p>
            <a:pPr algn="r"/>
            <a:r>
              <a:rPr lang="zh-CN" altLang="en-US" dirty="0"/>
              <a:t>企业 </a:t>
            </a:r>
            <a:r>
              <a:rPr lang="en-US" altLang="zh-CN" dirty="0"/>
              <a:t>| </a:t>
            </a:r>
            <a:r>
              <a:rPr lang="zh-CN" altLang="en-US" dirty="0"/>
              <a:t>高校 </a:t>
            </a:r>
            <a:r>
              <a:rPr lang="en-US" altLang="zh-CN" dirty="0"/>
              <a:t>| </a:t>
            </a:r>
            <a:r>
              <a:rPr lang="zh-CN" altLang="en-US" dirty="0"/>
              <a:t>科研机构</a:t>
            </a:r>
          </a:p>
        </p:txBody>
      </p:sp>
      <p:sp>
        <p:nvSpPr>
          <p:cNvPr id="9" name="矩形 8"/>
          <p:cNvSpPr/>
          <p:nvPr/>
        </p:nvSpPr>
        <p:spPr>
          <a:xfrm>
            <a:off x="5405717" y="2483103"/>
            <a:ext cx="6078070" cy="830997"/>
          </a:xfrm>
          <a:prstGeom prst="rect">
            <a:avLst/>
          </a:prstGeom>
        </p:spPr>
        <p:txBody>
          <a:bodyPr wrap="square">
            <a:spAutoFit/>
          </a:bodyPr>
          <a:lstStyle/>
          <a:p>
            <a:pPr algn="just"/>
            <a:r>
              <a:rPr lang="zh-CN" altLang="en-US" sz="1200" dirty="0" smtClean="0">
                <a:solidFill>
                  <a:srgbClr val="333333"/>
                </a:solidFill>
                <a:latin typeface="Century Gothic" panose="020B0502020202020204" pitchFamily="34" charset="0"/>
                <a:ea typeface="Microsoft Yahei" panose="020B0503020204020204" pitchFamily="34" charset="-122"/>
              </a:rPr>
              <a:t>无论</a:t>
            </a:r>
            <a:r>
              <a:rPr lang="zh-CN" altLang="en-US" sz="1200" dirty="0">
                <a:solidFill>
                  <a:srgbClr val="333333"/>
                </a:solidFill>
                <a:latin typeface="Century Gothic" panose="020B0502020202020204" pitchFamily="34" charset="0"/>
                <a:ea typeface="Microsoft Yahei" panose="020B0503020204020204" pitchFamily="34" charset="-122"/>
              </a:rPr>
              <a:t>是中德国市场的开拓，还是彼此合作发展，面临的核心挑战之一，就是寻找到既能够契合自身企业文化，又可以快速将企业产品与服务推广开来的有效宣传渠道。作为在德国创立并成长起来的企业集团，一方面深耕于德国市场，熟悉德国的行事风格和方式；另一方面与国内紧密合作，了解国内的需要与夙愿。</a:t>
            </a:r>
            <a:endParaRPr lang="zh-CN" altLang="en-US" sz="1200" dirty="0">
              <a:latin typeface="Century Gothic" panose="020B0502020202020204" pitchFamily="34" charset="0"/>
            </a:endParaRPr>
          </a:p>
        </p:txBody>
      </p:sp>
      <p:sp>
        <p:nvSpPr>
          <p:cNvPr id="10" name="矩形 9"/>
          <p:cNvSpPr/>
          <p:nvPr/>
        </p:nvSpPr>
        <p:spPr>
          <a:xfrm>
            <a:off x="4749051" y="2249231"/>
            <a:ext cx="988360" cy="830997"/>
          </a:xfrm>
          <a:prstGeom prst="rect">
            <a:avLst/>
          </a:prstGeom>
        </p:spPr>
        <p:txBody>
          <a:bodyPr wrap="square">
            <a:spAutoFit/>
          </a:bodyPr>
          <a:lstStyle/>
          <a:p>
            <a:r>
              <a:rPr lang="en-US" altLang="zh-CN" sz="4800" b="1" dirty="0" smtClean="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1" name="矩形 10"/>
          <p:cNvSpPr/>
          <p:nvPr/>
        </p:nvSpPr>
        <p:spPr>
          <a:xfrm>
            <a:off x="10537784" y="3011425"/>
            <a:ext cx="988360" cy="830997"/>
          </a:xfrm>
          <a:prstGeom prst="rect">
            <a:avLst/>
          </a:prstGeom>
        </p:spPr>
        <p:txBody>
          <a:bodyPr wrap="square">
            <a:spAutoFit/>
          </a:bodyPr>
          <a:lstStyle/>
          <a:p>
            <a:r>
              <a:rPr lang="en-US" altLang="zh-CN" sz="4800" b="1" dirty="0" smtClean="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2" name="文本框 11"/>
          <p:cNvSpPr txBox="1"/>
          <p:nvPr/>
        </p:nvSpPr>
        <p:spPr>
          <a:xfrm>
            <a:off x="1457683" y="4153306"/>
            <a:ext cx="4362092" cy="461665"/>
          </a:xfrm>
          <a:prstGeom prst="rect">
            <a:avLst/>
          </a:prstGeom>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广告</a:t>
            </a: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  </a:t>
            </a:r>
            <a:r>
              <a:rPr lang="zh-CN" altLang="en-US" sz="2400" b="1" dirty="0" smtClean="0">
                <a:latin typeface="微软雅黑" panose="020B0503020204020204" pitchFamily="34" charset="-122"/>
                <a:ea typeface="微软雅黑" panose="020B0503020204020204" pitchFamily="34" charset="-122"/>
              </a:rPr>
              <a:t>设计 </a:t>
            </a:r>
            <a:r>
              <a:rPr lang="en-US" altLang="zh-CN" sz="2400" b="1" dirty="0" smtClean="0">
                <a:latin typeface="微软雅黑" panose="020B0503020204020204" pitchFamily="34" charset="-122"/>
                <a:ea typeface="微软雅黑" panose="020B0503020204020204" pitchFamily="34" charset="-122"/>
              </a:rPr>
              <a:t> |  </a:t>
            </a:r>
            <a:r>
              <a:rPr lang="zh-CN" altLang="en-US" sz="2400" b="1" dirty="0" smtClean="0">
                <a:latin typeface="微软雅黑" panose="020B0503020204020204" pitchFamily="34" charset="-122"/>
                <a:ea typeface="微软雅黑" panose="020B0503020204020204" pitchFamily="34" charset="-122"/>
              </a:rPr>
              <a:t>活动  </a:t>
            </a:r>
            <a:r>
              <a:rPr lang="en-US" altLang="zh-CN" sz="24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推介会</a:t>
            </a:r>
            <a:endParaRPr lang="zh-CN" altLang="en-US" sz="2400" b="1" dirty="0" smtClean="0">
              <a:solidFill>
                <a:srgbClr val="0170D1"/>
              </a:solidFill>
              <a:latin typeface="微软雅黑" panose="020B0503020204020204" pitchFamily="34" charset="-122"/>
              <a:ea typeface="微软雅黑" panose="020B0503020204020204" pitchFamily="34" charset="-122"/>
            </a:endParaRPr>
          </a:p>
        </p:txBody>
      </p:sp>
      <p:sp>
        <p:nvSpPr>
          <p:cNvPr id="13" name="矩形 12"/>
          <p:cNvSpPr/>
          <p:nvPr/>
        </p:nvSpPr>
        <p:spPr>
          <a:xfrm>
            <a:off x="1501933" y="4929256"/>
            <a:ext cx="4317842" cy="830997"/>
          </a:xfrm>
          <a:prstGeom prst="rect">
            <a:avLst/>
          </a:prstGeom>
        </p:spPr>
        <p:txBody>
          <a:bodyPr wrap="square">
            <a:spAutoFit/>
          </a:bodyPr>
          <a:lstStyle/>
          <a:p>
            <a:pPr algn="just"/>
            <a:r>
              <a:rPr lang="zh-CN" altLang="en-US" sz="1200" dirty="0">
                <a:solidFill>
                  <a:srgbClr val="333333"/>
                </a:solidFill>
                <a:latin typeface="微软雅黑" panose="020B0503020204020204" pitchFamily="34" charset="-122"/>
                <a:ea typeface="微软雅黑" panose="020B0503020204020204" pitchFamily="34" charset="-122"/>
              </a:rPr>
              <a:t>开元旗下的媒体愿意为大家提供专业的广告宣传服务，包括承办各类招商推介会，设计整套活动宣传等等，以帮助各家大中型企业迅速在德国落脚并生根发芽，并藉此来感谢大家长期以来对开元的支持和帮助。</a:t>
            </a:r>
            <a:endParaRPr lang="zh-CN" altLang="en-US" sz="1200" dirty="0">
              <a:latin typeface="微软雅黑" panose="020B0503020204020204" pitchFamily="34" charset="-122"/>
              <a:ea typeface="微软雅黑" panose="020B0503020204020204" pitchFamily="34" charset="-122"/>
            </a:endParaRPr>
          </a:p>
        </p:txBody>
      </p:sp>
      <p:sp>
        <p:nvSpPr>
          <p:cNvPr id="14" name="矩形 13"/>
          <p:cNvSpPr/>
          <p:nvPr/>
        </p:nvSpPr>
        <p:spPr>
          <a:xfrm>
            <a:off x="845267" y="4695384"/>
            <a:ext cx="988360" cy="830997"/>
          </a:xfrm>
          <a:prstGeom prst="rect">
            <a:avLst/>
          </a:prstGeom>
        </p:spPr>
        <p:txBody>
          <a:bodyPr wrap="square">
            <a:spAutoFit/>
          </a:bodyPr>
          <a:lstStyle/>
          <a:p>
            <a:r>
              <a:rPr lang="en-US" altLang="zh-CN" sz="4800" b="1" dirty="0" smtClean="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5" name="矩形 14"/>
          <p:cNvSpPr/>
          <p:nvPr/>
        </p:nvSpPr>
        <p:spPr>
          <a:xfrm>
            <a:off x="5104575" y="5486849"/>
            <a:ext cx="988360" cy="830997"/>
          </a:xfrm>
          <a:prstGeom prst="rect">
            <a:avLst/>
          </a:prstGeom>
        </p:spPr>
        <p:txBody>
          <a:bodyPr wrap="square">
            <a:spAutoFit/>
          </a:bodyPr>
          <a:lstStyle/>
          <a:p>
            <a:r>
              <a:rPr lang="en-US" altLang="zh-CN" sz="4800" b="1" dirty="0" smtClean="0">
                <a:solidFill>
                  <a:srgbClr val="333333"/>
                </a:solidFill>
                <a:latin typeface="微软雅黑" panose="020B0503020204020204" pitchFamily="34" charset="-122"/>
                <a:ea typeface="Microsoft Yahei" panose="020B0503020204020204" pitchFamily="34" charset="-122"/>
              </a:rPr>
              <a:t>”</a:t>
            </a:r>
            <a:endParaRPr lang="zh-CN" altLang="en-US" sz="4800" b="1" dirty="0">
              <a:latin typeface="微软雅黑" panose="020B0503020204020204" pitchFamily="34" charset="-122"/>
            </a:endParaRPr>
          </a:p>
        </p:txBody>
      </p:sp>
      <p:sp>
        <p:nvSpPr>
          <p:cNvPr id="16" name="矩形 15"/>
          <p:cNvSpPr/>
          <p:nvPr/>
        </p:nvSpPr>
        <p:spPr>
          <a:xfrm>
            <a:off x="1019934" y="2041228"/>
            <a:ext cx="3458756" cy="839725"/>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dirty="0" smtClean="0">
                <a:latin typeface="微软雅黑" panose="020B0503020204020204" pitchFamily="34" charset="-122"/>
                <a:ea typeface="微软雅黑" panose="020B0503020204020204" pitchFamily="34" charset="-122"/>
              </a:rPr>
              <a:t>GERMANY</a:t>
            </a:r>
            <a:endParaRPr lang="en-US" sz="4000" b="1" dirty="0">
              <a:latin typeface="微软雅黑" panose="020B0503020204020204" pitchFamily="34" charset="-122"/>
              <a:ea typeface="微软雅黑" panose="020B0503020204020204" pitchFamily="34" charset="-122"/>
            </a:endParaRPr>
          </a:p>
        </p:txBody>
      </p:sp>
      <p:sp>
        <p:nvSpPr>
          <p:cNvPr id="17" name="矩形 16"/>
          <p:cNvSpPr/>
          <p:nvPr/>
        </p:nvSpPr>
        <p:spPr>
          <a:xfrm>
            <a:off x="6679913" y="4614971"/>
            <a:ext cx="3408422" cy="839725"/>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b="1" dirty="0" smtClean="0">
                <a:latin typeface="微软雅黑" panose="020B0503020204020204" pitchFamily="34" charset="-122"/>
                <a:ea typeface="微软雅黑" panose="020B0503020204020204" pitchFamily="34" charset="-122"/>
              </a:rPr>
              <a:t>CHINA</a:t>
            </a:r>
            <a:endParaRPr lang="en-US" sz="4400" b="1" dirty="0">
              <a:latin typeface="微软雅黑" panose="020B0503020204020204" pitchFamily="34" charset="-122"/>
              <a:ea typeface="微软雅黑" panose="020B0503020204020204" pitchFamily="34" charset="-122"/>
            </a:endParaRPr>
          </a:p>
        </p:txBody>
      </p:sp>
      <p:sp>
        <p:nvSpPr>
          <p:cNvPr id="20"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PA_文本框 6"/>
          <p:cNvSpPr txBox="1"/>
          <p:nvPr>
            <p:custDataLst>
              <p:tags r:id="rId2"/>
            </p:custDataLst>
          </p:nvPr>
        </p:nvSpPr>
        <p:spPr>
          <a:xfrm>
            <a:off x="169863" y="422275"/>
            <a:ext cx="2957512" cy="461665"/>
          </a:xfrm>
          <a:prstGeom prst="rect">
            <a:avLst/>
          </a:prstGeom>
          <a:noFill/>
        </p:spPr>
        <p:txBody>
          <a:bodyPr>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开元媒体</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357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94094" y="1628774"/>
            <a:ext cx="7897906" cy="3920379"/>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矩形 2"/>
          <p:cNvSpPr/>
          <p:nvPr/>
        </p:nvSpPr>
        <p:spPr>
          <a:xfrm>
            <a:off x="5195047" y="1800724"/>
            <a:ext cx="6096000" cy="3600986"/>
          </a:xfrm>
          <a:prstGeom prst="rect">
            <a:avLst/>
          </a:prstGeom>
        </p:spPr>
        <p:txBody>
          <a:bodyPr>
            <a:spAutoFit/>
          </a:bodyPr>
          <a:lstStyle/>
          <a:p>
            <a:pPr algn="just"/>
            <a:r>
              <a:rPr lang="en-US" sz="1200" dirty="0">
                <a:solidFill>
                  <a:schemeClr val="tx1">
                    <a:lumMod val="50000"/>
                    <a:lumOff val="50000"/>
                  </a:schemeClr>
                </a:solidFill>
                <a:latin typeface="微软雅黑" panose="020B0503020204020204" pitchFamily="34" charset="-122"/>
                <a:ea typeface="微软雅黑" panose="020B0503020204020204" pitchFamily="34" charset="-122"/>
              </a:rPr>
              <a:t>开元媒体是一家综合性的多媒体公司，目前旗下拥有人民日报海外网德国频道及其相应的微信公众号、开元网论坛、开元网官方微博，以及欧洲第一本华文旅游杂志《开元旅游 Europe </a:t>
            </a:r>
            <a:r>
              <a:rPr lang="en-US" sz="1200" dirty="0" err="1">
                <a:solidFill>
                  <a:schemeClr val="tx1">
                    <a:lumMod val="50000"/>
                    <a:lumOff val="50000"/>
                  </a:schemeClr>
                </a:solidFill>
                <a:latin typeface="微软雅黑" panose="020B0503020204020204" pitchFamily="34" charset="-122"/>
                <a:ea typeface="微软雅黑" panose="020B0503020204020204" pitchFamily="34" charset="-122"/>
              </a:rPr>
              <a:t>Travel》等多种新旧媒体形态</a:t>
            </a:r>
            <a:r>
              <a:rPr 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p>
          <a:p>
            <a:pPr algn="just"/>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2002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创立于慕尼黑的开元网，作为开元媒体核心，是一个集学术、信息、商务、娱乐为一体的综合性网站。拥有注册会员超过一百万，是德国地区中文信息量最大的互动平台之一，也是在德华人最大的在线交流社区之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just"/>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十多年来，开元网始终致力于</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marL="171450" indent="-171450" algn="just">
              <a:buFont typeface="Wingdings" panose="05000000000000000000" pitchFamily="2" charset="2"/>
              <a:buChar char="§"/>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将</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新旧传播形式结合起来，优势互补，以期望能够更好地报道与在德华人息息相关的中德新闻信息以及活动资讯，最大程度地充当了中国和德国之间文化交流和信息传播的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桥梁。</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just"/>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171450" indent="-171450" algn="just">
              <a:buFont typeface="Wingdings" panose="05000000000000000000" pitchFamily="2" charset="2"/>
              <a:buChar char="§"/>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增强</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德国华人社区的凝聚力和提高在德华人的身份认同，同时也着力推进华人社群积极融 入德国主流社会。 </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just"/>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marL="171450" indent="-171450" algn="just">
              <a:buFont typeface="Wingdings" panose="05000000000000000000" pitchFamily="2" charset="2"/>
              <a:buChar char="§"/>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支持</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整个德国华人社团的各种线上线下活动：除了主办包括中国华文媒体大会、开元讲坛、开元之星在内的各项文化、艺术以及经济交流活动，多年来持续赞助当地华人华侨社团的文化、体育、艺术盛事，以及全德各地华人学生联合会的各项交流活动。</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4567888" y="1545704"/>
            <a:ext cx="988360" cy="830997"/>
          </a:xfrm>
          <a:prstGeom prst="rect">
            <a:avLst/>
          </a:prstGeom>
        </p:spPr>
        <p:txBody>
          <a:bodyPr wrap="square">
            <a:spAutoFit/>
          </a:bodyPr>
          <a:lstStyle/>
          <a:p>
            <a:r>
              <a:rPr lang="en-US" altLang="zh-CN" sz="4800" b="1" dirty="0" smtClean="0">
                <a:solidFill>
                  <a:schemeClr val="tx1">
                    <a:lumMod val="50000"/>
                    <a:lumOff val="50000"/>
                  </a:schemeClr>
                </a:solidFill>
                <a:latin typeface="微软雅黑"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微软雅黑" panose="020B0503020204020204" pitchFamily="34" charset="-122"/>
            </a:endParaRPr>
          </a:p>
        </p:txBody>
      </p:sp>
      <p:sp>
        <p:nvSpPr>
          <p:cNvPr id="5" name="矩形 4"/>
          <p:cNvSpPr/>
          <p:nvPr/>
        </p:nvSpPr>
        <p:spPr>
          <a:xfrm>
            <a:off x="11075519" y="5059933"/>
            <a:ext cx="988360" cy="830997"/>
          </a:xfrm>
          <a:prstGeom prst="rect">
            <a:avLst/>
          </a:prstGeom>
        </p:spPr>
        <p:txBody>
          <a:bodyPr wrap="square">
            <a:spAutoFit/>
          </a:bodyPr>
          <a:lstStyle/>
          <a:p>
            <a:r>
              <a:rPr lang="en-US" altLang="zh-CN" sz="4800" b="1" dirty="0" smtClean="0">
                <a:solidFill>
                  <a:schemeClr val="tx1">
                    <a:lumMod val="50000"/>
                    <a:lumOff val="50000"/>
                  </a:schemeClr>
                </a:solidFill>
                <a:latin typeface="微软雅黑" panose="020B0503020204020204" pitchFamily="34" charset="-122"/>
                <a:ea typeface="Microsoft Yahei" panose="020B0503020204020204" pitchFamily="34" charset="-122"/>
              </a:rPr>
              <a:t>”</a:t>
            </a:r>
            <a:endParaRPr lang="zh-CN" altLang="en-US" sz="4800" b="1" dirty="0">
              <a:solidFill>
                <a:schemeClr val="tx1">
                  <a:lumMod val="50000"/>
                  <a:lumOff val="50000"/>
                </a:schemeClr>
              </a:solidFill>
              <a:latin typeface="微软雅黑" panose="020B0503020204020204" pitchFamily="34" charset="-122"/>
            </a:endParaRPr>
          </a:p>
        </p:txBody>
      </p:sp>
      <p:sp>
        <p:nvSpPr>
          <p:cNvPr id="6" name="矩形 5"/>
          <p:cNvSpPr/>
          <p:nvPr/>
        </p:nvSpPr>
        <p:spPr>
          <a:xfrm>
            <a:off x="947391" y="1628774"/>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dirty="0" smtClean="0">
                <a:solidFill>
                  <a:schemeClr val="tx1">
                    <a:lumMod val="50000"/>
                    <a:lumOff val="50000"/>
                  </a:schemeClr>
                </a:solidFill>
                <a:latin typeface="微软雅黑" panose="020B0503020204020204" pitchFamily="34" charset="-122"/>
                <a:ea typeface="微软雅黑" panose="020B0503020204020204" pitchFamily="34" charset="-122"/>
              </a:rPr>
              <a:t>人民日报海外网德国频道</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942909" y="2524853"/>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smtClean="0">
                <a:solidFill>
                  <a:schemeClr val="tx1">
                    <a:lumMod val="50000"/>
                    <a:lumOff val="50000"/>
                  </a:schemeClr>
                </a:solidFill>
                <a:latin typeface="微软雅黑" panose="020B0503020204020204" pitchFamily="34" charset="-122"/>
                <a:ea typeface="微软雅黑" panose="020B0503020204020204" pitchFamily="34" charset="-122"/>
              </a:rPr>
              <a:t>开元网论坛</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947391" y="3386326"/>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开元网微信公众号</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947391" y="4251473"/>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500" b="1" dirty="0">
                <a:solidFill>
                  <a:schemeClr val="tx1">
                    <a:lumMod val="50000"/>
                    <a:lumOff val="50000"/>
                  </a:schemeClr>
                </a:solidFill>
                <a:latin typeface="微软雅黑" panose="020B0503020204020204" pitchFamily="34" charset="-122"/>
                <a:ea typeface="微软雅黑" panose="020B0503020204020204" pitchFamily="34" charset="-122"/>
              </a:rPr>
              <a:t>开元网官方微博</a:t>
            </a:r>
            <a:endParaRPr lang="en-US" sz="15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947391" y="5119370"/>
            <a:ext cx="2399312" cy="429783"/>
          </a:xfrm>
          <a:prstGeom prst="rect">
            <a:avLst/>
          </a:pr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b="1"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sz="1300" b="1" dirty="0" err="1">
                <a:solidFill>
                  <a:schemeClr val="tx1">
                    <a:lumMod val="50000"/>
                    <a:lumOff val="50000"/>
                  </a:schemeClr>
                </a:solidFill>
                <a:latin typeface="微软雅黑" panose="020B0503020204020204" pitchFamily="34" charset="-122"/>
                <a:ea typeface="微软雅黑" panose="020B0503020204020204" pitchFamily="34" charset="-122"/>
              </a:rPr>
              <a:t>开元旅游</a:t>
            </a:r>
            <a:r>
              <a:rPr lang="en-US" sz="1300" b="1" dirty="0">
                <a:solidFill>
                  <a:schemeClr val="tx1">
                    <a:lumMod val="50000"/>
                    <a:lumOff val="50000"/>
                  </a:schemeClr>
                </a:solidFill>
                <a:latin typeface="微软雅黑" panose="020B0503020204020204" pitchFamily="34" charset="-122"/>
                <a:ea typeface="微软雅黑" panose="020B0503020204020204" pitchFamily="34" charset="-122"/>
              </a:rPr>
              <a:t> Europe </a:t>
            </a:r>
            <a:r>
              <a:rPr lang="en-US" sz="1300" b="1" dirty="0" smtClean="0">
                <a:solidFill>
                  <a:schemeClr val="tx1">
                    <a:lumMod val="50000"/>
                    <a:lumOff val="50000"/>
                  </a:schemeClr>
                </a:solidFill>
                <a:latin typeface="微软雅黑" panose="020B0503020204020204" pitchFamily="34" charset="-122"/>
                <a:ea typeface="微软雅黑" panose="020B0503020204020204" pitchFamily="34" charset="-122"/>
              </a:rPr>
              <a:t>Travel》</a:t>
            </a:r>
            <a:endParaRPr lang="en-US" sz="1300" b="1" dirty="0"/>
          </a:p>
        </p:txBody>
      </p:sp>
      <p:sp>
        <p:nvSpPr>
          <p:cNvPr id="11" name="矩形 10"/>
          <p:cNvSpPr/>
          <p:nvPr/>
        </p:nvSpPr>
        <p:spPr>
          <a:xfrm>
            <a:off x="942909" y="1628775"/>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矩形 11"/>
          <p:cNvSpPr/>
          <p:nvPr/>
        </p:nvSpPr>
        <p:spPr>
          <a:xfrm>
            <a:off x="942908" y="2524854"/>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矩形 12"/>
          <p:cNvSpPr/>
          <p:nvPr/>
        </p:nvSpPr>
        <p:spPr>
          <a:xfrm>
            <a:off x="942908" y="3374072"/>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矩形 13"/>
          <p:cNvSpPr/>
          <p:nvPr/>
        </p:nvSpPr>
        <p:spPr>
          <a:xfrm>
            <a:off x="942908" y="4251474"/>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矩形 14"/>
          <p:cNvSpPr/>
          <p:nvPr/>
        </p:nvSpPr>
        <p:spPr>
          <a:xfrm>
            <a:off x="942907" y="5123123"/>
            <a:ext cx="36000" cy="4297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PA_文本框 6"/>
          <p:cNvSpPr txBox="1"/>
          <p:nvPr>
            <p:custDataLst>
              <p:tags r:id="rId2"/>
            </p:custDataLst>
          </p:nvPr>
        </p:nvSpPr>
        <p:spPr>
          <a:xfrm>
            <a:off x="169863" y="422275"/>
            <a:ext cx="2957512" cy="461665"/>
          </a:xfrm>
          <a:prstGeom prst="rect">
            <a:avLst/>
          </a:prstGeom>
          <a:noFill/>
        </p:spPr>
        <p:txBody>
          <a:bodyPr>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开元媒体简介和历史</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8750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6"/>
          <p:cNvSpPr txBox="1"/>
          <p:nvPr>
            <p:custDataLst>
              <p:tags r:id="rId1"/>
            </p:custDataLst>
          </p:nvPr>
        </p:nvSpPr>
        <p:spPr>
          <a:xfrm>
            <a:off x="169863" y="422275"/>
            <a:ext cx="3475037"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媒体</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宣传</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渠道及方式</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2705931246"/>
              </p:ext>
            </p:extLst>
          </p:nvPr>
        </p:nvGraphicFramePr>
        <p:xfrm>
          <a:off x="228600" y="765175"/>
          <a:ext cx="11734799" cy="5661025"/>
        </p:xfrm>
        <a:graphic>
          <a:graphicData uri="http://schemas.openxmlformats.org/drawingml/2006/table">
            <a:tbl>
              <a:tblPr firstRow="1" bandRow="1">
                <a:tableStyleId>{5940675A-B579-460E-94D1-54222C63F5DA}</a:tableStyleId>
              </a:tblPr>
              <a:tblGrid>
                <a:gridCol w="2235198">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gridCol w="2311400">
                  <a:extLst>
                    <a:ext uri="{9D8B030D-6E8A-4147-A177-3AD203B41FA5}">
                      <a16:colId xmlns:a16="http://schemas.microsoft.com/office/drawing/2014/main" val="20002"/>
                    </a:ext>
                  </a:extLst>
                </a:gridCol>
                <a:gridCol w="2426239">
                  <a:extLst>
                    <a:ext uri="{9D8B030D-6E8A-4147-A177-3AD203B41FA5}">
                      <a16:colId xmlns:a16="http://schemas.microsoft.com/office/drawing/2014/main" val="20003"/>
                    </a:ext>
                  </a:extLst>
                </a:gridCol>
                <a:gridCol w="2310862">
                  <a:extLst>
                    <a:ext uri="{9D8B030D-6E8A-4147-A177-3AD203B41FA5}">
                      <a16:colId xmlns:a16="http://schemas.microsoft.com/office/drawing/2014/main" val="20004"/>
                    </a:ext>
                  </a:extLst>
                </a:gridCol>
              </a:tblGrid>
              <a:tr h="1116587">
                <a:tc gridSpan="5">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zh-CN" altLang="en-US" sz="1200" b="0" dirty="0" smtClean="0">
                          <a:solidFill>
                            <a:schemeClr val="bg2">
                              <a:lumMod val="50000"/>
                            </a:schemeClr>
                          </a:solidFill>
                          <a:latin typeface="微软雅黑" panose="020B0503020204020204" pitchFamily="34" charset="-122"/>
                          <a:ea typeface="微软雅黑" panose="020B0503020204020204" pitchFamily="34" charset="-122"/>
                        </a:rPr>
                        <a:t>活动前后期可通过</a:t>
                      </a:r>
                      <a:r>
                        <a:rPr lang="en-US" altLang="zh-CN" sz="1200" b="0" dirty="0" smtClean="0">
                          <a:solidFill>
                            <a:schemeClr val="bg2">
                              <a:lumMod val="50000"/>
                            </a:schemeClr>
                          </a:solidFill>
                          <a:latin typeface="微软雅黑" panose="020B0503020204020204" pitchFamily="34" charset="-122"/>
                          <a:ea typeface="微软雅黑" panose="020B0503020204020204" pitchFamily="34" charset="-122"/>
                        </a:rPr>
                        <a:t>开元媒体旗下人民日报海外网德国频道及其相应的微信公众号、开元网论坛、开元网官方微博等多种新旧媒体形态</a:t>
                      </a:r>
                      <a:r>
                        <a:rPr lang="zh-CN" altLang="en-US" sz="1200" b="0" dirty="0" smtClean="0">
                          <a:solidFill>
                            <a:schemeClr val="bg2">
                              <a:lumMod val="50000"/>
                            </a:schemeClr>
                          </a:solidFill>
                          <a:latin typeface="微软雅黑" panose="020B0503020204020204" pitchFamily="34" charset="-122"/>
                          <a:ea typeface="微软雅黑" panose="020B0503020204020204" pitchFamily="34" charset="-122"/>
                        </a:rPr>
                        <a:t>进行宣传</a:t>
                      </a:r>
                      <a:r>
                        <a:rPr lang="en-US" altLang="zh-CN" sz="1200" b="0" dirty="0" smtClean="0">
                          <a:solidFill>
                            <a:schemeClr val="bg2">
                              <a:lumMod val="50000"/>
                            </a:schemeClr>
                          </a:solidFill>
                          <a:latin typeface="微软雅黑" panose="020B0503020204020204" pitchFamily="34" charset="-122"/>
                          <a:ea typeface="微软雅黑" panose="020B0503020204020204" pitchFamily="34" charset="-122"/>
                        </a:rPr>
                        <a:t>。开元媒体系</a:t>
                      </a:r>
                      <a:r>
                        <a:rPr lang="zh-CN" altLang="en-US" sz="1200" b="0" dirty="0" smtClean="0">
                          <a:solidFill>
                            <a:schemeClr val="bg2">
                              <a:lumMod val="50000"/>
                            </a:schemeClr>
                          </a:solidFill>
                          <a:latin typeface="微软雅黑" panose="020B0503020204020204" pitchFamily="34" charset="-122"/>
                          <a:ea typeface="微软雅黑" panose="020B0503020204020204" pitchFamily="34" charset="-122"/>
                        </a:rPr>
                        <a:t>将</a:t>
                      </a:r>
                      <a:r>
                        <a:rPr lang="en-US" altLang="zh-CN" sz="1200" b="0" dirty="0" smtClean="0">
                          <a:solidFill>
                            <a:schemeClr val="bg2">
                              <a:lumMod val="50000"/>
                            </a:schemeClr>
                          </a:solidFill>
                          <a:latin typeface="微软雅黑" panose="020B0503020204020204" pitchFamily="34" charset="-122"/>
                          <a:ea typeface="微软雅黑" panose="020B0503020204020204" pitchFamily="34" charset="-122"/>
                        </a:rPr>
                        <a:t>为</a:t>
                      </a:r>
                      <a:r>
                        <a:rPr lang="zh-CN" altLang="en-US" sz="1200" b="0" dirty="0" smtClean="0">
                          <a:solidFill>
                            <a:schemeClr val="bg2">
                              <a:lumMod val="50000"/>
                            </a:schemeClr>
                          </a:solidFill>
                          <a:latin typeface="微软雅黑" panose="020B0503020204020204" pitchFamily="34" charset="-122"/>
                          <a:ea typeface="微软雅黑" panose="020B0503020204020204" pitchFamily="34" charset="-122"/>
                        </a:rPr>
                        <a:t>此次活动及合作伙伴进行全方位宣传，宣传方式及渠道如下。</a:t>
                      </a:r>
                      <a:endParaRPr lang="en-US" altLang="zh-CN" sz="1400" b="0" dirty="0" smtClean="0">
                        <a:solidFill>
                          <a:schemeClr val="bg2">
                            <a:lumMod val="50000"/>
                          </a:schemeClr>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a:p>
                  </a:txBody>
                  <a:tcPr/>
                </a:tc>
                <a:extLst>
                  <a:ext uri="{0D108BD9-81ED-4DB2-BD59-A6C34878D82A}">
                    <a16:rowId xmlns:a16="http://schemas.microsoft.com/office/drawing/2014/main" val="10000"/>
                  </a:ext>
                </a:extLst>
              </a:tr>
              <a:tr h="467987">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92731">
                <a:tc>
                  <a:txBody>
                    <a:bodyPr/>
                    <a:lstStyle/>
                    <a:p>
                      <a:pPr algn="ctr"/>
                      <a:r>
                        <a:rPr lang="zh-CN" altLang="en-US" sz="1200" dirty="0" smtClean="0">
                          <a:solidFill>
                            <a:srgbClr val="595959"/>
                          </a:solidFill>
                          <a:latin typeface="微软雅黑" panose="020B0503020204020204" pitchFamily="34" charset="-122"/>
                          <a:ea typeface="微软雅黑" panose="020B0503020204020204" pitchFamily="34" charset="-122"/>
                        </a:rPr>
                        <a:t>开元网暨</a:t>
                      </a:r>
                      <a:endParaRPr lang="de-DE" altLang="zh-CN" sz="1200" dirty="0" smtClean="0">
                        <a:solidFill>
                          <a:srgbClr val="595959"/>
                        </a:solidFill>
                        <a:latin typeface="微软雅黑" panose="020B0503020204020204" pitchFamily="34" charset="-122"/>
                        <a:ea typeface="微软雅黑" panose="020B0503020204020204" pitchFamily="34" charset="-122"/>
                      </a:endParaRPr>
                    </a:p>
                    <a:p>
                      <a:pPr algn="ctr"/>
                      <a:r>
                        <a:rPr lang="zh-CN" altLang="en-US" sz="1200" dirty="0" smtClean="0">
                          <a:solidFill>
                            <a:srgbClr val="595959"/>
                          </a:solidFill>
                          <a:latin typeface="微软雅黑" panose="020B0503020204020204" pitchFamily="34" charset="-122"/>
                          <a:ea typeface="微软雅黑" panose="020B0503020204020204" pitchFamily="34" charset="-122"/>
                        </a:rPr>
                        <a:t>人民日报海外网德国频道</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zh-CN" altLang="en-US" sz="1200" dirty="0" smtClean="0">
                          <a:solidFill>
                            <a:srgbClr val="595959"/>
                          </a:solidFill>
                          <a:latin typeface="微软雅黑" panose="020B0503020204020204" pitchFamily="34" charset="-122"/>
                          <a:ea typeface="微软雅黑" panose="020B0503020204020204" pitchFamily="34" charset="-122"/>
                        </a:rPr>
                        <a:t>开元网论坛</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200" dirty="0" smtClean="0">
                          <a:solidFill>
                            <a:srgbClr val="595959"/>
                          </a:solidFill>
                          <a:latin typeface="微软雅黑" panose="020B0503020204020204" pitchFamily="34" charset="-122"/>
                          <a:ea typeface="微软雅黑" panose="020B0503020204020204" pitchFamily="34" charset="-122"/>
                        </a:rPr>
                        <a:t>开元网微博</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zh-CN" altLang="en-US" sz="1200" dirty="0" smtClean="0">
                          <a:solidFill>
                            <a:srgbClr val="595959"/>
                          </a:solidFill>
                          <a:latin typeface="微软雅黑" panose="020B0503020204020204" pitchFamily="34" charset="-122"/>
                          <a:ea typeface="微软雅黑" panose="020B0503020204020204" pitchFamily="34" charset="-122"/>
                        </a:rPr>
                        <a:t>开元网微信公众号</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CN" altLang="en-US" sz="1200" dirty="0" smtClean="0">
                          <a:solidFill>
                            <a:srgbClr val="595959"/>
                          </a:solidFill>
                          <a:latin typeface="微软雅黑" panose="020B0503020204020204" pitchFamily="34" charset="-122"/>
                          <a:ea typeface="微软雅黑" panose="020B0503020204020204" pitchFamily="34" charset="-122"/>
                        </a:rPr>
                        <a:t>开元微信群</a:t>
                      </a:r>
                      <a:endParaRPr lang="en-US" sz="1200" dirty="0">
                        <a:solidFill>
                          <a:srgbClr val="595959"/>
                        </a:solidFill>
                        <a:latin typeface="微软雅黑" panose="020B0503020204020204" pitchFamily="34" charset="-122"/>
                        <a:ea typeface="微软雅黑" panose="020B0503020204020204"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1557382">
                <a:tc>
                  <a:txBody>
                    <a:bodyPr/>
                    <a:lstStyle/>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新闻平台</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立足德国</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畅接中国</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000" kern="1200" dirty="0" err="1" smtClean="0">
                          <a:solidFill>
                            <a:srgbClr val="595959"/>
                          </a:solidFill>
                          <a:latin typeface="微软雅黑 Light" panose="020B0502040204020203" pitchFamily="34" charset="-122"/>
                          <a:ea typeface="微软雅黑 Light" panose="020B0502040204020203" pitchFamily="34" charset="-122"/>
                          <a:cs typeface="+mn-cs"/>
                        </a:rPr>
                        <a:t>在德国有长期的、广泛的受众基础</a:t>
                      </a:r>
                      <a:r>
                        <a:rPr lang="zh-CN" altLang="en-US" sz="1000" kern="1200" dirty="0" smtClean="0">
                          <a:solidFill>
                            <a:srgbClr val="595959"/>
                          </a:solidFill>
                          <a:latin typeface="微软雅黑 Light" panose="020B0502040204020203" pitchFamily="34" charset="-122"/>
                          <a:ea typeface="微软雅黑 Light" panose="020B0502040204020203" pitchFamily="34" charset="-122"/>
                          <a:cs typeface="+mn-cs"/>
                        </a:rPr>
                        <a:t>。</a:t>
                      </a:r>
                      <a:r>
                        <a:rPr lang="en-US" sz="1000" kern="1200" dirty="0" err="1" smtClean="0">
                          <a:solidFill>
                            <a:srgbClr val="595959"/>
                          </a:solidFill>
                          <a:latin typeface="微软雅黑 Light" panose="020B0502040204020203" pitchFamily="34" charset="-122"/>
                          <a:ea typeface="微软雅黑 Light" panose="020B0502040204020203" pitchFamily="34" charset="-122"/>
                          <a:cs typeface="+mn-cs"/>
                        </a:rPr>
                        <a:t>开元网论坛十多年来一直是德国最主要的华人论坛，每天都有大量的本地以及其他国家的活跃用户，并与在德</a:t>
                      </a:r>
                      <a:r>
                        <a:rPr lang="zh-CN" altLang="en-US" sz="1000" kern="1200" dirty="0" smtClean="0">
                          <a:solidFill>
                            <a:srgbClr val="595959"/>
                          </a:solidFill>
                          <a:latin typeface="微软雅黑 Light" panose="020B0502040204020203" pitchFamily="34" charset="-122"/>
                          <a:ea typeface="微软雅黑 Light" panose="020B0502040204020203" pitchFamily="34" charset="-122"/>
                          <a:cs typeface="+mn-cs"/>
                        </a:rPr>
                        <a:t>中资跨国</a:t>
                      </a:r>
                      <a:r>
                        <a:rPr lang="en-US" sz="1000" kern="1200" dirty="0" err="1" smtClean="0">
                          <a:solidFill>
                            <a:srgbClr val="595959"/>
                          </a:solidFill>
                          <a:latin typeface="微软雅黑 Light" panose="020B0502040204020203" pitchFamily="34" charset="-122"/>
                          <a:ea typeface="微软雅黑 Light" panose="020B0502040204020203" pitchFamily="34" charset="-122"/>
                          <a:cs typeface="+mn-cs"/>
                        </a:rPr>
                        <a:t>企业都有长期的良好的合作</a:t>
                      </a:r>
                      <a:r>
                        <a:rPr lang="en-US" sz="1000" kern="1200" dirty="0" smtClean="0">
                          <a:solidFill>
                            <a:srgbClr val="595959"/>
                          </a:solidFill>
                          <a:latin typeface="微软雅黑 Light" panose="020B0502040204020203" pitchFamily="34" charset="-122"/>
                          <a:ea typeface="微软雅黑 Light" panose="020B0502040204020203" pitchFamily="34" charset="-122"/>
                          <a:cs typeface="+mn-cs"/>
                        </a:rPr>
                        <a:t>。</a:t>
                      </a:r>
                    </a:p>
                  </a:txBody>
                  <a:tcPr marL="252000" marR="288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粉丝</a:t>
                      </a:r>
                      <a:r>
                        <a:rPr lang="en-US" altLang="zh-CN" sz="1000" dirty="0" smtClean="0">
                          <a:solidFill>
                            <a:srgbClr val="595959"/>
                          </a:solidFill>
                          <a:latin typeface="微软雅黑 Light" panose="020B0502040204020203" pitchFamily="34" charset="-122"/>
                          <a:ea typeface="微软雅黑 Light" panose="020B0502040204020203" pitchFamily="34" charset="-122"/>
                        </a:rPr>
                        <a:t>3.5</a:t>
                      </a:r>
                      <a:r>
                        <a:rPr lang="zh-CN" altLang="en-US" sz="1000" dirty="0" smtClean="0">
                          <a:solidFill>
                            <a:srgbClr val="595959"/>
                          </a:solidFill>
                          <a:latin typeface="微软雅黑 Light" panose="020B0502040204020203" pitchFamily="34" charset="-122"/>
                          <a:ea typeface="微软雅黑 Light" panose="020B0502040204020203" pitchFamily="34" charset="-122"/>
                        </a:rPr>
                        <a:t>万</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和众多企业、政府机构、协会等官方微博互相关注，联合推广。</a:t>
                      </a:r>
                      <a:endParaRPr lang="en-US" sz="1000" dirty="0" smtClean="0">
                        <a:solidFill>
                          <a:srgbClr val="595959"/>
                        </a:solidFill>
                        <a:latin typeface="微软雅黑 Light" panose="020B0502040204020203" pitchFamily="34" charset="-122"/>
                        <a:ea typeface="微软雅黑 Light" panose="020B0502040204020203" pitchFamily="34" charset="-122"/>
                      </a:endParaRPr>
                    </a:p>
                  </a:txBody>
                  <a:tcPr marL="144000" marR="144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smtClean="0">
                          <a:solidFill>
                            <a:srgbClr val="595959"/>
                          </a:solidFill>
                          <a:latin typeface="微软雅黑 Light" panose="020B0502040204020203" pitchFamily="34" charset="-122"/>
                          <a:ea typeface="微软雅黑 Light" panose="020B0502040204020203" pitchFamily="34" charset="-122"/>
                        </a:rPr>
                        <a:t>开元网</a:t>
                      </a:r>
                      <a:r>
                        <a:rPr lang="zh-CN" altLang="en-US" sz="1000" dirty="0" smtClean="0">
                          <a:solidFill>
                            <a:srgbClr val="595959"/>
                          </a:solidFill>
                          <a:latin typeface="微软雅黑 Light" panose="020B0502040204020203" pitchFamily="34" charset="-122"/>
                          <a:ea typeface="微软雅黑 Light" panose="020B0502040204020203" pitchFamily="34" charset="-122"/>
                        </a:rPr>
                        <a:t>暨</a:t>
                      </a:r>
                      <a:r>
                        <a:rPr lang="en-US" sz="1000" dirty="0" err="1" smtClean="0">
                          <a:solidFill>
                            <a:srgbClr val="595959"/>
                          </a:solidFill>
                          <a:latin typeface="微软雅黑 Light" panose="020B0502040204020203" pitchFamily="34" charset="-122"/>
                          <a:ea typeface="微软雅黑 Light" panose="020B0502040204020203" pitchFamily="34" charset="-122"/>
                        </a:rPr>
                        <a:t>人民日报海外网德国频道微信</a:t>
                      </a:r>
                      <a:r>
                        <a:rPr lang="zh-CN" altLang="en-US" sz="1000" dirty="0" smtClean="0">
                          <a:solidFill>
                            <a:srgbClr val="595959"/>
                          </a:solidFill>
                          <a:latin typeface="微软雅黑 Light" panose="020B0502040204020203" pitchFamily="34" charset="-122"/>
                          <a:ea typeface="微软雅黑 Light" panose="020B0502040204020203" pitchFamily="34" charset="-122"/>
                        </a:rPr>
                        <a:t>公众号是</a:t>
                      </a:r>
                      <a:r>
                        <a:rPr lang="en-US" sz="1000" dirty="0" err="1" smtClean="0">
                          <a:solidFill>
                            <a:srgbClr val="595959"/>
                          </a:solidFill>
                          <a:latin typeface="微软雅黑 Light" panose="020B0502040204020203" pitchFamily="34" charset="-122"/>
                          <a:ea typeface="微软雅黑 Light" panose="020B0502040204020203" pitchFamily="34" charset="-122"/>
                        </a:rPr>
                        <a:t>德国最受欢迎，阅读量最大的资讯类微信公众号之一</a:t>
                      </a:r>
                      <a:r>
                        <a:rPr lang="en-US"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粉丝</a:t>
                      </a:r>
                      <a:r>
                        <a:rPr lang="en-US" altLang="zh-CN" sz="1000" b="1" dirty="0" smtClean="0">
                          <a:solidFill>
                            <a:srgbClr val="595959"/>
                          </a:solidFill>
                          <a:latin typeface="微软雅黑 Light" panose="020B0502040204020203" pitchFamily="34" charset="-122"/>
                          <a:ea typeface="微软雅黑 Light" panose="020B0502040204020203" pitchFamily="34" charset="-122"/>
                        </a:rPr>
                        <a:t>8</a:t>
                      </a:r>
                      <a:r>
                        <a:rPr lang="zh-CN" altLang="en-US" sz="1000" b="1" dirty="0" smtClean="0">
                          <a:solidFill>
                            <a:srgbClr val="595959"/>
                          </a:solidFill>
                          <a:latin typeface="微软雅黑 Light" panose="020B0502040204020203" pitchFamily="34" charset="-122"/>
                          <a:ea typeface="微软雅黑 Light" panose="020B0502040204020203" pitchFamily="34" charset="-122"/>
                        </a:rPr>
                        <a:t>万</a:t>
                      </a:r>
                      <a:r>
                        <a:rPr lang="en-US" altLang="zh-CN" sz="1000" b="1"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平均头条阅读量近万，</a:t>
                      </a:r>
                      <a:r>
                        <a:rPr lang="en-US" sz="1000" dirty="0" smtClean="0">
                          <a:solidFill>
                            <a:srgbClr val="595959"/>
                          </a:solidFill>
                          <a:latin typeface="微软雅黑 Light" panose="020B0502040204020203" pitchFamily="34" charset="-122"/>
                          <a:ea typeface="微软雅黑 Light" panose="020B0502040204020203" pitchFamily="34" charset="-122"/>
                        </a:rPr>
                        <a:t>其中有数篇文章点击量超过</a:t>
                      </a:r>
                      <a:r>
                        <a:rPr lang="en-US" sz="1000" b="1" dirty="0" smtClean="0">
                          <a:solidFill>
                            <a:srgbClr val="595959"/>
                          </a:solidFill>
                          <a:latin typeface="微软雅黑 Light" panose="020B0502040204020203" pitchFamily="34" charset="-122"/>
                          <a:ea typeface="微软雅黑 Light" panose="020B0502040204020203" pitchFamily="34" charset="-122"/>
                        </a:rPr>
                        <a:t>10万</a:t>
                      </a:r>
                      <a:r>
                        <a:rPr lang="en-US" sz="1000" dirty="0" smtClean="0">
                          <a:solidFill>
                            <a:srgbClr val="595959"/>
                          </a:solidFill>
                          <a:latin typeface="微软雅黑 Light" panose="020B0502040204020203" pitchFamily="34" charset="-122"/>
                          <a:ea typeface="微软雅黑 Light" panose="020B0502040204020203" pitchFamily="34" charset="-122"/>
                        </a:rPr>
                        <a:t>，最高点击量</a:t>
                      </a:r>
                      <a:r>
                        <a:rPr lang="zh-CN" altLang="en-US" sz="1000" dirty="0" smtClean="0">
                          <a:solidFill>
                            <a:srgbClr val="595959"/>
                          </a:solidFill>
                          <a:latin typeface="微软雅黑 Light" panose="020B0502040204020203" pitchFamily="34" charset="-122"/>
                          <a:ea typeface="微软雅黑 Light" panose="020B0502040204020203" pitchFamily="34" charset="-122"/>
                        </a:rPr>
                        <a:t>超</a:t>
                      </a:r>
                      <a:r>
                        <a:rPr lang="en-US" sz="1000" dirty="0" smtClean="0">
                          <a:solidFill>
                            <a:srgbClr val="595959"/>
                          </a:solidFill>
                          <a:latin typeface="微软雅黑 Light" panose="020B0502040204020203" pitchFamily="34" charset="-122"/>
                          <a:ea typeface="微软雅黑 Light" panose="020B0502040204020203" pitchFamily="34" charset="-122"/>
                        </a:rPr>
                        <a:t>过</a:t>
                      </a:r>
                      <a:r>
                        <a:rPr lang="en-US" sz="1000" b="1" dirty="0" smtClean="0">
                          <a:solidFill>
                            <a:srgbClr val="595959"/>
                          </a:solidFill>
                          <a:latin typeface="微软雅黑 Light" panose="020B0502040204020203" pitchFamily="34" charset="-122"/>
                          <a:ea typeface="微软雅黑 Light" panose="020B0502040204020203" pitchFamily="34" charset="-122"/>
                        </a:rPr>
                        <a:t>100万</a:t>
                      </a:r>
                      <a:r>
                        <a:rPr lang="en-US" sz="1000" dirty="0" smtClean="0">
                          <a:solidFill>
                            <a:srgbClr val="595959"/>
                          </a:solidFill>
                          <a:latin typeface="微软雅黑 Light" panose="020B0502040204020203" pitchFamily="34" charset="-122"/>
                          <a:ea typeface="微软雅黑 Light" panose="020B0502040204020203" pitchFamily="34" charset="-122"/>
                        </a:rPr>
                        <a:t>。</a:t>
                      </a: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err="1" smtClean="0">
                          <a:solidFill>
                            <a:srgbClr val="595959"/>
                          </a:solidFill>
                          <a:latin typeface="微软雅黑 Light" panose="020B0502040204020203" pitchFamily="34" charset="-122"/>
                          <a:ea typeface="微软雅黑 Light" panose="020B0502040204020203" pitchFamily="34" charset="-122"/>
                        </a:rPr>
                        <a:t>开元</a:t>
                      </a:r>
                      <a:r>
                        <a:rPr lang="zh-CN" altLang="en-US" sz="1000" dirty="0" smtClean="0">
                          <a:solidFill>
                            <a:srgbClr val="595959"/>
                          </a:solidFill>
                          <a:latin typeface="微软雅黑 Light" panose="020B0502040204020203" pitchFamily="34" charset="-122"/>
                          <a:ea typeface="微软雅黑 Light" panose="020B0502040204020203" pitchFamily="34" charset="-122"/>
                        </a:rPr>
                        <a:t>网旗下</a:t>
                      </a:r>
                      <a:r>
                        <a:rPr lang="en-US" sz="1000" dirty="0" err="1" smtClean="0">
                          <a:solidFill>
                            <a:srgbClr val="595959"/>
                          </a:solidFill>
                          <a:latin typeface="微软雅黑 Light" panose="020B0502040204020203" pitchFamily="34" charset="-122"/>
                          <a:ea typeface="微软雅黑 Light" panose="020B0502040204020203" pitchFamily="34" charset="-122"/>
                        </a:rPr>
                        <a:t>拥有</a:t>
                      </a:r>
                      <a:r>
                        <a:rPr lang="zh-CN" altLang="en-US" sz="1000" dirty="0" smtClean="0">
                          <a:solidFill>
                            <a:srgbClr val="595959"/>
                          </a:solidFill>
                          <a:latin typeface="微软雅黑 Light" panose="020B0502040204020203" pitchFamily="34" charset="-122"/>
                          <a:ea typeface="微软雅黑 Light" panose="020B0502040204020203" pitchFamily="34" charset="-122"/>
                        </a:rPr>
                        <a:t>十多个</a:t>
                      </a:r>
                      <a:r>
                        <a:rPr lang="en-US" sz="1000" dirty="0" err="1" smtClean="0">
                          <a:solidFill>
                            <a:srgbClr val="595959"/>
                          </a:solidFill>
                          <a:latin typeface="微软雅黑 Light" panose="020B0502040204020203" pitchFamily="34" charset="-122"/>
                          <a:ea typeface="微软雅黑 Light" panose="020B0502040204020203" pitchFamily="34" charset="-122"/>
                        </a:rPr>
                        <a:t>大型专业微信群</a:t>
                      </a:r>
                      <a:r>
                        <a:rPr lang="zh-CN" altLang="en-US" sz="1000" dirty="0" smtClean="0">
                          <a:solidFill>
                            <a:srgbClr val="595959"/>
                          </a:solidFill>
                          <a:latin typeface="微软雅黑 Light" panose="020B0502040204020203" pitchFamily="34" charset="-122"/>
                          <a:ea typeface="微软雅黑 Light" panose="020B0502040204020203" pitchFamily="34" charset="-122"/>
                        </a:rPr>
                        <a:t>，</a:t>
                      </a:r>
                      <a:r>
                        <a:rPr lang="en-US" sz="1000" dirty="0" err="1" smtClean="0">
                          <a:solidFill>
                            <a:srgbClr val="595959"/>
                          </a:solidFill>
                          <a:latin typeface="微软雅黑 Light" panose="020B0502040204020203" pitchFamily="34" charset="-122"/>
                          <a:ea typeface="微软雅黑 Light" panose="020B0502040204020203" pitchFamily="34" charset="-122"/>
                        </a:rPr>
                        <a:t>累计</a:t>
                      </a:r>
                      <a:r>
                        <a:rPr lang="zh-CN" altLang="en-US" sz="1000" b="1" dirty="0" smtClean="0">
                          <a:solidFill>
                            <a:srgbClr val="595959"/>
                          </a:solidFill>
                          <a:latin typeface="微软雅黑 Light" panose="020B0502040204020203" pitchFamily="34" charset="-122"/>
                          <a:ea typeface="微软雅黑 Light" panose="020B0502040204020203" pitchFamily="34" charset="-122"/>
                        </a:rPr>
                        <a:t>近万人</a:t>
                      </a:r>
                      <a:r>
                        <a:rPr lang="en-US" sz="1000" dirty="0" err="1" smtClean="0">
                          <a:solidFill>
                            <a:srgbClr val="595959"/>
                          </a:solidFill>
                          <a:latin typeface="微软雅黑 Light" panose="020B0502040204020203" pitchFamily="34" charset="-122"/>
                          <a:ea typeface="微软雅黑 Light" panose="020B0502040204020203" pitchFamily="34" charset="-122"/>
                        </a:rPr>
                        <a:t>受众遍布慕尼黑</a:t>
                      </a:r>
                      <a:r>
                        <a:rPr lang="zh-CN" altLang="en-US" sz="1000" dirty="0" smtClean="0">
                          <a:solidFill>
                            <a:srgbClr val="595959"/>
                          </a:solidFill>
                          <a:latin typeface="微软雅黑 Light" panose="020B0502040204020203" pitchFamily="34" charset="-122"/>
                          <a:ea typeface="微软雅黑 Light" panose="020B0502040204020203" pitchFamily="34" charset="-122"/>
                        </a:rPr>
                        <a:t>、</a:t>
                      </a:r>
                      <a:r>
                        <a:rPr lang="en-US" sz="1000" dirty="0" err="1" smtClean="0">
                          <a:solidFill>
                            <a:srgbClr val="595959"/>
                          </a:solidFill>
                          <a:latin typeface="微软雅黑 Light" panose="020B0502040204020203" pitchFamily="34" charset="-122"/>
                          <a:ea typeface="微软雅黑 Light" panose="020B0502040204020203" pitchFamily="34" charset="-122"/>
                        </a:rPr>
                        <a:t>法兰克福</a:t>
                      </a:r>
                      <a:r>
                        <a:rPr lang="zh-CN" altLang="en-US" sz="1000" dirty="0" smtClean="0">
                          <a:solidFill>
                            <a:srgbClr val="595959"/>
                          </a:solidFill>
                          <a:latin typeface="微软雅黑 Light" panose="020B0502040204020203" pitchFamily="34" charset="-122"/>
                          <a:ea typeface="微软雅黑 Light" panose="020B0502040204020203" pitchFamily="34" charset="-122"/>
                        </a:rPr>
                        <a:t>、</a:t>
                      </a:r>
                      <a:r>
                        <a:rPr lang="en-US" sz="1000" dirty="0" err="1" smtClean="0">
                          <a:solidFill>
                            <a:srgbClr val="595959"/>
                          </a:solidFill>
                          <a:latin typeface="微软雅黑 Light" panose="020B0502040204020203" pitchFamily="34" charset="-122"/>
                          <a:ea typeface="微软雅黑 Light" panose="020B0502040204020203" pitchFamily="34" charset="-122"/>
                        </a:rPr>
                        <a:t>柏林</a:t>
                      </a:r>
                      <a:r>
                        <a:rPr lang="zh-CN" altLang="en-US" sz="1000" dirty="0" smtClean="0">
                          <a:solidFill>
                            <a:srgbClr val="595959"/>
                          </a:solidFill>
                          <a:latin typeface="微软雅黑 Light" panose="020B0502040204020203" pitchFamily="34" charset="-122"/>
                          <a:ea typeface="微软雅黑 Light" panose="020B0502040204020203" pitchFamily="34" charset="-122"/>
                        </a:rPr>
                        <a:t> 汉堡</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不莱梅</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布伦瑞克</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汉诺威</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亚琛</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波恩、科隆</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杜伊斯堡</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埃森</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杜塞尔多夫</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多特蒙德</a:t>
                      </a:r>
                      <a:r>
                        <a:rPr lang="en-US" sz="1000" dirty="0" err="1" smtClean="0">
                          <a:solidFill>
                            <a:srgbClr val="595959"/>
                          </a:solidFill>
                          <a:latin typeface="微软雅黑 Light" panose="020B0502040204020203" pitchFamily="34" charset="-122"/>
                          <a:ea typeface="微软雅黑 Light" panose="020B0502040204020203" pitchFamily="34" charset="-122"/>
                        </a:rPr>
                        <a:t>等大城市</a:t>
                      </a:r>
                      <a:r>
                        <a:rPr lang="zh-CN" altLang="en-US" sz="1000" dirty="0" smtClean="0">
                          <a:solidFill>
                            <a:srgbClr val="595959"/>
                          </a:solidFill>
                          <a:latin typeface="微软雅黑 Light" panose="020B0502040204020203" pitchFamily="34" charset="-122"/>
                          <a:ea typeface="微软雅黑 Light" panose="020B0502040204020203" pitchFamily="34" charset="-122"/>
                        </a:rPr>
                        <a:t>，</a:t>
                      </a:r>
                      <a:r>
                        <a:rPr lang="en-US" sz="1000" dirty="0" err="1" smtClean="0">
                          <a:solidFill>
                            <a:srgbClr val="595959"/>
                          </a:solidFill>
                          <a:latin typeface="微软雅黑 Light" panose="020B0502040204020203" pitchFamily="34" charset="-122"/>
                          <a:ea typeface="微软雅黑 Light" panose="020B0502040204020203" pitchFamily="34" charset="-122"/>
                        </a:rPr>
                        <a:t>能够第一时间将推广信息抵达目标人群</a:t>
                      </a:r>
                      <a:r>
                        <a:rPr lang="en-US" sz="1000" dirty="0" smtClean="0">
                          <a:solidFill>
                            <a:srgbClr val="595959"/>
                          </a:solidFill>
                          <a:latin typeface="微软雅黑 Light" panose="020B0502040204020203" pitchFamily="34" charset="-122"/>
                          <a:ea typeface="微软雅黑 Light" panose="020B0502040204020203" pitchFamily="34" charset="-122"/>
                        </a:rPr>
                        <a:t>。</a:t>
                      </a: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83187">
                <a:tc>
                  <a:txBody>
                    <a:bodyPr/>
                    <a:lstStyle/>
                    <a:p>
                      <a:pPr algn="ctr">
                        <a:lnSpc>
                          <a:spcPct val="120000"/>
                        </a:lnSpc>
                      </a:pPr>
                      <a:endParaRPr lang="de-DE" altLang="zh-CN" sz="1000" b="1" dirty="0" smtClean="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endParaRPr lang="en-US" sz="1800" dirty="0" smtClean="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endParaRPr lang="de-DE" altLang="zh-CN" sz="1000" dirty="0" smtClean="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8558486"/>
                  </a:ext>
                </a:extLst>
              </a:tr>
              <a:tr h="1247162">
                <a:tc>
                  <a:txBody>
                    <a:bodyPr/>
                    <a:lstStyle/>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活动前期</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CN" altLang="en-US" sz="1000" dirty="0" smtClean="0">
                          <a:solidFill>
                            <a:srgbClr val="595959"/>
                          </a:solidFill>
                          <a:latin typeface="微软雅黑 Light" panose="020B0502040204020203" pitchFamily="34" charset="-122"/>
                          <a:ea typeface="微软雅黑 Light" panose="020B0502040204020203" pitchFamily="34" charset="-122"/>
                        </a:rPr>
                        <a:t>官网首页</a:t>
                      </a:r>
                      <a:r>
                        <a:rPr lang="en-US" altLang="zh-CN" sz="1000" dirty="0" smtClean="0">
                          <a:solidFill>
                            <a:srgbClr val="595959"/>
                          </a:solidFill>
                          <a:latin typeface="微软雅黑 Light" panose="020B0502040204020203" pitchFamily="34" charset="-122"/>
                          <a:ea typeface="微软雅黑 Light" panose="020B0502040204020203" pitchFamily="34" charset="-122"/>
                        </a:rPr>
                        <a:t>banner</a:t>
                      </a:r>
                    </a:p>
                    <a:p>
                      <a:pPr algn="ctr">
                        <a:lnSpc>
                          <a:spcPct val="120000"/>
                        </a:lnSpc>
                      </a:pPr>
                      <a:r>
                        <a:rPr lang="en-US" altLang="zh-CN" sz="1000" dirty="0" smtClean="0">
                          <a:solidFill>
                            <a:srgbClr val="595959"/>
                          </a:solidFill>
                          <a:latin typeface="微软雅黑 Light" panose="020B0502040204020203" pitchFamily="34" charset="-122"/>
                          <a:ea typeface="微软雅黑 Light" panose="020B0502040204020203" pitchFamily="34" charset="-122"/>
                        </a:rPr>
                        <a:t>&amp;</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活动后期报道</a:t>
                      </a:r>
                      <a:endParaRPr lang="de-DE" altLang="zh-CN" sz="1000" dirty="0" smtClean="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活动前期</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论坛首页</a:t>
                      </a:r>
                      <a:r>
                        <a:rPr lang="en-US" altLang="zh-CN" sz="1000" dirty="0" smtClean="0">
                          <a:solidFill>
                            <a:srgbClr val="595959"/>
                          </a:solidFill>
                          <a:latin typeface="微软雅黑 Light" panose="020B0502040204020203" pitchFamily="34" charset="-122"/>
                          <a:ea typeface="微软雅黑 Light" panose="020B0502040204020203" pitchFamily="34" charset="-122"/>
                        </a:rPr>
                        <a:t>banner</a:t>
                      </a: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论坛置顶帖</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zh-CN" sz="1000" dirty="0" smtClean="0">
                          <a:solidFill>
                            <a:srgbClr val="595959"/>
                          </a:solidFill>
                          <a:latin typeface="微软雅黑 Light" panose="020B0502040204020203" pitchFamily="34" charset="-122"/>
                          <a:ea typeface="微软雅黑 Light" panose="020B0502040204020203" pitchFamily="34" charset="-122"/>
                        </a:rPr>
                        <a:t>&amp;</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活动前后期报道</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微博置顶帖</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zh-CN" sz="1000" dirty="0" smtClean="0">
                          <a:solidFill>
                            <a:srgbClr val="595959"/>
                          </a:solidFill>
                          <a:latin typeface="微软雅黑 Light" panose="020B0502040204020203" pitchFamily="34" charset="-122"/>
                          <a:ea typeface="微软雅黑 Light" panose="020B0502040204020203" pitchFamily="34" charset="-122"/>
                        </a:rPr>
                        <a:t>&amp;</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活动前中后期多次发布活动相关信息，邀请互粉大</a:t>
                      </a:r>
                      <a:r>
                        <a:rPr lang="de-DE" altLang="zh-CN" sz="1000" dirty="0" smtClean="0">
                          <a:solidFill>
                            <a:srgbClr val="595959"/>
                          </a:solidFill>
                          <a:latin typeface="微软雅黑 Light" panose="020B0502040204020203" pitchFamily="34" charset="-122"/>
                          <a:ea typeface="微软雅黑 Light" panose="020B0502040204020203" pitchFamily="34" charset="-122"/>
                        </a:rPr>
                        <a:t>V</a:t>
                      </a:r>
                      <a:r>
                        <a:rPr lang="zh-CN" altLang="en-US" sz="1000" dirty="0" smtClean="0">
                          <a:solidFill>
                            <a:srgbClr val="595959"/>
                          </a:solidFill>
                          <a:latin typeface="微软雅黑 Light" panose="020B0502040204020203" pitchFamily="34" charset="-122"/>
                          <a:ea typeface="微软雅黑 Light" panose="020B0502040204020203" pitchFamily="34" charset="-122"/>
                        </a:rPr>
                        <a:t>号联合推广。</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txBody>
                  <a:tcPr marL="144000" marR="144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活动前期每周发布活动宣传稿</a:t>
                      </a:r>
                      <a:endParaRPr lang="en-US" sz="1000" dirty="0" smtClean="0">
                        <a:solidFill>
                          <a:srgbClr val="595959"/>
                        </a:solidFill>
                        <a:latin typeface="微软雅黑 Light" panose="020B0502040204020203" pitchFamily="34" charset="-122"/>
                        <a:ea typeface="微软雅黑 Light" panose="020B0502040204020203" pitchFamily="34" charset="-122"/>
                      </a:endParaRPr>
                    </a:p>
                    <a:p>
                      <a:pPr algn="ctr">
                        <a:lnSpc>
                          <a:spcPct val="120000"/>
                        </a:lnSpc>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活动后期发布活动总结稿</a:t>
                      </a:r>
                      <a:endParaRPr lang="de-DE" altLang="zh-CN" sz="1000" dirty="0" smtClean="0">
                        <a:solidFill>
                          <a:srgbClr val="595959"/>
                        </a:solidFill>
                        <a:latin typeface="微软雅黑 Light" panose="020B0502040204020203" pitchFamily="34" charset="-122"/>
                        <a:ea typeface="微软雅黑 Light" panose="020B0502040204020203" pitchFamily="34" charset="-122"/>
                      </a:endParaRP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00" dirty="0" smtClean="0">
                          <a:solidFill>
                            <a:srgbClr val="595959"/>
                          </a:solidFill>
                          <a:latin typeface="微软雅黑 Light" panose="020B0502040204020203" pitchFamily="34" charset="-122"/>
                          <a:ea typeface="微软雅黑 Light" panose="020B0502040204020203" pitchFamily="34" charset="-122"/>
                        </a:rPr>
                        <a:t>活动前中后期随时发布活动相关信息。</a:t>
                      </a:r>
                      <a:endParaRPr lang="en-US" sz="1000" dirty="0" smtClean="0">
                        <a:solidFill>
                          <a:srgbClr val="595959"/>
                        </a:solidFill>
                        <a:latin typeface="微软雅黑 Light" panose="020B0502040204020203" pitchFamily="34" charset="-122"/>
                        <a:ea typeface="微软雅黑 Light" panose="020B0502040204020203" pitchFamily="34" charset="-122"/>
                      </a:endParaRPr>
                    </a:p>
                  </a:txBody>
                  <a:tcPr marL="216000" marR="216000"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840808"/>
                  </a:ext>
                </a:extLst>
              </a:tr>
              <a:tr h="3959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595959"/>
                          </a:solidFill>
                          <a:latin typeface="微软雅黑 Light" panose="020B0502040204020203" pitchFamily="34" charset="-122"/>
                          <a:ea typeface="微软雅黑 Light" panose="020B0502040204020203" pitchFamily="34" charset="-122"/>
                        </a:rPr>
                        <a:t>www.kaiyuan.de</a:t>
                      </a:r>
                      <a:endParaRPr lang="en-US" sz="1000" dirty="0" smtClean="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smtClean="0">
                          <a:solidFill>
                            <a:srgbClr val="595959"/>
                          </a:solidFill>
                          <a:latin typeface="微软雅黑 Light" panose="020B0502040204020203" pitchFamily="34" charset="-122"/>
                          <a:ea typeface="微软雅黑 Light" panose="020B0502040204020203" pitchFamily="34" charset="-122"/>
                        </a:rPr>
                        <a:t>www.kaiyuan.info</a:t>
                      </a:r>
                      <a:endParaRPr lang="en-US" sz="1000" dirty="0" smtClean="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20000"/>
                        </a:lnSpc>
                      </a:pPr>
                      <a:r>
                        <a:rPr lang="en-US" altLang="zh-CN" sz="1000" dirty="0" smtClean="0">
                          <a:solidFill>
                            <a:srgbClr val="595959"/>
                          </a:solidFill>
                          <a:latin typeface="微软雅黑 Light" panose="020B0502040204020203" pitchFamily="34" charset="-122"/>
                          <a:ea typeface="微软雅黑 Light" panose="020B0502040204020203" pitchFamily="34" charset="-122"/>
                        </a:rPr>
                        <a:t>www.weibo.com</a:t>
                      </a:r>
                      <a:r>
                        <a:rPr lang="de-DE" altLang="zh-CN" sz="1000" baseline="0" dirty="0" smtClean="0">
                          <a:solidFill>
                            <a:srgbClr val="595959"/>
                          </a:solidFill>
                          <a:latin typeface="微软雅黑 Light" panose="020B0502040204020203" pitchFamily="34" charset="-122"/>
                          <a:ea typeface="微软雅黑 Light" panose="020B0502040204020203" pitchFamily="34" charset="-122"/>
                        </a:rPr>
                        <a:t> </a:t>
                      </a:r>
                      <a:r>
                        <a:rPr lang="zh-CN" altLang="zh-CN" sz="1000" dirty="0" smtClean="0">
                          <a:solidFill>
                            <a:srgbClr val="595959"/>
                          </a:solidFill>
                          <a:latin typeface="微软雅黑 Light" panose="020B0502040204020203" pitchFamily="34" charset="-122"/>
                          <a:ea typeface="微软雅黑 Light" panose="020B0502040204020203" pitchFamily="34" charset="-122"/>
                        </a:rPr>
                        <a:t>@</a:t>
                      </a:r>
                      <a:r>
                        <a:rPr lang="zh-CN" altLang="en-US" sz="1000" dirty="0" smtClean="0">
                          <a:solidFill>
                            <a:srgbClr val="595959"/>
                          </a:solidFill>
                          <a:latin typeface="微软雅黑 Light" panose="020B0502040204020203" pitchFamily="34" charset="-122"/>
                          <a:ea typeface="微软雅黑 Light" panose="020B0502040204020203" pitchFamily="34" charset="-122"/>
                        </a:rPr>
                        <a:t>德国开元网</a:t>
                      </a:r>
                      <a:endParaRPr lang="de-DE" altLang="zh-CN" sz="1000" dirty="0" smtClean="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ltLang="zh-CN" sz="1000" dirty="0" smtClean="0">
                          <a:solidFill>
                            <a:srgbClr val="595959"/>
                          </a:solidFill>
                          <a:latin typeface="微软雅黑 Light" panose="020B0502040204020203" pitchFamily="34" charset="-122"/>
                          <a:ea typeface="微软雅黑 Light" panose="020B0502040204020203" pitchFamily="34" charset="-122"/>
                        </a:rPr>
                        <a:t>W</a:t>
                      </a:r>
                      <a:r>
                        <a:rPr lang="en-US" altLang="zh-CN" sz="1000" dirty="0" err="1" smtClean="0">
                          <a:solidFill>
                            <a:srgbClr val="595959"/>
                          </a:solidFill>
                          <a:latin typeface="微软雅黑 Light" panose="020B0502040204020203" pitchFamily="34" charset="-122"/>
                          <a:ea typeface="微软雅黑 Light" panose="020B0502040204020203" pitchFamily="34" charset="-122"/>
                        </a:rPr>
                        <a:t>echat</a:t>
                      </a:r>
                      <a:r>
                        <a:rPr lang="zh-CN" altLang="en-US" sz="1000" dirty="0" smtClean="0">
                          <a:solidFill>
                            <a:srgbClr val="595959"/>
                          </a:solidFill>
                          <a:latin typeface="微软雅黑 Light" panose="020B0502040204020203" pitchFamily="34" charset="-122"/>
                          <a:ea typeface="微软雅黑 Light" panose="020B0502040204020203" pitchFamily="34" charset="-122"/>
                        </a:rPr>
                        <a:t> </a:t>
                      </a:r>
                      <a:r>
                        <a:rPr lang="de-DE" altLang="zh-CN" sz="1000" dirty="0" smtClean="0">
                          <a:solidFill>
                            <a:srgbClr val="595959"/>
                          </a:solidFill>
                          <a:latin typeface="微软雅黑 Light" panose="020B0502040204020203" pitchFamily="34" charset="-122"/>
                          <a:ea typeface="微软雅黑 Light" panose="020B0502040204020203" pitchFamily="34" charset="-122"/>
                        </a:rPr>
                        <a:t>ID</a:t>
                      </a:r>
                      <a:r>
                        <a:rPr lang="zh-CN" altLang="en-US" sz="1000" dirty="0" smtClean="0">
                          <a:solidFill>
                            <a:srgbClr val="595959"/>
                          </a:solidFill>
                          <a:latin typeface="微软雅黑 Light" panose="020B0502040204020203" pitchFamily="34" charset="-122"/>
                          <a:ea typeface="微软雅黑 Light" panose="020B0502040204020203" pitchFamily="34" charset="-122"/>
                        </a:rPr>
                        <a:t>: </a:t>
                      </a:r>
                      <a:r>
                        <a:rPr lang="de-DE" altLang="zh-CN" sz="1000" dirty="0" smtClean="0">
                          <a:solidFill>
                            <a:srgbClr val="595959"/>
                          </a:solidFill>
                          <a:latin typeface="微软雅黑 Light" panose="020B0502040204020203" pitchFamily="34" charset="-122"/>
                          <a:ea typeface="微软雅黑 Light" panose="020B0502040204020203" pitchFamily="34" charset="-122"/>
                        </a:rPr>
                        <a:t>kaiyuan</a:t>
                      </a:r>
                      <a:r>
                        <a:rPr lang="en-US" altLang="zh-CN" sz="1000" dirty="0" smtClean="0">
                          <a:solidFill>
                            <a:srgbClr val="595959"/>
                          </a:solidFill>
                          <a:latin typeface="微软雅黑 Light" panose="020B0502040204020203" pitchFamily="34" charset="-122"/>
                          <a:ea typeface="微软雅黑 Light" panose="020B0502040204020203" pitchFamily="34" charset="-122"/>
                        </a:rPr>
                        <a:t>_news</a:t>
                      </a:r>
                      <a:endParaRPr lang="de-DE" sz="1000" dirty="0" smtClean="0">
                        <a:solidFill>
                          <a:srgbClr val="595959"/>
                        </a:solidFill>
                        <a:latin typeface="微软雅黑 Light" panose="020B0502040204020203" pitchFamily="34" charset="-122"/>
                        <a:ea typeface="微软雅黑 Light" panose="020B0502040204020203" pitchFamily="34" charset="-122"/>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dirty="0">
                        <a:solidFill>
                          <a:srgbClr val="595959"/>
                        </a:solidFill>
                        <a:latin typeface="微软雅黑 Light" panose="020B0502040204020203" pitchFamily="34" charset="-122"/>
                        <a:ea typeface="微软雅黑 Light" panose="020B0502040204020203" pitchFamily="34" charset="-122"/>
                        <a:cs typeface="微软雅黑"/>
                      </a:endParaRPr>
                    </a:p>
                  </a:txBody>
                  <a:tcPr marT="45719" marB="457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65849429"/>
                  </a:ext>
                </a:extLst>
              </a:tr>
            </a:tbl>
          </a:graphicData>
        </a:graphic>
      </p:graphicFrame>
      <p:sp>
        <p:nvSpPr>
          <p:cNvPr id="4" name="PA_矩形 9"/>
          <p:cNvSpPr/>
          <p:nvPr>
            <p:custDataLst>
              <p:tags r:id="rId2"/>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275" y="1973263"/>
            <a:ext cx="11207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1973263"/>
            <a:ext cx="9461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eibo logo”的图片搜索结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5450" y="1978025"/>
            <a:ext cx="981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相关图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8500" y="1971675"/>
            <a:ext cx="3444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相关图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9113" y="1971675"/>
            <a:ext cx="3444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935038" y="4435475"/>
            <a:ext cx="749300"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1" name="文本框 10"/>
          <p:cNvSpPr txBox="1"/>
          <p:nvPr/>
        </p:nvSpPr>
        <p:spPr>
          <a:xfrm>
            <a:off x="5721350" y="4435475"/>
            <a:ext cx="749300"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2" name="文本框 11"/>
          <p:cNvSpPr txBox="1"/>
          <p:nvPr/>
        </p:nvSpPr>
        <p:spPr>
          <a:xfrm>
            <a:off x="8116888" y="4435475"/>
            <a:ext cx="747712"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3" name="文本框 12"/>
          <p:cNvSpPr txBox="1"/>
          <p:nvPr/>
        </p:nvSpPr>
        <p:spPr>
          <a:xfrm>
            <a:off x="3327400" y="4435475"/>
            <a:ext cx="747713"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
        <p:nvSpPr>
          <p:cNvPr id="14" name="文本框 13"/>
          <p:cNvSpPr txBox="1"/>
          <p:nvPr/>
        </p:nvSpPr>
        <p:spPr>
          <a:xfrm>
            <a:off x="10407650" y="4435475"/>
            <a:ext cx="749300" cy="261938"/>
          </a:xfrm>
          <a:prstGeom prst="rect">
            <a:avLst/>
          </a:prstGeom>
          <a:noFill/>
          <a:ln>
            <a:solidFill>
              <a:schemeClr val="bg2">
                <a:lumMod val="50000"/>
              </a:schemeClr>
            </a:solidFill>
          </a:ln>
        </p:spPr>
        <p:txBody>
          <a:bodyPr wrap="none">
            <a:spAutoFit/>
          </a:bodyPr>
          <a:lstStyle/>
          <a:p>
            <a:pPr eaLnBrk="1" fontAlgn="auto" hangingPunct="1">
              <a:spcBef>
                <a:spcPts val="0"/>
              </a:spcBef>
              <a:spcAft>
                <a:spcPts val="0"/>
              </a:spcAft>
              <a:defRPr/>
            </a:pPr>
            <a:r>
              <a:rPr lang="zh-CN" altLang="en-US" sz="1100" dirty="0">
                <a:solidFill>
                  <a:srgbClr val="595959"/>
                </a:solidFill>
                <a:latin typeface="微软雅黑"/>
                <a:ea typeface="微软雅黑"/>
                <a:cs typeface="微软雅黑"/>
              </a:rPr>
              <a:t>宣传方式</a:t>
            </a:r>
            <a:endParaRPr lang="en-US" sz="1100" dirty="0">
              <a:solidFill>
                <a:srgbClr val="595959"/>
              </a:solidFill>
              <a:latin typeface="微软雅黑"/>
              <a:ea typeface="微软雅黑"/>
              <a:cs typeface="微软雅黑"/>
            </a:endParaRPr>
          </a:p>
        </p:txBody>
      </p:sp>
    </p:spTree>
    <p:extLst>
      <p:ext uri="{BB962C8B-B14F-4D97-AF65-F5344CB8AC3E}">
        <p14:creationId xmlns:p14="http://schemas.microsoft.com/office/powerpoint/2010/main" val="1803129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984" b="11149"/>
          <a:stretch/>
        </p:blipFill>
        <p:spPr>
          <a:xfrm>
            <a:off x="940141" y="3514742"/>
            <a:ext cx="3423740" cy="2057026"/>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77614" y="1456686"/>
            <a:ext cx="3436771" cy="2043752"/>
          </a:xfrm>
          <a:prstGeom prst="rect">
            <a:avLst/>
          </a:prstGeom>
        </p:spPr>
      </p:pic>
      <p:sp>
        <p:nvSpPr>
          <p:cNvPr id="4" name="矩形 3"/>
          <p:cNvSpPr/>
          <p:nvPr/>
        </p:nvSpPr>
        <p:spPr>
          <a:xfrm>
            <a:off x="944480" y="1456029"/>
            <a:ext cx="3432782" cy="2058713"/>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5" name="矩形 4"/>
          <p:cNvSpPr/>
          <p:nvPr/>
        </p:nvSpPr>
        <p:spPr>
          <a:xfrm>
            <a:off x="7814384" y="1449026"/>
            <a:ext cx="3423259" cy="2058713"/>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6" name="矩形 5"/>
          <p:cNvSpPr/>
          <p:nvPr/>
        </p:nvSpPr>
        <p:spPr>
          <a:xfrm>
            <a:off x="4377262" y="3513054"/>
            <a:ext cx="3432782" cy="2058713"/>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7" name="矩形 6"/>
          <p:cNvSpPr/>
          <p:nvPr/>
        </p:nvSpPr>
        <p:spPr>
          <a:xfrm>
            <a:off x="1411866" y="2158236"/>
            <a:ext cx="2899512" cy="1015663"/>
          </a:xfrm>
          <a:prstGeom prst="rect">
            <a:avLst/>
          </a:prstGeom>
        </p:spPr>
        <p:txBody>
          <a:bodyPr wrap="square">
            <a:spAutoFit/>
          </a:bodyPr>
          <a:lstStyle/>
          <a:p>
            <a:pPr algn="just"/>
            <a:r>
              <a:rPr lang="en-US" sz="1200" dirty="0" smtClean="0">
                <a:solidFill>
                  <a:srgbClr val="595959"/>
                </a:solidFill>
                <a:latin typeface="微软雅黑" panose="020B0503020204020204" pitchFamily="34" charset="-122"/>
                <a:ea typeface="微软雅黑" panose="020B0503020204020204" pitchFamily="34" charset="-122"/>
              </a:rPr>
              <a:t>依托于主流媒体人民日报海外网德国频道</a:t>
            </a:r>
            <a:r>
              <a:rPr lang="en-US" sz="1200" dirty="0">
                <a:solidFill>
                  <a:srgbClr val="595959"/>
                </a:solidFill>
                <a:latin typeface="微软雅黑" panose="020B0503020204020204" pitchFamily="34" charset="-122"/>
                <a:ea typeface="微软雅黑" panose="020B0503020204020204" pitchFamily="34" charset="-122"/>
              </a:rPr>
              <a:t>，并辅以微信、微博、论坛以及杂志，这使得我们可以通过各个不同的渠道和平台，从多个层面来传达我们需要传达的信息。</a:t>
            </a:r>
          </a:p>
        </p:txBody>
      </p:sp>
      <p:sp>
        <p:nvSpPr>
          <p:cNvPr id="8" name="文本框 7"/>
          <p:cNvSpPr txBox="1"/>
          <p:nvPr/>
        </p:nvSpPr>
        <p:spPr>
          <a:xfrm>
            <a:off x="1407523" y="1848587"/>
            <a:ext cx="2963794" cy="338554"/>
          </a:xfrm>
          <a:prstGeom prst="rect">
            <a:avLst/>
          </a:prstGeom>
          <a:noFill/>
        </p:spPr>
        <p:txBody>
          <a:bodyPr wrap="square" rtlCol="0">
            <a:spAutoFit/>
          </a:bodyPr>
          <a:lstStyle/>
          <a:p>
            <a:r>
              <a:rPr lang="en-US" sz="1600" b="1" dirty="0" err="1" smtClean="0">
                <a:solidFill>
                  <a:srgbClr val="404040"/>
                </a:solidFill>
                <a:latin typeface="微软雅黑" panose="020B0503020204020204" pitchFamily="34" charset="-122"/>
                <a:ea typeface="微软雅黑" panose="020B0503020204020204" pitchFamily="34" charset="-122"/>
              </a:rPr>
              <a:t>媒体平台形式多样且覆盖面广</a:t>
            </a:r>
            <a:endParaRPr lang="zh-CN" altLang="en-US" sz="1600" b="1" dirty="0">
              <a:solidFill>
                <a:srgbClr val="404040"/>
              </a:solidFill>
              <a:latin typeface="微软雅黑" panose="020B0503020204020204" pitchFamily="34" charset="-122"/>
              <a:ea typeface="微软雅黑" panose="020B0503020204020204" pitchFamily="34" charset="-122"/>
            </a:endParaRPr>
          </a:p>
        </p:txBody>
      </p:sp>
      <p:sp>
        <p:nvSpPr>
          <p:cNvPr id="9" name="矩形 8"/>
          <p:cNvSpPr/>
          <p:nvPr/>
        </p:nvSpPr>
        <p:spPr>
          <a:xfrm>
            <a:off x="8587180" y="1812936"/>
            <a:ext cx="2568744" cy="1615827"/>
          </a:xfrm>
          <a:prstGeom prst="rect">
            <a:avLst/>
          </a:prstGeom>
        </p:spPr>
        <p:txBody>
          <a:bodyPr wrap="square">
            <a:spAutoFit/>
          </a:bodyPr>
          <a:lstStyle/>
          <a:p>
            <a:r>
              <a:rPr lang="zh-CN" altLang="en-US" sz="1100" dirty="0">
                <a:solidFill>
                  <a:srgbClr val="595959"/>
                </a:solidFill>
                <a:latin typeface="微软雅黑" panose="020B0503020204020204" pitchFamily="34" charset="-122"/>
                <a:ea typeface="微软雅黑" panose="020B0503020204020204" pitchFamily="34" charset="-122"/>
              </a:rPr>
              <a:t>每年</a:t>
            </a:r>
            <a:r>
              <a:rPr lang="en-US" sz="1100" dirty="0" err="1" smtClean="0">
                <a:solidFill>
                  <a:srgbClr val="595959"/>
                </a:solidFill>
                <a:latin typeface="微软雅黑" panose="020B0503020204020204" pitchFamily="34" charset="-122"/>
                <a:ea typeface="微软雅黑" panose="020B0503020204020204" pitchFamily="34" charset="-122"/>
              </a:rPr>
              <a:t>在德举办</a:t>
            </a:r>
            <a:r>
              <a:rPr lang="zh-CN" altLang="en-US" sz="1100" dirty="0">
                <a:solidFill>
                  <a:srgbClr val="595959"/>
                </a:solidFill>
                <a:latin typeface="微软雅黑" panose="020B0503020204020204" pitchFamily="34" charset="-122"/>
                <a:ea typeface="微软雅黑" panose="020B0503020204020204" pitchFamily="34" charset="-122"/>
              </a:rPr>
              <a:t>多场</a:t>
            </a:r>
            <a:r>
              <a:rPr lang="en-US" sz="1100" dirty="0">
                <a:solidFill>
                  <a:srgbClr val="595959"/>
                </a:solidFill>
                <a:latin typeface="微软雅黑" panose="020B0503020204020204" pitchFamily="34" charset="-122"/>
                <a:ea typeface="微软雅黑" panose="020B0503020204020204" pitchFamily="34" charset="-122"/>
              </a:rPr>
              <a:t>宣传推介活动，协助多家大中型企业发布招商、招聘以及推介信息，成效明显。中国银行、中国工商银行、中国联通、汉莎航空、一汽大众、中国东航航空公司、中国南方航空公司、深圳市政府、杭州市政府、南京市政府、昆山市政府等大型跨国企业以及政府都曾经通过开元媒体发布信息或组织专场推介活动。</a:t>
            </a:r>
          </a:p>
        </p:txBody>
      </p:sp>
      <p:sp>
        <p:nvSpPr>
          <p:cNvPr id="10" name="文本框 9"/>
          <p:cNvSpPr txBox="1"/>
          <p:nvPr/>
        </p:nvSpPr>
        <p:spPr>
          <a:xfrm>
            <a:off x="8582838" y="1503287"/>
            <a:ext cx="2668674" cy="338554"/>
          </a:xfrm>
          <a:prstGeom prst="rect">
            <a:avLst/>
          </a:prstGeom>
          <a:noFill/>
        </p:spPr>
        <p:txBody>
          <a:bodyPr wrap="square" rtlCol="0">
            <a:spAutoFit/>
          </a:bodyPr>
          <a:lstStyle/>
          <a:p>
            <a:r>
              <a:rPr lang="zh-CN" altLang="en-US" sz="1600" b="1" spc="290" dirty="0" smtClean="0">
                <a:solidFill>
                  <a:srgbClr val="404040"/>
                </a:solidFill>
                <a:latin typeface="Century Gothic" panose="020B0502020202020204" pitchFamily="34" charset="0"/>
                <a:ea typeface="微软雅黑" panose="020B0503020204020204" pitchFamily="34" charset="-122"/>
              </a:rPr>
              <a:t>拥有丰富的经验和资源</a:t>
            </a:r>
            <a:endParaRPr lang="zh-CN" altLang="en-US" sz="1600" b="1" spc="290" dirty="0">
              <a:solidFill>
                <a:srgbClr val="404040"/>
              </a:solidFill>
              <a:latin typeface="Century Gothic" panose="020B0502020202020204" pitchFamily="34" charset="0"/>
              <a:ea typeface="微软雅黑" panose="020B0503020204020204" pitchFamily="34" charset="-122"/>
            </a:endParaRPr>
          </a:p>
        </p:txBody>
      </p:sp>
      <p:sp>
        <p:nvSpPr>
          <p:cNvPr id="11" name="矩形 10"/>
          <p:cNvSpPr/>
          <p:nvPr/>
        </p:nvSpPr>
        <p:spPr>
          <a:xfrm>
            <a:off x="5218611" y="4065222"/>
            <a:ext cx="2538267" cy="1384995"/>
          </a:xfrm>
          <a:prstGeom prst="rect">
            <a:avLst/>
          </a:prstGeom>
        </p:spPr>
        <p:txBody>
          <a:bodyPr wrap="square">
            <a:spAutoFit/>
          </a:bodyPr>
          <a:lstStyle/>
          <a:p>
            <a:r>
              <a:rPr lang="en-US" sz="1200" dirty="0">
                <a:solidFill>
                  <a:srgbClr val="595959"/>
                </a:solidFill>
                <a:latin typeface="微软雅黑" panose="020B0503020204020204" pitchFamily="34" charset="-122"/>
                <a:ea typeface="微软雅黑" panose="020B0503020204020204" pitchFamily="34" charset="-122"/>
              </a:rPr>
              <a:t>作为人民日报海外网系的第一个国家频道，我们跟国内的官方媒体，以及各个国家的华文媒体建立长期的合作关系，我们的受众群体，不仅仅局限在德国，而是涵盖了国内以及其他各个国家地区的华人华侨。</a:t>
            </a:r>
            <a:endParaRPr lang="zh-CN" altLang="en-US" sz="12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5214268" y="3755573"/>
            <a:ext cx="2542611" cy="338554"/>
          </a:xfrm>
          <a:prstGeom prst="rect">
            <a:avLst/>
          </a:prstGeom>
          <a:noFill/>
        </p:spPr>
        <p:txBody>
          <a:bodyPr wrap="square" rtlCol="0">
            <a:spAutoFit/>
          </a:bodyPr>
          <a:lstStyle/>
          <a:p>
            <a:r>
              <a:rPr lang="en-US" sz="1600" b="1" spc="230" dirty="0" err="1" smtClean="0">
                <a:solidFill>
                  <a:srgbClr val="404040"/>
                </a:solidFill>
                <a:latin typeface="Century Gothic" panose="020B0502020202020204" pitchFamily="34" charset="0"/>
                <a:ea typeface="微软雅黑" panose="020B0503020204020204" pitchFamily="34" charset="-122"/>
              </a:rPr>
              <a:t>抵达最广泛的用户群体</a:t>
            </a:r>
            <a:endParaRPr lang="zh-CN" altLang="en-US" sz="1600" b="1" spc="230" dirty="0">
              <a:solidFill>
                <a:srgbClr val="404040"/>
              </a:solidFill>
              <a:latin typeface="Century Gothic" panose="020B0502020202020204" pitchFamily="34" charset="0"/>
              <a:ea typeface="微软雅黑" panose="020B0503020204020204" pitchFamily="34" charset="-122"/>
            </a:endParaRPr>
          </a:p>
        </p:txBody>
      </p:sp>
      <p:sp>
        <p:nvSpPr>
          <p:cNvPr id="13" name="文本框 12"/>
          <p:cNvSpPr txBox="1"/>
          <p:nvPr/>
        </p:nvSpPr>
        <p:spPr>
          <a:xfrm>
            <a:off x="820501" y="1812936"/>
            <a:ext cx="761102" cy="1323439"/>
          </a:xfrm>
          <a:prstGeom prst="rect">
            <a:avLst/>
          </a:prstGeom>
          <a:noFill/>
        </p:spPr>
        <p:txBody>
          <a:bodyPr wrap="square" rtlCol="0">
            <a:spAutoFit/>
          </a:bodyPr>
          <a:lstStyle/>
          <a:p>
            <a:pPr algn="r"/>
            <a:r>
              <a:rPr lang="en-US" altLang="zh-CN" sz="8000" b="1" dirty="0" smtClean="0">
                <a:solidFill>
                  <a:srgbClr val="404040"/>
                </a:solidFill>
                <a:latin typeface="Century Gothic" panose="020B0502020202020204" pitchFamily="34" charset="0"/>
                <a:ea typeface="微软雅黑" panose="020B0503020204020204" pitchFamily="34" charset="-122"/>
              </a:rPr>
              <a:t>1</a:t>
            </a:r>
            <a:endParaRPr lang="zh-CN" altLang="en-US" sz="8000" b="1" dirty="0">
              <a:solidFill>
                <a:srgbClr val="404040"/>
              </a:solidFill>
              <a:latin typeface="Century Gothic" panose="020B0502020202020204" pitchFamily="34" charset="0"/>
              <a:ea typeface="微软雅黑" panose="020B0503020204020204" pitchFamily="34" charset="-122"/>
            </a:endParaRPr>
          </a:p>
        </p:txBody>
      </p:sp>
      <p:sp>
        <p:nvSpPr>
          <p:cNvPr id="14" name="文本框 13"/>
          <p:cNvSpPr txBox="1"/>
          <p:nvPr/>
        </p:nvSpPr>
        <p:spPr>
          <a:xfrm>
            <a:off x="4336774" y="3823266"/>
            <a:ext cx="879665" cy="1323439"/>
          </a:xfrm>
          <a:prstGeom prst="rect">
            <a:avLst/>
          </a:prstGeom>
          <a:noFill/>
        </p:spPr>
        <p:txBody>
          <a:bodyPr wrap="square" rtlCol="0">
            <a:spAutoFit/>
          </a:bodyPr>
          <a:lstStyle/>
          <a:p>
            <a:pPr algn="r"/>
            <a:r>
              <a:rPr lang="en-US" altLang="zh-CN" sz="8000" b="1" dirty="0" smtClean="0">
                <a:solidFill>
                  <a:srgbClr val="404040"/>
                </a:solidFill>
                <a:latin typeface="Century Gothic" panose="020B0502020202020204" pitchFamily="34" charset="0"/>
                <a:ea typeface="微软雅黑" panose="020B0503020204020204" pitchFamily="34" charset="-122"/>
              </a:rPr>
              <a:t>2</a:t>
            </a:r>
            <a:endParaRPr lang="zh-CN" altLang="en-US" sz="8000" b="1" dirty="0">
              <a:solidFill>
                <a:srgbClr val="404040"/>
              </a:solidFill>
              <a:latin typeface="Century Gothic" panose="020B0502020202020204" pitchFamily="34" charset="0"/>
              <a:ea typeface="微软雅黑" panose="020B0503020204020204" pitchFamily="34" charset="-122"/>
            </a:endParaRPr>
          </a:p>
        </p:txBody>
      </p:sp>
      <p:sp>
        <p:nvSpPr>
          <p:cNvPr id="15" name="文本框 14"/>
          <p:cNvSpPr txBox="1"/>
          <p:nvPr/>
        </p:nvSpPr>
        <p:spPr>
          <a:xfrm>
            <a:off x="7756609" y="1760565"/>
            <a:ext cx="879665" cy="1323439"/>
          </a:xfrm>
          <a:prstGeom prst="rect">
            <a:avLst/>
          </a:prstGeom>
          <a:noFill/>
        </p:spPr>
        <p:txBody>
          <a:bodyPr wrap="square" rtlCol="0">
            <a:spAutoFit/>
          </a:bodyPr>
          <a:lstStyle/>
          <a:p>
            <a:pPr algn="r"/>
            <a:r>
              <a:rPr lang="en-US" altLang="zh-CN" sz="8000" b="1" dirty="0">
                <a:solidFill>
                  <a:srgbClr val="404040"/>
                </a:solidFill>
                <a:latin typeface="Century Gothic" panose="020B0502020202020204" pitchFamily="34" charset="0"/>
                <a:ea typeface="微软雅黑" panose="020B0503020204020204" pitchFamily="34" charset="-122"/>
              </a:rPr>
              <a:t>3</a:t>
            </a:r>
            <a:endParaRPr lang="zh-CN" altLang="en-US" sz="8000" b="1" dirty="0">
              <a:solidFill>
                <a:srgbClr val="404040"/>
              </a:solidFill>
              <a:latin typeface="Century Gothic" panose="020B0502020202020204" pitchFamily="34" charset="0"/>
              <a:ea typeface="微软雅黑" panose="020B0503020204020204" pitchFamily="34" charset="-122"/>
            </a:endParaRPr>
          </a:p>
        </p:txBody>
      </p:sp>
      <p:sp>
        <p:nvSpPr>
          <p:cNvPr id="18"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PA_文本框 6"/>
          <p:cNvSpPr txBox="1"/>
          <p:nvPr>
            <p:custDataLst>
              <p:tags r:id="rId2"/>
            </p:custDataLst>
          </p:nvPr>
        </p:nvSpPr>
        <p:spPr>
          <a:xfrm>
            <a:off x="169863" y="422275"/>
            <a:ext cx="3551237" cy="461963"/>
          </a:xfrm>
          <a:prstGeom prst="rect">
            <a:avLst/>
          </a:prstGeom>
          <a:noFill/>
        </p:spPr>
        <p:txBody>
          <a:bodyPr>
            <a:spAutoFit/>
          </a:bodyPr>
          <a:lstStyle/>
          <a:p>
            <a:pPr eaLnBrk="1" fontAlgn="auto" hangingPunct="1">
              <a:spcBef>
                <a:spcPts val="0"/>
              </a:spcBef>
              <a:spcAft>
                <a:spcPts val="0"/>
              </a:spcAft>
              <a:defRPr/>
            </a:pPr>
            <a:r>
              <a:rPr lang="zh-CN" altLang="en-US" sz="2400" dirty="0">
                <a:solidFill>
                  <a:schemeClr val="bg2">
                    <a:lumMod val="50000"/>
                  </a:schemeClr>
                </a:solidFill>
                <a:latin typeface="微软雅黑" panose="020B0503020204020204" pitchFamily="34" charset="-122"/>
                <a:ea typeface="微软雅黑" panose="020B0503020204020204" pitchFamily="34" charset="-122"/>
              </a:rPr>
              <a:t>开元媒体优势</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8975" t="13909" b="15577"/>
          <a:stretch/>
        </p:blipFill>
        <p:spPr>
          <a:xfrm>
            <a:off x="7810044" y="3507739"/>
            <a:ext cx="3427599" cy="2064028"/>
          </a:xfrm>
          <a:prstGeom prst="rect">
            <a:avLst/>
          </a:prstGeom>
        </p:spPr>
      </p:pic>
    </p:spTree>
    <p:extLst>
      <p:ext uri="{BB962C8B-B14F-4D97-AF65-F5344CB8AC3E}">
        <p14:creationId xmlns:p14="http://schemas.microsoft.com/office/powerpoint/2010/main" val="893143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524000" y="4165001"/>
            <a:ext cx="9144000" cy="1144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4" name="表格 3"/>
          <p:cNvGraphicFramePr>
            <a:graphicFrameLocks noGrp="1"/>
          </p:cNvGraphicFramePr>
          <p:nvPr>
            <p:extLst>
              <p:ext uri="{D42A27DB-BD31-4B8C-83A1-F6EECF244321}">
                <p14:modId xmlns:p14="http://schemas.microsoft.com/office/powerpoint/2010/main" val="2287982818"/>
              </p:ext>
            </p:extLst>
          </p:nvPr>
        </p:nvGraphicFramePr>
        <p:xfrm>
          <a:off x="1780989" y="4172972"/>
          <a:ext cx="4057611" cy="1097280"/>
        </p:xfrm>
        <a:graphic>
          <a:graphicData uri="http://schemas.openxmlformats.org/drawingml/2006/table">
            <a:tbl>
              <a:tblPr firstRow="1" bandRow="1">
                <a:tableStyleId>{2D5ABB26-0587-4C30-8999-92F81FD0307C}</a:tableStyleId>
              </a:tblPr>
              <a:tblGrid>
                <a:gridCol w="1352537">
                  <a:extLst>
                    <a:ext uri="{9D8B030D-6E8A-4147-A177-3AD203B41FA5}">
                      <a16:colId xmlns:a16="http://schemas.microsoft.com/office/drawing/2014/main" val="3891856156"/>
                    </a:ext>
                  </a:extLst>
                </a:gridCol>
                <a:gridCol w="1352537">
                  <a:extLst>
                    <a:ext uri="{9D8B030D-6E8A-4147-A177-3AD203B41FA5}">
                      <a16:colId xmlns:a16="http://schemas.microsoft.com/office/drawing/2014/main" val="1842550434"/>
                    </a:ext>
                  </a:extLst>
                </a:gridCol>
                <a:gridCol w="1352537">
                  <a:extLst>
                    <a:ext uri="{9D8B030D-6E8A-4147-A177-3AD203B41FA5}">
                      <a16:colId xmlns:a16="http://schemas.microsoft.com/office/drawing/2014/main" val="2139097269"/>
                    </a:ext>
                  </a:extLst>
                </a:gridCol>
              </a:tblGrid>
              <a:tr h="278656">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483923832"/>
                  </a:ext>
                </a:extLst>
              </a:tr>
              <a:tr h="278656">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92034605"/>
                  </a:ext>
                </a:extLst>
              </a:tr>
              <a:tr h="27865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15944835"/>
                  </a:ext>
                </a:extLst>
              </a:tr>
            </a:tbl>
          </a:graphicData>
        </a:graphic>
      </p:graphicFrame>
      <p:sp>
        <p:nvSpPr>
          <p:cNvPr id="12" name="矩形 11"/>
          <p:cNvSpPr/>
          <p:nvPr/>
        </p:nvSpPr>
        <p:spPr>
          <a:xfrm>
            <a:off x="0" y="1568315"/>
            <a:ext cx="12192000" cy="2601969"/>
          </a:xfrm>
          <a:prstGeom prst="rect">
            <a:avLst/>
          </a:prstGeom>
          <a:solidFill>
            <a:schemeClr val="bg2">
              <a:lumMod val="75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961823" y="4559957"/>
            <a:ext cx="184666" cy="369332"/>
          </a:xfrm>
          <a:prstGeom prst="rect">
            <a:avLst/>
          </a:prstGeom>
          <a:noFill/>
        </p:spPr>
        <p:txBody>
          <a:bodyPr wrap="none" rtlCol="0">
            <a:spAutoFit/>
          </a:bodyPr>
          <a:lstStyle/>
          <a:p>
            <a:endParaRPr lang="en-US" dirty="0"/>
          </a:p>
        </p:txBody>
      </p:sp>
      <p:pic>
        <p:nvPicPr>
          <p:cNvPr id="28" name="Picture 1" descr="D:\My Documents\Tencent Files\604169779\Image\C2C\P0CO6N6Z{MF)~1~P`3T}NC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81905" y="2021329"/>
            <a:ext cx="1347611" cy="17708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1" descr="D:\My Documents\Tencent Files\604169779\Image\C2C\1D6%4W{9W$5IW~QX)KHSLCJ.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54095" y="2021328"/>
            <a:ext cx="1251815" cy="17701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30489" y="2023993"/>
            <a:ext cx="1246121" cy="1764817"/>
          </a:xfrm>
          <a:prstGeom prst="rect">
            <a:avLst/>
          </a:prstGeom>
        </p:spPr>
      </p:pic>
      <p:pic>
        <p:nvPicPr>
          <p:cNvPr id="31" name="Picture 2" descr="“neuschwanstein castle”的图片搜索结果"/>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6737" y="1995274"/>
            <a:ext cx="3666339" cy="178467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71090" y="4579554"/>
            <a:ext cx="959267" cy="316788"/>
          </a:xfrm>
          <a:prstGeom prst="rect">
            <a:avLst/>
          </a:prstGeom>
        </p:spPr>
      </p:pic>
      <p:pic>
        <p:nvPicPr>
          <p:cNvPr id="33" name="图片 3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400652" y="4656325"/>
            <a:ext cx="706042" cy="176522"/>
          </a:xfrm>
          <a:prstGeom prst="rect">
            <a:avLst/>
          </a:prstGeom>
        </p:spPr>
      </p:pic>
      <p:pic>
        <p:nvPicPr>
          <p:cNvPr id="34" name="Picture 2" descr="http://2015.jsweb.org/meiti/jstv.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911743" y="4593706"/>
            <a:ext cx="927331" cy="2639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ipartbest.com/cliparts/jTx/o54/jTxo549qc.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429741" y="4321875"/>
            <a:ext cx="659139" cy="185548"/>
          </a:xfrm>
          <a:prstGeom prst="rect">
            <a:avLst/>
          </a:prstGeom>
          <a:noFill/>
          <a:extLst>
            <a:ext uri="{909E8E84-426E-40DD-AFC4-6F175D3DCCD1}">
              <a14:hiddenFill xmlns:a14="http://schemas.microsoft.com/office/drawing/2010/main">
                <a:solidFill>
                  <a:srgbClr val="FFFFFF"/>
                </a:solidFill>
              </a14:hiddenFill>
            </a:ext>
          </a:extLst>
        </p:spPr>
      </p:pic>
      <p:pic>
        <p:nvPicPr>
          <p:cNvPr id="36" name="图片 35" descr="2_151122004738_1.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26415" y="4277378"/>
            <a:ext cx="817074" cy="240973"/>
          </a:xfrm>
          <a:prstGeom prst="rect">
            <a:avLst/>
          </a:prstGeom>
        </p:spPr>
      </p:pic>
      <p:pic>
        <p:nvPicPr>
          <p:cNvPr id="37" name="图片 36"/>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726416" y="4988586"/>
            <a:ext cx="903940" cy="154808"/>
          </a:xfrm>
          <a:prstGeom prst="rect">
            <a:avLst/>
          </a:prstGeom>
        </p:spPr>
      </p:pic>
      <p:pic>
        <p:nvPicPr>
          <p:cNvPr id="38" name="图片 37"/>
          <p:cNvPicPr>
            <a:picLocks noChangeAspect="1"/>
          </p:cNvPicPr>
          <p:nvPr/>
        </p:nvPicPr>
        <p:blipFill>
          <a:blip r:embed="rId13"/>
          <a:stretch>
            <a:fillRect/>
          </a:stretch>
        </p:blipFill>
        <p:spPr>
          <a:xfrm>
            <a:off x="1933997" y="4929894"/>
            <a:ext cx="934165" cy="271382"/>
          </a:xfrm>
          <a:prstGeom prst="rect">
            <a:avLst/>
          </a:prstGeom>
        </p:spPr>
      </p:pic>
      <p:pic>
        <p:nvPicPr>
          <p:cNvPr id="39" name="图片 38"/>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955830" y="4262121"/>
            <a:ext cx="872005" cy="262276"/>
          </a:xfrm>
          <a:prstGeom prst="rect">
            <a:avLst/>
          </a:prstGeom>
        </p:spPr>
      </p:pic>
      <p:pic>
        <p:nvPicPr>
          <p:cNvPr id="40" name="图片 39"/>
          <p:cNvPicPr>
            <a:picLocks noChangeAspect="1"/>
          </p:cNvPicPr>
          <p:nvPr/>
        </p:nvPicPr>
        <p:blipFill>
          <a:blip r:embed="rId15"/>
          <a:stretch>
            <a:fillRect/>
          </a:stretch>
        </p:blipFill>
        <p:spPr>
          <a:xfrm>
            <a:off x="3429740" y="4924544"/>
            <a:ext cx="676954" cy="313042"/>
          </a:xfrm>
          <a:prstGeom prst="rect">
            <a:avLst/>
          </a:prstGeom>
        </p:spPr>
      </p:pic>
      <p:sp>
        <p:nvSpPr>
          <p:cNvPr id="41" name="矩形 40"/>
          <p:cNvSpPr/>
          <p:nvPr/>
        </p:nvSpPr>
        <p:spPr>
          <a:xfrm>
            <a:off x="6400179" y="4263655"/>
            <a:ext cx="4057711" cy="938719"/>
          </a:xfrm>
          <a:prstGeom prst="rect">
            <a:avLst/>
          </a:prstGeom>
        </p:spPr>
        <p:txBody>
          <a:bodyPr wrap="square">
            <a:spAutoFit/>
          </a:bodyPr>
          <a:lstStyle/>
          <a:p>
            <a:r>
              <a:rPr lang="en-US" sz="1100" dirty="0">
                <a:solidFill>
                  <a:srgbClr val="595959"/>
                </a:solidFill>
                <a:latin typeface="微软雅黑" panose="020B0503020204020204" pitchFamily="34" charset="-122"/>
                <a:ea typeface="微软雅黑" panose="020B0503020204020204" pitchFamily="34" charset="-122"/>
              </a:rPr>
              <a:t>为了搭建中欧文化交流与发展的桥梁，开元网长期以来保持着与包括中央电视台、人民日报、江苏卫视、湖南卫视、凤凰卫视等在内的国内知名媒体的紧密合作，合作承办“中华小姐”、“非诚勿扰”、“非你莫属”、“一站到底”、老国安球员德国交流行、“超级女声”等一系列高收视率节目。</a:t>
            </a:r>
          </a:p>
        </p:txBody>
      </p:sp>
      <p:sp>
        <p:nvSpPr>
          <p:cNvPr id="22" name="标题 1"/>
          <p:cNvSpPr txBox="1">
            <a:spLocks/>
          </p:cNvSpPr>
          <p:nvPr/>
        </p:nvSpPr>
        <p:spPr>
          <a:xfrm>
            <a:off x="0" y="1062915"/>
            <a:ext cx="12192000" cy="486000"/>
          </a:xfrm>
          <a:prstGeom prst="rect">
            <a:avLst/>
          </a:prstGeom>
          <a:solidFill>
            <a:schemeClr val="bg2">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sz="2000" b="1" spc="3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bg2">
                    <a:lumMod val="50000"/>
                  </a:schemeClr>
                </a:solidFill>
              </a:rPr>
              <a:t>媒体</a:t>
            </a:r>
            <a:r>
              <a:rPr lang="zh-CN" altLang="en-US" dirty="0" smtClean="0">
                <a:solidFill>
                  <a:schemeClr val="bg2">
                    <a:lumMod val="50000"/>
                  </a:schemeClr>
                </a:solidFill>
              </a:rPr>
              <a:t>合作案例</a:t>
            </a:r>
            <a:endParaRPr lang="en-US" altLang="zh-CN" dirty="0">
              <a:solidFill>
                <a:schemeClr val="bg2">
                  <a:lumMod val="50000"/>
                </a:schemeClr>
              </a:solidFill>
            </a:endParaRPr>
          </a:p>
        </p:txBody>
      </p:sp>
      <p:sp>
        <p:nvSpPr>
          <p:cNvPr id="21" name="矩形 20"/>
          <p:cNvSpPr/>
          <p:nvPr/>
        </p:nvSpPr>
        <p:spPr>
          <a:xfrm>
            <a:off x="0" y="5329283"/>
            <a:ext cx="12192000" cy="1528717"/>
          </a:xfrm>
          <a:prstGeom prst="rect">
            <a:avLst/>
          </a:prstGeom>
          <a:solidFill>
            <a:schemeClr val="bg2">
              <a:lumMod val="75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spc="3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0" y="0"/>
            <a:ext cx="12192000" cy="1074082"/>
          </a:xfrm>
          <a:prstGeom prst="rect">
            <a:avLst/>
          </a:prstGeom>
          <a:solidFill>
            <a:schemeClr val="bg2">
              <a:lumMod val="75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spc="300" dirty="0">
              <a:solidFill>
                <a:schemeClr val="bg1">
                  <a:lumMod val="6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16903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1" cy="2047874"/>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3" name="矩形 2"/>
          <p:cNvSpPr/>
          <p:nvPr/>
        </p:nvSpPr>
        <p:spPr>
          <a:xfrm>
            <a:off x="-2" y="4810126"/>
            <a:ext cx="12192001" cy="2047874"/>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pic>
        <p:nvPicPr>
          <p:cNvPr id="4" name="Picture 1" descr="华商报logo新"/>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4833" y="2628816"/>
            <a:ext cx="13049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凤凰网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93939" y="2556262"/>
            <a:ext cx="15335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欧洲时报log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84344" y="3793401"/>
            <a:ext cx="1485902" cy="4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德国生活报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511537" y="3661298"/>
            <a:ext cx="1898327" cy="64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_文本框 6"/>
          <p:cNvSpPr txBox="1"/>
          <p:nvPr>
            <p:custDataLst>
              <p:tags r:id="rId1"/>
            </p:custDataLst>
          </p:nvPr>
        </p:nvSpPr>
        <p:spPr>
          <a:xfrm>
            <a:off x="4722830" y="3167390"/>
            <a:ext cx="2818614" cy="523220"/>
          </a:xfrm>
          <a:prstGeom prst="rect">
            <a:avLst/>
          </a:prstGeom>
          <a:noFill/>
        </p:spPr>
        <p:txBody>
          <a:bodyPr vert="horz" wrap="square">
            <a:spAutoFit/>
          </a:bodyPr>
          <a:lstStyle/>
          <a:p>
            <a:pPr algn="ctr" eaLnBrk="1" fontAlgn="auto" hangingPunct="1">
              <a:spcBef>
                <a:spcPts val="0"/>
              </a:spcBef>
              <a:spcAft>
                <a:spcPts val="0"/>
              </a:spcAft>
              <a:defRPr/>
            </a:pPr>
            <a:r>
              <a:rPr lang="zh-CN" altLang="en-US" sz="2800" b="1" spc="300" dirty="0" smtClean="0">
                <a:solidFill>
                  <a:schemeClr val="bg2">
                    <a:lumMod val="75000"/>
                  </a:schemeClr>
                </a:solidFill>
                <a:latin typeface="微软雅黑" panose="020B0503020204020204" pitchFamily="34" charset="-122"/>
                <a:ea typeface="微软雅黑" panose="020B0503020204020204" pitchFamily="34" charset="-122"/>
              </a:rPr>
              <a:t>长期合作媒体</a:t>
            </a:r>
            <a:endParaRPr lang="zh-CN" altLang="en-US" sz="5400" b="1" spc="300" dirty="0">
              <a:solidFill>
                <a:schemeClr val="bg2">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6759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5180013"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10839450" y="25400"/>
            <a:ext cx="677863" cy="6858000"/>
          </a:xfrm>
          <a:prstGeom prst="rect">
            <a:avLst/>
          </a:prstGeom>
          <a:noFill/>
        </p:spPr>
        <p:txBody>
          <a:bodyPr vert="eaVert" anchor="b" anchorCtr="1">
            <a:spAutoFit/>
          </a:bodyPr>
          <a:lstStyle/>
          <a:p>
            <a:pPr eaLnBrk="1" fontAlgn="auto" hangingPunct="1">
              <a:spcBef>
                <a:spcPts val="0"/>
              </a:spcBef>
              <a:spcAft>
                <a:spcPts val="0"/>
              </a:spcAft>
              <a:defRPr/>
            </a:pPr>
            <a:r>
              <a:rPr lang="zh-CN" altLang="en-US" sz="3200" spc="300" dirty="0">
                <a:solidFill>
                  <a:schemeClr val="bg2">
                    <a:lumMod val="50000"/>
                  </a:schemeClr>
                </a:solidFill>
                <a:latin typeface="微软雅黑 Light" panose="020B0502040204020203" pitchFamily="34" charset="-122"/>
                <a:ea typeface="微软雅黑 Light" panose="020B0502040204020203" pitchFamily="34" charset="-122"/>
              </a:rPr>
              <a:t>感谢您的关注与支持</a:t>
            </a:r>
          </a:p>
        </p:txBody>
      </p:sp>
      <p:sp>
        <p:nvSpPr>
          <p:cNvPr id="4" name="文本框 3"/>
          <p:cNvSpPr txBox="1">
            <a:spLocks noChangeArrowheads="1"/>
          </p:cNvSpPr>
          <p:nvPr/>
        </p:nvSpPr>
        <p:spPr bwMode="auto">
          <a:xfrm>
            <a:off x="830263" y="2352675"/>
            <a:ext cx="3230562" cy="2152650"/>
          </a:xfrm>
          <a:prstGeom prst="rect">
            <a:avLst/>
          </a:prstGeom>
          <a:noFill/>
          <a:ln>
            <a:noFill/>
          </a:ln>
          <a:extLst>
            <a:ext uri="{909E8E84-426E-40dd-AFC4-6F175D3DCCD1}"/>
            <a:ext uri="{91240B29-F687-4f45-9708-019B960494DF}"/>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fontAlgn="auto" hangingPunct="1">
              <a:spcBef>
                <a:spcPct val="0"/>
              </a:spcBef>
              <a:spcAft>
                <a:spcPts val="0"/>
              </a:spcAft>
              <a:buFont typeface="Arial" panose="020B0604020202020204" pitchFamily="34" charset="0"/>
              <a:buNone/>
              <a:defRPr/>
            </a:pPr>
            <a:r>
              <a:rPr lang="en-US" sz="1200" dirty="0">
                <a:solidFill>
                  <a:schemeClr val="bg2">
                    <a:lumMod val="50000"/>
                  </a:schemeClr>
                </a:solidFill>
                <a:latin typeface="微软雅黑" panose="020B0503020204020204" pitchFamily="34" charset="-122"/>
              </a:rPr>
              <a:t> </a:t>
            </a:r>
            <a:r>
              <a:rPr lang="en-US" sz="1200" dirty="0" err="1">
                <a:solidFill>
                  <a:schemeClr val="bg2">
                    <a:lumMod val="50000"/>
                  </a:schemeClr>
                </a:solidFill>
                <a:latin typeface="微软雅黑" panose="020B0503020204020204" pitchFamily="34" charset="-122"/>
              </a:rPr>
              <a:t>KaiYuan</a:t>
            </a:r>
            <a:r>
              <a:rPr lang="en-US" sz="1200" dirty="0">
                <a:solidFill>
                  <a:schemeClr val="bg2">
                    <a:lumMod val="50000"/>
                  </a:schemeClr>
                </a:solidFill>
                <a:latin typeface="微软雅黑" panose="020B0503020204020204" pitchFamily="34" charset="-122"/>
              </a:rPr>
              <a:t> Information &amp; Business </a:t>
            </a:r>
            <a:r>
              <a:rPr lang="en-US" sz="1200" dirty="0" smtClean="0">
                <a:solidFill>
                  <a:schemeClr val="bg2">
                    <a:lumMod val="50000"/>
                  </a:schemeClr>
                </a:solidFill>
                <a:latin typeface="微软雅黑" panose="020B0503020204020204" pitchFamily="34" charset="-122"/>
              </a:rPr>
              <a:t>GmbH</a:t>
            </a:r>
            <a:endParaRPr lang="en-US" altLang="zh-CN" sz="1200" dirty="0" smtClean="0">
              <a:solidFill>
                <a:schemeClr val="bg2">
                  <a:lumMod val="50000"/>
                </a:schemeClr>
              </a:solidFill>
              <a:latin typeface="微软雅黑" panose="020B0503020204020204" pitchFamily="34" charset="-122"/>
            </a:endParaRPr>
          </a:p>
          <a:p>
            <a:pPr algn="ctr" eaLnBrk="1" fontAlgn="auto" hangingPunct="1">
              <a:spcBef>
                <a:spcPct val="0"/>
              </a:spcBef>
              <a:spcAft>
                <a:spcPts val="0"/>
              </a:spcAft>
              <a:buFont typeface="Arial" panose="020B0604020202020204" pitchFamily="34" charset="0"/>
              <a:buNone/>
              <a:defRPr/>
            </a:pPr>
            <a:r>
              <a:rPr lang="de-DE" altLang="zh-CN" sz="1200" dirty="0">
                <a:solidFill>
                  <a:schemeClr val="bg2">
                    <a:lumMod val="50000"/>
                  </a:schemeClr>
                </a:solidFill>
                <a:latin typeface="微软雅黑" panose="020B0503020204020204" pitchFamily="34" charset="-122"/>
              </a:rPr>
              <a:t>Erika-Mann-Str. </a:t>
            </a:r>
            <a:r>
              <a:rPr lang="de-DE" altLang="zh-CN" sz="1200" dirty="0" smtClean="0">
                <a:solidFill>
                  <a:schemeClr val="bg2">
                    <a:lumMod val="50000"/>
                  </a:schemeClr>
                </a:solidFill>
                <a:latin typeface="微软雅黑" panose="020B0503020204020204" pitchFamily="34" charset="-122"/>
              </a:rPr>
              <a:t>21</a:t>
            </a:r>
          </a:p>
          <a:p>
            <a:pPr algn="ctr" eaLnBrk="1" fontAlgn="auto" hangingPunct="1">
              <a:spcBef>
                <a:spcPct val="0"/>
              </a:spcBef>
              <a:spcAft>
                <a:spcPts val="0"/>
              </a:spcAft>
              <a:buFont typeface="Arial" panose="020B0604020202020204" pitchFamily="34" charset="0"/>
              <a:buNone/>
              <a:defRPr/>
            </a:pPr>
            <a:r>
              <a:rPr lang="de-DE" altLang="zh-CN" sz="1200" dirty="0" smtClean="0">
                <a:solidFill>
                  <a:schemeClr val="bg2">
                    <a:lumMod val="50000"/>
                  </a:schemeClr>
                </a:solidFill>
                <a:latin typeface="微软雅黑" panose="020B0503020204020204" pitchFamily="34" charset="-122"/>
              </a:rPr>
              <a:t> </a:t>
            </a:r>
            <a:r>
              <a:rPr lang="de-DE" altLang="zh-CN" sz="1200" dirty="0">
                <a:solidFill>
                  <a:schemeClr val="bg2">
                    <a:lumMod val="50000"/>
                  </a:schemeClr>
                </a:solidFill>
                <a:latin typeface="微软雅黑" panose="020B0503020204020204" pitchFamily="34" charset="-122"/>
              </a:rPr>
              <a:t>80636 </a:t>
            </a:r>
            <a:r>
              <a:rPr lang="de-DE" altLang="zh-CN" sz="1200" dirty="0" smtClean="0">
                <a:solidFill>
                  <a:schemeClr val="bg2">
                    <a:lumMod val="50000"/>
                  </a:schemeClr>
                </a:solidFill>
                <a:latin typeface="微软雅黑" panose="020B0503020204020204" pitchFamily="34" charset="-122"/>
              </a:rPr>
              <a:t>München</a:t>
            </a:r>
            <a:r>
              <a:rPr lang="de-DE" altLang="zh-CN" sz="1200" dirty="0">
                <a:solidFill>
                  <a:schemeClr val="bg2">
                    <a:lumMod val="50000"/>
                  </a:schemeClr>
                </a:solidFill>
                <a:latin typeface="微软雅黑" panose="020B0503020204020204" pitchFamily="34" charset="-122"/>
              </a:rPr>
              <a:t>, </a:t>
            </a:r>
            <a:r>
              <a:rPr lang="de-DE" altLang="zh-CN" sz="1200" dirty="0" smtClean="0">
                <a:solidFill>
                  <a:schemeClr val="bg2">
                    <a:lumMod val="50000"/>
                  </a:schemeClr>
                </a:solidFill>
                <a:latin typeface="微软雅黑" panose="020B0503020204020204" pitchFamily="34" charset="-122"/>
              </a:rPr>
              <a:t>Germany</a:t>
            </a:r>
          </a:p>
          <a:p>
            <a:pPr algn="ctr" eaLnBrk="1" fontAlgn="auto" hangingPunct="1">
              <a:spcAft>
                <a:spcPts val="0"/>
              </a:spcAft>
              <a:buFont typeface="Arial" panose="020B0604020202020204" pitchFamily="34" charset="0"/>
              <a:buNone/>
              <a:defRPr/>
            </a:pPr>
            <a:endParaRPr lang="de-DE" altLang="zh-CN" sz="1200" dirty="0">
              <a:solidFill>
                <a:schemeClr val="bg2">
                  <a:lumMod val="50000"/>
                </a:schemeClr>
              </a:solidFill>
              <a:latin typeface="微软雅黑" panose="020B0503020204020204" pitchFamily="34" charset="-122"/>
            </a:endParaRPr>
          </a:p>
          <a:p>
            <a:pPr algn="ctr" eaLnBrk="1" fontAlgn="auto" hangingPunct="1">
              <a:spcAft>
                <a:spcPts val="0"/>
              </a:spcAft>
              <a:buFont typeface="Arial" panose="020B0604020202020204" pitchFamily="34" charset="0"/>
              <a:buNone/>
              <a:defRPr/>
            </a:pPr>
            <a:r>
              <a:rPr lang="en-US" altLang="zh-CN" sz="1200" dirty="0" smtClean="0">
                <a:solidFill>
                  <a:schemeClr val="bg2">
                    <a:lumMod val="50000"/>
                  </a:schemeClr>
                </a:solidFill>
                <a:latin typeface="微软雅黑" panose="020B0503020204020204" pitchFamily="34" charset="-122"/>
              </a:rPr>
              <a:t>Tel</a:t>
            </a:r>
            <a:r>
              <a:rPr lang="en-US" altLang="zh-CN" sz="1200" dirty="0">
                <a:solidFill>
                  <a:schemeClr val="bg2">
                    <a:lumMod val="50000"/>
                  </a:schemeClr>
                </a:solidFill>
                <a:latin typeface="微软雅黑" panose="020B0503020204020204" pitchFamily="34" charset="-122"/>
              </a:rPr>
              <a:t>: +49 89 638 9955 </a:t>
            </a:r>
            <a:r>
              <a:rPr lang="en-US" altLang="zh-CN" sz="1200" dirty="0" smtClean="0">
                <a:solidFill>
                  <a:schemeClr val="bg2">
                    <a:lumMod val="50000"/>
                  </a:schemeClr>
                </a:solidFill>
                <a:latin typeface="微软雅黑" panose="020B0503020204020204" pitchFamily="34" charset="-122"/>
              </a:rPr>
              <a:t>50</a:t>
            </a:r>
            <a:endParaRPr lang="en-US" altLang="zh-CN" sz="1200" dirty="0">
              <a:solidFill>
                <a:schemeClr val="bg2">
                  <a:lumMod val="50000"/>
                </a:schemeClr>
              </a:solidFill>
              <a:latin typeface="微软雅黑" panose="020B0503020204020204" pitchFamily="34" charset="-122"/>
            </a:endParaRPr>
          </a:p>
          <a:p>
            <a:pPr algn="ctr" eaLnBrk="1" fontAlgn="auto" hangingPunct="1">
              <a:spcAft>
                <a:spcPts val="0"/>
              </a:spcAft>
              <a:buFont typeface="Arial" panose="020B0604020202020204" pitchFamily="34" charset="0"/>
              <a:buNone/>
              <a:defRPr/>
            </a:pPr>
            <a:r>
              <a:rPr lang="en-US" altLang="zh-CN" sz="1200" dirty="0">
                <a:solidFill>
                  <a:schemeClr val="bg2">
                    <a:lumMod val="50000"/>
                  </a:schemeClr>
                </a:solidFill>
                <a:latin typeface="微软雅黑" panose="020B0503020204020204" pitchFamily="34" charset="-122"/>
              </a:rPr>
              <a:t>Fax: +49 89 638 9955 51</a:t>
            </a:r>
          </a:p>
          <a:p>
            <a:pPr algn="ctr" eaLnBrk="1" fontAlgn="auto" hangingPunct="1">
              <a:spcBef>
                <a:spcPts val="0"/>
              </a:spcBef>
              <a:spcAft>
                <a:spcPts val="0"/>
              </a:spcAft>
              <a:buFont typeface="Arial" panose="020B0604020202020204" pitchFamily="34" charset="0"/>
              <a:buNone/>
              <a:defRPr/>
            </a:pPr>
            <a:r>
              <a:rPr lang="en-US" altLang="zh-CN" sz="1200" dirty="0" smtClean="0">
                <a:solidFill>
                  <a:schemeClr val="bg2">
                    <a:lumMod val="50000"/>
                  </a:schemeClr>
                </a:solidFill>
                <a:latin typeface="微软雅黑" panose="020B0503020204020204" pitchFamily="34" charset="-122"/>
              </a:rPr>
              <a:t>E-mail: info@kaiyuan.de</a:t>
            </a:r>
          </a:p>
          <a:p>
            <a:pPr algn="ctr" eaLnBrk="1" fontAlgn="auto" hangingPunct="1">
              <a:spcBef>
                <a:spcPts val="0"/>
              </a:spcBef>
              <a:spcAft>
                <a:spcPts val="0"/>
              </a:spcAft>
              <a:buFont typeface="Arial" panose="020B0604020202020204" pitchFamily="34" charset="0"/>
              <a:buNone/>
              <a:defRPr/>
            </a:pPr>
            <a:endParaRPr lang="en-US" altLang="zh-CN" sz="1200" dirty="0">
              <a:solidFill>
                <a:schemeClr val="bg2">
                  <a:lumMod val="50000"/>
                </a:schemeClr>
              </a:solidFill>
              <a:latin typeface="微软雅黑" panose="020B0503020204020204" pitchFamily="34" charset="-122"/>
            </a:endParaRPr>
          </a:p>
          <a:p>
            <a:pPr algn="ctr" eaLnBrk="1" fontAlgn="auto" hangingPunct="1">
              <a:spcBef>
                <a:spcPts val="0"/>
              </a:spcBef>
              <a:spcAft>
                <a:spcPts val="0"/>
              </a:spcAft>
              <a:buFont typeface="Arial" panose="020B0604020202020204" pitchFamily="34" charset="0"/>
              <a:buNone/>
              <a:defRPr/>
            </a:pPr>
            <a:r>
              <a:rPr lang="en-US" altLang="zh-CN" sz="1200" dirty="0" smtClean="0">
                <a:solidFill>
                  <a:schemeClr val="bg2">
                    <a:lumMod val="50000"/>
                  </a:schemeClr>
                </a:solidFill>
                <a:latin typeface="微软雅黑" panose="020B0503020204020204" pitchFamily="34" charset="-122"/>
              </a:rPr>
              <a:t>WWW.KAIYUAN.DE</a:t>
            </a:r>
            <a:endParaRPr lang="en-US" altLang="zh-CN" sz="1200" dirty="0">
              <a:solidFill>
                <a:schemeClr val="bg2">
                  <a:lumMod val="50000"/>
                </a:schemeClr>
              </a:solidFill>
              <a:latin typeface="微软雅黑" panose="020B0503020204020204" pitchFamily="34" charset="-122"/>
            </a:endParaRPr>
          </a:p>
        </p:txBody>
      </p:sp>
      <p:pic>
        <p:nvPicPr>
          <p:cNvPr id="5"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288" y="4505325"/>
            <a:ext cx="1466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400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366886"/>
            <a:ext cx="12192000" cy="4792373"/>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524000" y="3325866"/>
            <a:ext cx="9144000" cy="1260734"/>
          </a:xfrm>
        </p:spPr>
        <p:txBody>
          <a:bodyPr>
            <a:normAutofit fontScale="90000"/>
          </a:bodyPr>
          <a:lstStyle/>
          <a:p>
            <a:pPr algn="ctr">
              <a:lnSpc>
                <a:spcPct val="150000"/>
              </a:lnSpc>
            </a:pPr>
            <a:r>
              <a:rPr lang="en-US" altLang="zh-CN" dirty="0" smtClean="0">
                <a:solidFill>
                  <a:schemeClr val="bg1"/>
                </a:solidFill>
                <a:latin typeface="微软雅黑" panose="020B0503020204020204" pitchFamily="34" charset="-122"/>
                <a:ea typeface="微软雅黑" panose="020B0503020204020204" pitchFamily="34" charset="-122"/>
              </a:rPr>
              <a:t/>
            </a:r>
            <a:br>
              <a:rPr lang="en-US" altLang="zh-CN" dirty="0" smtClean="0">
                <a:solidFill>
                  <a:schemeClr val="bg1"/>
                </a:solidFill>
                <a:latin typeface="微软雅黑" panose="020B0503020204020204" pitchFamily="34" charset="-122"/>
                <a:ea typeface="微软雅黑" panose="020B0503020204020204" pitchFamily="34" charset="-122"/>
              </a:rPr>
            </a:br>
            <a:r>
              <a:rPr lang="en-US" altLang="zh-CN" dirty="0" smtClean="0">
                <a:solidFill>
                  <a:schemeClr val="bg1"/>
                </a:solidFill>
                <a:latin typeface="微软雅黑" panose="020B0503020204020204" pitchFamily="34" charset="-122"/>
                <a:ea typeface="微软雅黑" panose="020B0503020204020204" pitchFamily="34" charset="-122"/>
              </a:rPr>
              <a:t/>
            </a:r>
            <a:br>
              <a:rPr lang="en-US" altLang="zh-CN" dirty="0" smtClean="0">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961823" y="4257697"/>
            <a:ext cx="184666" cy="369332"/>
          </a:xfrm>
          <a:prstGeom prst="rect">
            <a:avLst/>
          </a:prstGeom>
          <a:noFill/>
        </p:spPr>
        <p:txBody>
          <a:bodyPr wrap="none" rtlCol="0">
            <a:spAutoFit/>
          </a:bodyPr>
          <a:lstStyle/>
          <a:p>
            <a:endParaRPr lang="en-US" dirty="0"/>
          </a:p>
        </p:txBody>
      </p:sp>
      <p:sp>
        <p:nvSpPr>
          <p:cNvPr id="9"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PA_文本框 6"/>
          <p:cNvSpPr txBox="1"/>
          <p:nvPr>
            <p:custDataLst>
              <p:tags r:id="rId2"/>
            </p:custDataLst>
          </p:nvPr>
        </p:nvSpPr>
        <p:spPr>
          <a:xfrm>
            <a:off x="169863" y="42227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公司简介</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5746297" y="1950289"/>
            <a:ext cx="6096000" cy="3808735"/>
          </a:xfrm>
          <a:prstGeom prst="rect">
            <a:avLst/>
          </a:prstGeom>
        </p:spPr>
        <p:txBody>
          <a:bodyPr>
            <a:spAutoFit/>
          </a:bodyPr>
          <a:lstStyle/>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开元集团于</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2002</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10</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月创立于德国。自始创之日起，始终坚持以欧洲本地优势为依托，专业化的发展战略。经过</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15</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年的锐意创新，目前已经发展成为集文化传媒，旅游服务，商务服务以及跨境电子商务为一体的综合性跨国企业集团。 以慕尼黑总部为核心，开元集团相继在中国，德国，法国，英国，丹麦，奥地利，意大利，西班牙，墨西哥，澳大利亚等国家设立多家分公司，目前拥有员工三百余人</a:t>
            </a:r>
            <a:r>
              <a:rPr lang="zh-CN" altLang="en-US" sz="1050" kern="50" dirty="0" smtClean="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050" kern="50" dirty="0" smtClean="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just">
              <a:spcAft>
                <a:spcPts val="0"/>
              </a:spcAft>
            </a:pPr>
            <a:r>
              <a:rPr lang="de-DE" sz="1050" kern="50" dirty="0" smtClean="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sz="1050" kern="50" dirty="0" smtClean="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开元周游国际旅行社股份有限公司，是开元集团旗下一家专注于海外目的地在线旅游服务的国际旅行社，目前已经成为欧洲华人旅游中高实力、高服务水准的旅游公司之一</a:t>
            </a:r>
            <a:r>
              <a:rPr lang="zh-CN" altLang="en-US" sz="1050" kern="50" dirty="0" smtClean="0">
                <a:solidFill>
                  <a:schemeClr val="bg2">
                    <a:lumMod val="50000"/>
                  </a:schemeClr>
                </a:solidFill>
                <a:latin typeface="微软雅黑" panose="020B0503020204020204" pitchFamily="34" charset="-122"/>
                <a:ea typeface="微软雅黑" panose="020B0503020204020204" pitchFamily="34" charset="-122"/>
              </a:rPr>
              <a:t>。</a:t>
            </a:r>
            <a:endParaRPr lang="en-US" altLang="zh-CN" sz="1050" kern="50" dirty="0" smtClean="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随着集团出境旅游业务的不断衍生和扩展，为了建立全方位出境旅游综合服务平台，充分发挥集团在出境综合服务产业链上的优势资源和服务经验，横向拓展“旅游</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业务，集团于</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2016</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年底建立商务拓展部。商务拓展部的几大核心包括体育旅游、海外教育、公务考察、欧洲移民、健康医疗及休闲健体等一系列大旅游范围的商务服务，更好的对接国内业务部门的资源需求</a:t>
            </a:r>
            <a:r>
              <a:rPr lang="zh-CN" altLang="en-US" sz="1050" kern="50" dirty="0" smtClean="0">
                <a:solidFill>
                  <a:schemeClr val="bg2">
                    <a:lumMod val="50000"/>
                  </a:schemeClr>
                </a:solidFill>
                <a:latin typeface="微软雅黑" panose="020B0503020204020204" pitchFamily="34" charset="-122"/>
                <a:ea typeface="微软雅黑" panose="020B0503020204020204" pitchFamily="34" charset="-122"/>
              </a:rPr>
              <a:t>。</a:t>
            </a:r>
            <a:endParaRPr lang="en-US" altLang="zh-CN" sz="1050" kern="50" dirty="0" smtClean="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开元媒体是一家综合性的媒体公司，旗下拥有开元网、开元论坛、开元旅游杂志、</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APP</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、开元网官方微博以及开元网微信等多种媒体形态。 创立于</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2002</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年的开元网，作为开元媒体核心，是一家集学术、信息、商务、娱乐为一体的综合性网站</a:t>
            </a:r>
            <a:r>
              <a:rPr lang="zh-CN" altLang="en-US" sz="1050" kern="50" dirty="0" smtClean="0">
                <a:solidFill>
                  <a:schemeClr val="bg2">
                    <a:lumMod val="50000"/>
                  </a:schemeClr>
                </a:solidFill>
                <a:latin typeface="微软雅黑" panose="020B0503020204020204" pitchFamily="34" charset="-122"/>
                <a:ea typeface="微软雅黑" panose="020B0503020204020204" pitchFamily="34" charset="-122"/>
              </a:rPr>
              <a:t>。</a:t>
            </a:r>
            <a:r>
              <a:rPr lang="en-US" altLang="zh-CN" sz="1050" kern="50" dirty="0" smtClean="0">
                <a:solidFill>
                  <a:schemeClr val="bg2">
                    <a:lumMod val="50000"/>
                  </a:schemeClr>
                </a:solidFill>
                <a:latin typeface="微软雅黑" panose="020B0503020204020204" pitchFamily="34" charset="-122"/>
                <a:ea typeface="微软雅黑" panose="020B0503020204020204" pitchFamily="34" charset="-122"/>
              </a:rPr>
              <a:t>2015</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年，开元网与人民日报海外网达成合作协议，共同创办人民日报海外版德国频道，这也是人民日报海外版在欧洲的第一个国家频道</a:t>
            </a:r>
            <a:r>
              <a:rPr lang="zh-CN" altLang="en-US" sz="1050" kern="50" dirty="0" smtClean="0">
                <a:solidFill>
                  <a:schemeClr val="bg2">
                    <a:lumMod val="50000"/>
                  </a:schemeClr>
                </a:solidFill>
                <a:latin typeface="微软雅黑" panose="020B0503020204020204" pitchFamily="34" charset="-122"/>
                <a:ea typeface="微软雅黑" panose="020B0503020204020204" pitchFamily="34" charset="-122"/>
              </a:rPr>
              <a:t>。</a:t>
            </a:r>
            <a:endParaRPr lang="en-US" altLang="zh-CN" sz="1050" kern="50" dirty="0" smtClean="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altLang="zh-CN" sz="1050" kern="50" dirty="0" smtClean="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r>
              <a:rPr lang="zh-CN" altLang="en-US" sz="1050" kern="50" dirty="0" smtClean="0">
                <a:solidFill>
                  <a:schemeClr val="bg2">
                    <a:lumMod val="50000"/>
                  </a:schemeClr>
                </a:solidFill>
                <a:latin typeface="微软雅黑" panose="020B0503020204020204" pitchFamily="34" charset="-122"/>
                <a:ea typeface="微软雅黑" panose="020B0503020204020204" pitchFamily="34" charset="-122"/>
              </a:rPr>
              <a:t>开元</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物流电商是涵盖物流仓储、海淘转运、网上直邮商城等在内的综合性跨境电商公司，在德国有着</a:t>
            </a:r>
            <a:r>
              <a:rPr lang="en-US" altLang="zh-CN" sz="1050" kern="50" dirty="0">
                <a:solidFill>
                  <a:schemeClr val="bg2">
                    <a:lumMod val="50000"/>
                  </a:schemeClr>
                </a:solidFill>
                <a:latin typeface="微软雅黑" panose="020B0503020204020204" pitchFamily="34" charset="-122"/>
                <a:ea typeface="微软雅黑" panose="020B0503020204020204" pitchFamily="34" charset="-122"/>
              </a:rPr>
              <a:t>10</a:t>
            </a:r>
            <a:r>
              <a:rPr lang="zh-CN" altLang="en-US" sz="1050" kern="50" dirty="0">
                <a:solidFill>
                  <a:schemeClr val="bg2">
                    <a:lumMod val="50000"/>
                  </a:schemeClr>
                </a:solidFill>
                <a:latin typeface="微软雅黑" panose="020B0503020204020204" pitchFamily="34" charset="-122"/>
                <a:ea typeface="微软雅黑" panose="020B0503020204020204" pitchFamily="34" charset="-122"/>
              </a:rPr>
              <a:t>年的运营经验。</a:t>
            </a:r>
            <a:endParaRPr lang="en-US" altLang="zh-CN" sz="1050" kern="50" dirty="0" smtClean="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a:p>
            <a:pPr algn="just">
              <a:spcAft>
                <a:spcPts val="0"/>
              </a:spcAft>
            </a:pPr>
            <a:endParaRPr lang="en-US" sz="1050" kern="5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79" y="2014001"/>
            <a:ext cx="5200989" cy="3463637"/>
          </a:xfrm>
          <a:prstGeom prst="rect">
            <a:avLst/>
          </a:prstGeom>
        </p:spPr>
      </p:pic>
    </p:spTree>
    <p:extLst>
      <p:ext uri="{BB962C8B-B14F-4D97-AF65-F5344CB8AC3E}">
        <p14:creationId xmlns:p14="http://schemas.microsoft.com/office/powerpoint/2010/main" val="146041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366886"/>
            <a:ext cx="12192000" cy="5120178"/>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524000" y="3325866"/>
            <a:ext cx="9144000" cy="1260734"/>
          </a:xfrm>
        </p:spPr>
        <p:txBody>
          <a:bodyPr>
            <a:normAutofit fontScale="90000"/>
          </a:bodyPr>
          <a:lstStyle/>
          <a:p>
            <a:pPr algn="ctr">
              <a:lnSpc>
                <a:spcPct val="150000"/>
              </a:lnSpc>
            </a:pPr>
            <a:r>
              <a:rPr lang="en-US" altLang="zh-CN" dirty="0" smtClean="0">
                <a:solidFill>
                  <a:schemeClr val="bg1"/>
                </a:solidFill>
                <a:latin typeface="微软雅黑" panose="020B0503020204020204" pitchFamily="34" charset="-122"/>
                <a:ea typeface="微软雅黑" panose="020B0503020204020204" pitchFamily="34" charset="-122"/>
              </a:rPr>
              <a:t/>
            </a:r>
            <a:br>
              <a:rPr lang="en-US" altLang="zh-CN" dirty="0" smtClean="0">
                <a:solidFill>
                  <a:schemeClr val="bg1"/>
                </a:solidFill>
                <a:latin typeface="微软雅黑" panose="020B0503020204020204" pitchFamily="34" charset="-122"/>
                <a:ea typeface="微软雅黑" panose="020B0503020204020204" pitchFamily="34" charset="-122"/>
              </a:rPr>
            </a:br>
            <a:r>
              <a:rPr lang="en-US" altLang="zh-CN" dirty="0" smtClean="0">
                <a:solidFill>
                  <a:schemeClr val="bg1"/>
                </a:solidFill>
                <a:latin typeface="微软雅黑" panose="020B0503020204020204" pitchFamily="34" charset="-122"/>
                <a:ea typeface="微软雅黑" panose="020B0503020204020204" pitchFamily="34" charset="-122"/>
              </a:rPr>
              <a:t/>
            </a:r>
            <a:br>
              <a:rPr lang="en-US" altLang="zh-CN" dirty="0" smtClean="0">
                <a:solidFill>
                  <a:schemeClr val="bg1"/>
                </a:solidFill>
                <a:latin typeface="微软雅黑" panose="020B0503020204020204" pitchFamily="34" charset="-122"/>
                <a:ea typeface="微软雅黑" panose="020B0503020204020204" pitchFamily="34" charset="-122"/>
              </a:rPr>
            </a:br>
            <a:endParaRPr lang="en-US" sz="2700"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961823" y="4257697"/>
            <a:ext cx="184666" cy="369332"/>
          </a:xfrm>
          <a:prstGeom prst="rect">
            <a:avLst/>
          </a:prstGeom>
          <a:noFill/>
        </p:spPr>
        <p:txBody>
          <a:bodyPr wrap="none" rtlCol="0">
            <a:spAutoFit/>
          </a:bodyPr>
          <a:lstStyle/>
          <a:p>
            <a:endParaRPr lang="en-US" dirty="0"/>
          </a:p>
        </p:txBody>
      </p:sp>
      <p:sp>
        <p:nvSpPr>
          <p:cNvPr id="9"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PA_文本框 6"/>
          <p:cNvSpPr txBox="1"/>
          <p:nvPr>
            <p:custDataLst>
              <p:tags r:id="rId2"/>
            </p:custDataLst>
          </p:nvPr>
        </p:nvSpPr>
        <p:spPr>
          <a:xfrm>
            <a:off x="169863" y="42227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高端商务团组接待</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16" name="表格 15"/>
          <p:cNvGraphicFramePr>
            <a:graphicFrameLocks noGrp="1"/>
          </p:cNvGraphicFramePr>
          <p:nvPr>
            <p:extLst>
              <p:ext uri="{D42A27DB-BD31-4B8C-83A1-F6EECF244321}">
                <p14:modId xmlns:p14="http://schemas.microsoft.com/office/powerpoint/2010/main" val="101099195"/>
              </p:ext>
            </p:extLst>
          </p:nvPr>
        </p:nvGraphicFramePr>
        <p:xfrm>
          <a:off x="4409923" y="1645259"/>
          <a:ext cx="6814868" cy="4706537"/>
        </p:xfrm>
        <a:graphic>
          <a:graphicData uri="http://schemas.openxmlformats.org/drawingml/2006/table">
            <a:tbl>
              <a:tblPr firstRow="1" bandRow="1">
                <a:tableStyleId>{2D5ABB26-0587-4C30-8999-92F81FD0307C}</a:tableStyleId>
              </a:tblPr>
              <a:tblGrid>
                <a:gridCol w="1174183">
                  <a:extLst>
                    <a:ext uri="{9D8B030D-6E8A-4147-A177-3AD203B41FA5}">
                      <a16:colId xmlns:a16="http://schemas.microsoft.com/office/drawing/2014/main" val="1905642972"/>
                    </a:ext>
                  </a:extLst>
                </a:gridCol>
                <a:gridCol w="5640685">
                  <a:extLst>
                    <a:ext uri="{9D8B030D-6E8A-4147-A177-3AD203B41FA5}">
                      <a16:colId xmlns:a16="http://schemas.microsoft.com/office/drawing/2014/main" val="390347616"/>
                    </a:ext>
                  </a:extLst>
                </a:gridCol>
              </a:tblGrid>
              <a:tr h="408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2014-2015</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四川省委书记一行，江西省省委书记，中国银行董事长陈泗清，华为董事长任正非，农业发展银行监事长，人民日报海外网总编张德修等</a:t>
                      </a:r>
                      <a:endParaRPr lang="en-US" altLang="zh-CN"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08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2016.05</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第十九届东盟与中日韩（</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10+3</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）财长和央行行长</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中国财政部部长楼继伟一行</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3757827"/>
                  </a:ext>
                </a:extLst>
              </a:tr>
              <a:tr h="249857">
                <a:tc>
                  <a:txBody>
                    <a:bodyPr/>
                    <a:lstStyle/>
                    <a:p>
                      <a:r>
                        <a:rPr lang="en-US" sz="1200" b="1" dirty="0" smtClean="0">
                          <a:solidFill>
                            <a:schemeClr val="bg2">
                              <a:lumMod val="50000"/>
                            </a:schemeClr>
                          </a:solidFill>
                          <a:latin typeface="微软雅黑" panose="020B0503020204020204" pitchFamily="34" charset="-122"/>
                          <a:ea typeface="微软雅黑" panose="020B0503020204020204" pitchFamily="34" charset="-122"/>
                        </a:rPr>
                        <a:t>2016.</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04</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汉诺威工业展代表团</a:t>
                      </a:r>
                      <a:endParaRPr 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3336463"/>
                  </a:ext>
                </a:extLst>
              </a:tr>
              <a:tr h="249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2016.07</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山东省推介会</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山东省省长</a:t>
                      </a:r>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郭树清</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一行</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080804"/>
                  </a:ext>
                </a:extLst>
              </a:tr>
              <a:tr h="249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2016.11</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汉堡中欧峰会代表团</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9715662"/>
                  </a:ext>
                </a:extLst>
              </a:tr>
              <a:tr h="249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2017.03</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中东欧基金世福投资论坛代表团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4554701"/>
                  </a:ext>
                </a:extLst>
              </a:tr>
              <a:tr h="249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2017.04</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华夏幸福基业欧洲推介会代表团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49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2017.04</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中德城市工业联盟汉诺威参展团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9208023"/>
                  </a:ext>
                </a:extLst>
              </a:tr>
              <a:tr h="249857">
                <a:tc>
                  <a:txBody>
                    <a:bodyPr/>
                    <a:lstStyle/>
                    <a:p>
                      <a:r>
                        <a:rPr lang="en-US" sz="1200" b="1" dirty="0" smtClean="0">
                          <a:solidFill>
                            <a:schemeClr val="bg2">
                              <a:lumMod val="50000"/>
                            </a:schemeClr>
                          </a:solidFill>
                          <a:latin typeface="微软雅黑" panose="020B0503020204020204" pitchFamily="34" charset="-122"/>
                          <a:ea typeface="微软雅黑" panose="020B0503020204020204" pitchFamily="34" charset="-122"/>
                        </a:rPr>
                        <a:t>2017.05</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大连高新区代表团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4576223"/>
                  </a:ext>
                </a:extLst>
              </a:tr>
              <a:tr h="249857">
                <a:tc>
                  <a:txBody>
                    <a:bodyPr/>
                    <a:lstStyle/>
                    <a:p>
                      <a:r>
                        <a:rPr lang="en-US" sz="1200" b="1" dirty="0" smtClean="0">
                          <a:solidFill>
                            <a:schemeClr val="bg2">
                              <a:lumMod val="50000"/>
                            </a:schemeClr>
                          </a:solidFill>
                          <a:latin typeface="微软雅黑" panose="020B0503020204020204" pitchFamily="34" charset="-122"/>
                          <a:ea typeface="微软雅黑" panose="020B0503020204020204" pitchFamily="34" charset="-122"/>
                        </a:rPr>
                        <a:t>2018.03</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湖北工商总会代表团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821788"/>
                  </a:ext>
                </a:extLst>
              </a:tr>
              <a:tr h="249857">
                <a:tc>
                  <a:txBody>
                    <a:bodyPr/>
                    <a:lstStyle/>
                    <a:p>
                      <a:r>
                        <a:rPr lang="en-US" sz="1200" b="1" dirty="0" smtClean="0">
                          <a:solidFill>
                            <a:schemeClr val="bg2">
                              <a:lumMod val="50000"/>
                            </a:schemeClr>
                          </a:solidFill>
                          <a:latin typeface="微软雅黑" panose="020B0503020204020204" pitchFamily="34" charset="-122"/>
                          <a:ea typeface="微软雅黑" panose="020B0503020204020204" pitchFamily="34" charset="-122"/>
                        </a:rPr>
                        <a:t>2018.04</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连云港市政府代表团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633662"/>
                  </a:ext>
                </a:extLst>
              </a:tr>
              <a:tr h="249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2">
                              <a:lumMod val="50000"/>
                            </a:schemeClr>
                          </a:solidFill>
                          <a:latin typeface="微软雅黑" panose="020B0503020204020204" pitchFamily="34" charset="-122"/>
                          <a:ea typeface="微软雅黑" panose="020B0503020204020204" pitchFamily="34" charset="-122"/>
                        </a:rPr>
                        <a:t>2018.04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中国机电产品进出口商会代表团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241883"/>
                  </a:ext>
                </a:extLst>
              </a:tr>
              <a:tr h="249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2018.04</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鲁信集团代表团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0558236"/>
                  </a:ext>
                </a:extLst>
              </a:tr>
              <a:tr h="249857">
                <a:tc>
                  <a:txBody>
                    <a:bodyPr/>
                    <a:lstStyle/>
                    <a:p>
                      <a:r>
                        <a:rPr lang="en-US" sz="1200" b="1" dirty="0" smtClean="0">
                          <a:solidFill>
                            <a:schemeClr val="bg2">
                              <a:lumMod val="50000"/>
                            </a:schemeClr>
                          </a:solidFill>
                          <a:latin typeface="微软雅黑" panose="020B0503020204020204" pitchFamily="34" charset="-122"/>
                          <a:ea typeface="微软雅黑" panose="020B0503020204020204" pitchFamily="34" charset="-122"/>
                        </a:rPr>
                        <a:t>2018.06</a:t>
                      </a:r>
                      <a:endParaRPr lang="en-US" sz="1200" b="1" dirty="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陕西文化产业投资控股集团代表团</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5245366"/>
                  </a:ext>
                </a:extLst>
              </a:tr>
              <a:tr h="249857">
                <a:tc>
                  <a:txBody>
                    <a:bodyPr/>
                    <a:lstStyle/>
                    <a:p>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2018.10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招商银行</a:t>
                      </a:r>
                      <a:r>
                        <a:rPr lang="en-US" altLang="zh-CN"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2018</a:t>
                      </a:r>
                      <a:r>
                        <a:rPr lang="zh-CN" altLang="en-US" sz="1200" b="1" kern="1200" dirty="0" smtClean="0">
                          <a:solidFill>
                            <a:schemeClr val="bg2">
                              <a:lumMod val="50000"/>
                            </a:schemeClr>
                          </a:solidFill>
                          <a:latin typeface="微软雅黑" panose="020B0503020204020204" pitchFamily="34" charset="-122"/>
                          <a:ea typeface="微软雅黑" panose="020B0503020204020204" pitchFamily="34" charset="-122"/>
                          <a:cs typeface="+mn-cs"/>
                        </a:rPr>
                        <a:t>中欧跨境融资高端洽谈会</a:t>
                      </a:r>
                      <a:endParaRPr lang="en-US" sz="1200" b="1" kern="1200" dirty="0">
                        <a:solidFill>
                          <a:schemeClr val="bg2">
                            <a:lumMod val="50000"/>
                          </a:schemeClr>
                        </a:solidFill>
                        <a:latin typeface="微软雅黑" panose="020B0503020204020204" pitchFamily="34" charset="-122"/>
                        <a:ea typeface="微软雅黑" panose="020B0503020204020204" pitchFamily="34"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7988634"/>
                  </a:ext>
                </a:extLst>
              </a:tr>
              <a:tr h="249857">
                <a:tc>
                  <a:txBody>
                    <a:bodyPr/>
                    <a:lstStyle/>
                    <a:p>
                      <a:r>
                        <a:rPr lang="en-US" altLang="zh-CN" sz="1200" b="1" smtClean="0">
                          <a:solidFill>
                            <a:schemeClr val="bg2">
                              <a:lumMod val="50000"/>
                            </a:schemeClr>
                          </a:solidFill>
                          <a:latin typeface="微软雅黑" panose="020B0503020204020204" pitchFamily="34" charset="-122"/>
                          <a:ea typeface="微软雅黑" panose="020B0503020204020204" pitchFamily="34" charset="-122"/>
                        </a:rPr>
                        <a:t>2018.11</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汉堡峰会</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中国与欧洲相遇”</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4360811"/>
                  </a:ext>
                </a:extLst>
              </a:tr>
            </a:tbl>
          </a:graphicData>
        </a:graphic>
      </p:graphicFrame>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904" y="1593501"/>
            <a:ext cx="3085019" cy="2291573"/>
          </a:xfrm>
          <a:prstGeom prst="rect">
            <a:avLst/>
          </a:prstGeom>
        </p:spPr>
      </p:pic>
      <p:pic>
        <p:nvPicPr>
          <p:cNvPr id="18" name="Picture 2" descr="http://gb.cri.cn/mmsource/images/2015/11/02/54cbb7c6e6b541f9b649c82d58fda91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904" y="3953414"/>
            <a:ext cx="3094418" cy="195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60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209601"/>
            <a:ext cx="12192000" cy="5429324"/>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0239" y="5479127"/>
            <a:ext cx="1551521" cy="207651"/>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5503" y="3860980"/>
            <a:ext cx="3152924" cy="2158821"/>
          </a:xfrm>
          <a:prstGeom prst="rect">
            <a:avLst/>
          </a:prstGeom>
        </p:spPr>
      </p:pic>
      <p:pic>
        <p:nvPicPr>
          <p:cNvPr id="7" name="图片 6"/>
          <p:cNvPicPr>
            <a:picLocks noChangeAspect="1"/>
          </p:cNvPicPr>
          <p:nvPr/>
        </p:nvPicPr>
        <p:blipFill>
          <a:blip r:embed="rId6"/>
          <a:stretch>
            <a:fillRect/>
          </a:stretch>
        </p:blipFill>
        <p:spPr>
          <a:xfrm>
            <a:off x="5242062" y="1716142"/>
            <a:ext cx="3259395" cy="2016529"/>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5503" y="1716142"/>
            <a:ext cx="3152924" cy="2016529"/>
          </a:xfrm>
          <a:prstGeom prst="rect">
            <a:avLst/>
          </a:prstGeom>
        </p:spPr>
      </p:pic>
      <p:sp>
        <p:nvSpPr>
          <p:cNvPr id="10"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PA_文本框 6"/>
          <p:cNvSpPr txBox="1"/>
          <p:nvPr>
            <p:custDataLst>
              <p:tags r:id="rId2"/>
            </p:custDataLst>
          </p:nvPr>
        </p:nvSpPr>
        <p:spPr>
          <a:xfrm>
            <a:off x="169863" y="42227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推介会、商务展会承办</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12" name="object 3"/>
          <p:cNvGraphicFramePr>
            <a:graphicFrameLocks noGrp="1"/>
          </p:cNvGraphicFramePr>
          <p:nvPr>
            <p:extLst>
              <p:ext uri="{D42A27DB-BD31-4B8C-83A1-F6EECF244321}">
                <p14:modId xmlns:p14="http://schemas.microsoft.com/office/powerpoint/2010/main" val="4016980972"/>
              </p:ext>
            </p:extLst>
          </p:nvPr>
        </p:nvGraphicFramePr>
        <p:xfrm>
          <a:off x="386007" y="1716145"/>
          <a:ext cx="4781423" cy="4303654"/>
        </p:xfrm>
        <a:graphic>
          <a:graphicData uri="http://schemas.openxmlformats.org/drawingml/2006/table">
            <a:tbl>
              <a:tblPr firstRow="1" bandRow="1">
                <a:tableStyleId>{2D5ABB26-0587-4C30-8999-92F81FD0307C}</a:tableStyleId>
              </a:tblPr>
              <a:tblGrid>
                <a:gridCol w="1869617">
                  <a:extLst>
                    <a:ext uri="{9D8B030D-6E8A-4147-A177-3AD203B41FA5}">
                      <a16:colId xmlns:a16="http://schemas.microsoft.com/office/drawing/2014/main" val="20000"/>
                    </a:ext>
                  </a:extLst>
                </a:gridCol>
                <a:gridCol w="2911806">
                  <a:extLst>
                    <a:ext uri="{9D8B030D-6E8A-4147-A177-3AD203B41FA5}">
                      <a16:colId xmlns:a16="http://schemas.microsoft.com/office/drawing/2014/main" val="20001"/>
                    </a:ext>
                  </a:extLst>
                </a:gridCol>
              </a:tblGrid>
              <a:tr h="306375">
                <a:tc>
                  <a:txBody>
                    <a:bodyPr/>
                    <a:lstStyle/>
                    <a:p>
                      <a:pPr marL="127000">
                        <a:lnSpc>
                          <a:spcPct val="150000"/>
                        </a:lnSpc>
                        <a:spcBef>
                          <a:spcPts val="70"/>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2014</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txBody>
                  <a:tcPr marL="0" marR="0" marT="8890" marB="0">
                    <a:noFill/>
                  </a:tcPr>
                </a:tc>
                <a:tc>
                  <a:txBody>
                    <a:bodyPr/>
                    <a:lstStyle/>
                    <a:p>
                      <a:pPr marL="392430">
                        <a:lnSpc>
                          <a:spcPct val="150000"/>
                        </a:lnSpc>
                        <a:spcBef>
                          <a:spcPts val="70"/>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江西省推介会</a:t>
                      </a:r>
                    </a:p>
                  </a:txBody>
                  <a:tcPr marL="0" marR="0" marT="8890" marB="0">
                    <a:noFill/>
                  </a:tcPr>
                </a:tc>
                <a:extLst>
                  <a:ext uri="{0D108BD9-81ED-4DB2-BD59-A6C34878D82A}">
                    <a16:rowId xmlns:a16="http://schemas.microsoft.com/office/drawing/2014/main" val="10000"/>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2015</a:t>
                      </a:r>
                      <a:r>
                        <a:rPr sz="1200" b="1" spc="6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法兰克福</a:t>
                      </a: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河北省推介会</a:t>
                      </a:r>
                    </a:p>
                  </a:txBody>
                  <a:tcPr marL="0" marR="0" marT="61594" marB="0">
                    <a:noFill/>
                  </a:tcPr>
                </a:tc>
                <a:extLst>
                  <a:ext uri="{0D108BD9-81ED-4DB2-BD59-A6C34878D82A}">
                    <a16:rowId xmlns:a16="http://schemas.microsoft.com/office/drawing/2014/main" val="10001"/>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2015</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中国银行慕尼黑开行仪式</a:t>
                      </a:r>
                    </a:p>
                  </a:txBody>
                  <a:tcPr marL="0" marR="0" marT="61594" marB="0">
                    <a:noFill/>
                  </a:tcPr>
                </a:tc>
                <a:extLst>
                  <a:ext uri="{0D108BD9-81ED-4DB2-BD59-A6C34878D82A}">
                    <a16:rowId xmlns:a16="http://schemas.microsoft.com/office/drawing/2014/main" val="10002"/>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2015</a:t>
                      </a:r>
                      <a:r>
                        <a:rPr sz="1200" b="1" spc="6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法兰克福</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中国东方航空公司推介会</a:t>
                      </a:r>
                    </a:p>
                  </a:txBody>
                  <a:tcPr marL="0" marR="0" marT="61594" marB="0">
                    <a:noFill/>
                  </a:tcPr>
                </a:tc>
                <a:extLst>
                  <a:ext uri="{0D108BD9-81ED-4DB2-BD59-A6C34878D82A}">
                    <a16:rowId xmlns:a16="http://schemas.microsoft.com/office/drawing/2014/main" val="10003"/>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2016</a:t>
                      </a:r>
                      <a:r>
                        <a:rPr sz="1200" b="1" spc="6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斯图加特</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中国银行斯图加特开行仪式</a:t>
                      </a:r>
                    </a:p>
                  </a:txBody>
                  <a:tcPr marL="0" marR="0" marT="61594" marB="0">
                    <a:noFill/>
                  </a:tcPr>
                </a:tc>
                <a:extLst>
                  <a:ext uri="{0D108BD9-81ED-4DB2-BD59-A6C34878D82A}">
                    <a16:rowId xmlns:a16="http://schemas.microsoft.com/office/drawing/2014/main" val="10004"/>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2016</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北汽福田慕尼黑发布会</a:t>
                      </a:r>
                    </a:p>
                  </a:txBody>
                  <a:tcPr marL="0" marR="0" marT="61594" marB="0">
                    <a:noFill/>
                  </a:tcPr>
                </a:tc>
                <a:extLst>
                  <a:ext uri="{0D108BD9-81ED-4DB2-BD59-A6C34878D82A}">
                    <a16:rowId xmlns:a16="http://schemas.microsoft.com/office/drawing/2014/main" val="10005"/>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2016</a:t>
                      </a:r>
                      <a:r>
                        <a:rPr sz="1200" b="1" spc="6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杜塞尔多夫</a:t>
                      </a: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河北省推介会</a:t>
                      </a:r>
                    </a:p>
                  </a:txBody>
                  <a:tcPr marL="0" marR="0" marT="61594" marB="0">
                    <a:noFill/>
                  </a:tcPr>
                </a:tc>
                <a:extLst>
                  <a:ext uri="{0D108BD9-81ED-4DB2-BD59-A6C34878D82A}">
                    <a16:rowId xmlns:a16="http://schemas.microsoft.com/office/drawing/2014/main" val="10006"/>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10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中东欧基金投资论坛</a:t>
                      </a:r>
                    </a:p>
                  </a:txBody>
                  <a:tcPr marL="0" marR="0" marT="61594" marB="0">
                    <a:noFill/>
                  </a:tcPr>
                </a:tc>
                <a:extLst>
                  <a:ext uri="{0D108BD9-81ED-4DB2-BD59-A6C34878D82A}">
                    <a16:rowId xmlns:a16="http://schemas.microsoft.com/office/drawing/2014/main" val="10007"/>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汉诺威</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华夏幸福汉诺威招商投资推介会</a:t>
                      </a:r>
                    </a:p>
                  </a:txBody>
                  <a:tcPr marL="0" marR="0" marT="61594" marB="0">
                    <a:noFill/>
                  </a:tcPr>
                </a:tc>
                <a:extLst>
                  <a:ext uri="{0D108BD9-81ED-4DB2-BD59-A6C34878D82A}">
                    <a16:rowId xmlns:a16="http://schemas.microsoft.com/office/drawing/2014/main" val="10008"/>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中欧华人摄影展</a:t>
                      </a:r>
                    </a:p>
                  </a:txBody>
                  <a:tcPr marL="0" marR="0" marT="61594" marB="0">
                    <a:noFill/>
                  </a:tcPr>
                </a:tc>
                <a:extLst>
                  <a:ext uri="{0D108BD9-81ED-4DB2-BD59-A6C34878D82A}">
                    <a16:rowId xmlns:a16="http://schemas.microsoft.com/office/drawing/2014/main" val="10009"/>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100"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泉州籍高层次创新创业人才交流会</a:t>
                      </a:r>
                    </a:p>
                  </a:txBody>
                  <a:tcPr marL="0" marR="0" marT="61594" marB="0">
                    <a:noFill/>
                  </a:tcPr>
                </a:tc>
                <a:extLst>
                  <a:ext uri="{0D108BD9-81ED-4DB2-BD59-A6C34878D82A}">
                    <a16:rowId xmlns:a16="http://schemas.microsoft.com/office/drawing/2014/main" val="10010"/>
                  </a:ext>
                </a:extLst>
              </a:tr>
              <a:tr h="363389">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2017</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sz="1200" b="1">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张梦圆个人画展开幕式</a:t>
                      </a:r>
                    </a:p>
                  </a:txBody>
                  <a:tcPr marL="0" marR="0" marT="61594" marB="0">
                    <a:noFill/>
                  </a:tcPr>
                </a:tc>
                <a:extLst>
                  <a:ext uri="{0D108BD9-81ED-4DB2-BD59-A6C34878D82A}">
                    <a16:rowId xmlns:a16="http://schemas.microsoft.com/office/drawing/2014/main" val="10011"/>
                  </a:ext>
                </a:extLst>
              </a:tr>
            </a:tbl>
          </a:graphicData>
        </a:graphic>
      </p:graphicFrame>
      <p:sp>
        <p:nvSpPr>
          <p:cNvPr id="13" name="object 10"/>
          <p:cNvSpPr/>
          <p:nvPr/>
        </p:nvSpPr>
        <p:spPr>
          <a:xfrm>
            <a:off x="5242559" y="3867911"/>
            <a:ext cx="3258312" cy="2151888"/>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23994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209601"/>
            <a:ext cx="12192000" cy="5429324"/>
          </a:xfrm>
          <a:prstGeom prst="rect">
            <a:avLst/>
          </a:prstGeom>
          <a:solidFill>
            <a:schemeClr val="bg2">
              <a:lumMod val="90000"/>
              <a:alpha val="2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0239" y="5479127"/>
            <a:ext cx="1551521" cy="207651"/>
          </a:xfrm>
          <a:prstGeom prst="rect">
            <a:avLst/>
          </a:prstGeom>
        </p:spPr>
      </p:pic>
      <p:sp>
        <p:nvSpPr>
          <p:cNvPr id="10"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PA_文本框 6"/>
          <p:cNvSpPr txBox="1"/>
          <p:nvPr>
            <p:custDataLst>
              <p:tags r:id="rId2"/>
            </p:custDataLst>
          </p:nvPr>
        </p:nvSpPr>
        <p:spPr>
          <a:xfrm>
            <a:off x="169863" y="422275"/>
            <a:ext cx="5230812"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推介会、商务展会承办</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graphicFrame>
        <p:nvGraphicFramePr>
          <p:cNvPr id="12" name="object 3"/>
          <p:cNvGraphicFramePr>
            <a:graphicFrameLocks noGrp="1"/>
          </p:cNvGraphicFramePr>
          <p:nvPr>
            <p:extLst>
              <p:ext uri="{D42A27DB-BD31-4B8C-83A1-F6EECF244321}">
                <p14:modId xmlns:p14="http://schemas.microsoft.com/office/powerpoint/2010/main" val="2143855085"/>
              </p:ext>
            </p:extLst>
          </p:nvPr>
        </p:nvGraphicFramePr>
        <p:xfrm>
          <a:off x="368302" y="1793492"/>
          <a:ext cx="5859912" cy="6456028"/>
        </p:xfrm>
        <a:graphic>
          <a:graphicData uri="http://schemas.openxmlformats.org/drawingml/2006/table">
            <a:tbl>
              <a:tblPr firstRow="1" bandRow="1">
                <a:tableStyleId>{2D5ABB26-0587-4C30-8999-92F81FD0307C}</a:tableStyleId>
              </a:tblPr>
              <a:tblGrid>
                <a:gridCol w="2291324">
                  <a:extLst>
                    <a:ext uri="{9D8B030D-6E8A-4147-A177-3AD203B41FA5}">
                      <a16:colId xmlns:a16="http://schemas.microsoft.com/office/drawing/2014/main" val="20000"/>
                    </a:ext>
                  </a:extLst>
                </a:gridCol>
                <a:gridCol w="3568588">
                  <a:extLst>
                    <a:ext uri="{9D8B030D-6E8A-4147-A177-3AD203B41FA5}">
                      <a16:colId xmlns:a16="http://schemas.microsoft.com/office/drawing/2014/main" val="20001"/>
                    </a:ext>
                  </a:extLst>
                </a:gridCol>
              </a:tblGrid>
              <a:tr h="390752">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txBody>
                  <a:tcPr marL="0" marR="0" marT="61594" marB="0">
                    <a:noFill/>
                  </a:tcPr>
                </a:tc>
                <a:tc>
                  <a:txBody>
                    <a:bodyPr/>
                    <a:lstStyle/>
                    <a:p>
                      <a:pPr marL="392430">
                        <a:lnSpc>
                          <a:spcPct val="150000"/>
                        </a:lnSpc>
                        <a:spcBef>
                          <a:spcPts val="484"/>
                        </a:spcBef>
                      </a:pP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上海国际进口博览会路演</a:t>
                      </a:r>
                    </a:p>
                  </a:txBody>
                  <a:tcPr marL="0" marR="0" marT="61594" marB="0">
                    <a:noFill/>
                  </a:tcPr>
                </a:tc>
                <a:extLst>
                  <a:ext uri="{0D108BD9-81ED-4DB2-BD59-A6C34878D82A}">
                    <a16:rowId xmlns:a16="http://schemas.microsoft.com/office/drawing/2014/main" val="10000"/>
                  </a:ext>
                </a:extLst>
              </a:tr>
              <a:tr h="390752">
                <a:tc>
                  <a:txBody>
                    <a:bodyPr/>
                    <a:lstStyle/>
                    <a:p>
                      <a:pPr marL="12700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sz="1200" b="1" spc="6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spc="85" dirty="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sz="1200" b="1" spc="95" dirty="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txBody>
                  <a:tcPr marL="0" marR="0" marT="61594" marB="0">
                    <a:noFill/>
                  </a:tcPr>
                </a:tc>
                <a:tc>
                  <a:txBody>
                    <a:bodyPr/>
                    <a:lstStyle/>
                    <a:p>
                      <a:pPr marL="392430">
                        <a:lnSpc>
                          <a:spcPct val="150000"/>
                        </a:lnSpc>
                        <a:spcBef>
                          <a:spcPts val="484"/>
                        </a:spcBef>
                      </a:pPr>
                      <a:r>
                        <a:rPr sz="1200" b="1" spc="70" dirty="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rPr>
                        <a:t>欧洲旅游及品牌会议</a:t>
                      </a:r>
                    </a:p>
                  </a:txBody>
                  <a:tcPr marL="0" marR="0" marT="61594" marB="0">
                    <a:noFill/>
                  </a:tcPr>
                </a:tc>
                <a:extLst>
                  <a:ext uri="{0D108BD9-81ED-4DB2-BD59-A6C34878D82A}">
                    <a16:rowId xmlns:a16="http://schemas.microsoft.com/office/drawing/2014/main" val="10001"/>
                  </a:ext>
                </a:extLst>
              </a:tr>
              <a:tr h="1962626">
                <a:tc>
                  <a:txBody>
                    <a:bodyPr/>
                    <a:lstStyle/>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法兰克福</a:t>
                      </a: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亚琛</a:t>
                      </a:r>
                      <a:endPar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法兰克福</a:t>
                      </a:r>
                      <a:endParaRPr lang="en-US" altLang="zh-CN"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 |</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r>
                        <a:rPr lang="de-DE" altLang="zh-CN"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哥本哈根</a:t>
                      </a:r>
                      <a:endParaRPr lang="en-US" altLang="zh-CN"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斯德哥尔摩</a:t>
                      </a:r>
                      <a:endParaRPr lang="en-US" altLang="zh-CN"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a:t>
                      </a:r>
                      <a:endParaRPr lang="en-US" altLang="zh-CN"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a:t>
                      </a:r>
                      <a:r>
                        <a:rPr lang="zh-CN" altLang="en-US" sz="1200" b="1" spc="9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哥本哈根</a:t>
                      </a:r>
                      <a:endPar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r>
                        <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2018</a:t>
                      </a:r>
                      <a:r>
                        <a:rPr lang="zh-CN" altLang="en-US" sz="1200" b="1" spc="6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en-US" altLang="zh-CN" sz="1200" b="1" spc="85"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 </a:t>
                      </a:r>
                      <a:r>
                        <a:rPr lang="zh-CN" altLang="en-US"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哥本哈根</a:t>
                      </a:r>
                      <a:endParaRPr lang="en-US" altLang="zh-CN" sz="1200" b="1" spc="7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127000" marR="0" lvl="0" indent="0" algn="l" defTabSz="914400" rtl="0" eaLnBrk="1" fontAlgn="auto" latinLnBrk="0" hangingPunct="1">
                        <a:lnSpc>
                          <a:spcPct val="150000"/>
                        </a:lnSpc>
                        <a:spcBef>
                          <a:spcPts val="484"/>
                        </a:spcBef>
                        <a:spcAft>
                          <a:spcPts val="0"/>
                        </a:spcAft>
                        <a:buClrTx/>
                        <a:buSzTx/>
                        <a:buFontTx/>
                        <a:buNone/>
                        <a:tabLst/>
                        <a:defRPr/>
                      </a:pPr>
                      <a:endParaRPr lang="en-US" altLang="zh-CN" sz="1200" b="1" spc="0"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第十六届中国国际人才交流大会</a:t>
                      </a:r>
                    </a:p>
                    <a:p>
                      <a:pPr marL="392430">
                        <a:lnSpc>
                          <a:spcPct val="150000"/>
                        </a:lnSpc>
                        <a:spcBef>
                          <a:spcPts val="484"/>
                        </a:spcBef>
                      </a:pPr>
                      <a:r>
                        <a:rPr lang="ja-JP"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发现顺德・全球路演 亚琛站</a:t>
                      </a:r>
                    </a:p>
                    <a:p>
                      <a:pPr marL="392430">
                        <a:lnSpc>
                          <a:spcPct val="150000"/>
                        </a:lnSpc>
                        <a:spcBef>
                          <a:spcPts val="484"/>
                        </a:spcBef>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第四届“海科杯”全球华侨华人创新创业</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大赛</a:t>
                      </a:r>
                      <a:endPar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92430">
                        <a:lnSpc>
                          <a:spcPct val="150000"/>
                        </a:lnSpc>
                        <a:spcBef>
                          <a:spcPts val="484"/>
                        </a:spcBef>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四川大学</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慕尼黑推介</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会</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92430">
                        <a:lnSpc>
                          <a:spcPct val="150000"/>
                        </a:lnSpc>
                        <a:spcBef>
                          <a:spcPts val="484"/>
                        </a:spcBef>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招商银行跨境投资高端研讨会</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92430">
                        <a:lnSpc>
                          <a:spcPct val="150000"/>
                        </a:lnSpc>
                        <a:spcBef>
                          <a:spcPts val="484"/>
                        </a:spcBef>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中国安徽旅游推介会</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92430" marR="0" lvl="0" indent="0" algn="l" defTabSz="914400" rtl="0" eaLnBrk="1" fontAlgn="auto" latinLnBrk="0" hangingPunct="1">
                        <a:lnSpc>
                          <a:spcPct val="150000"/>
                        </a:lnSpc>
                        <a:spcBef>
                          <a:spcPts val="484"/>
                        </a:spcBef>
                        <a:spcAft>
                          <a:spcPts val="0"/>
                        </a:spcAft>
                        <a:buClrTx/>
                        <a:buSzTx/>
                        <a:buFontTx/>
                        <a:buNone/>
                        <a:tabLst/>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卡地亚北欧开业酒会</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92430" marR="0" lvl="0" indent="0" algn="l" defTabSz="914400" rtl="0" eaLnBrk="1" fontAlgn="auto" latinLnBrk="0" hangingPunct="1">
                        <a:lnSpc>
                          <a:spcPct val="150000"/>
                        </a:lnSpc>
                        <a:spcBef>
                          <a:spcPts val="484"/>
                        </a:spcBef>
                        <a:spcAft>
                          <a:spcPts val="0"/>
                        </a:spcAft>
                        <a:buClrTx/>
                        <a:buSzTx/>
                        <a:buFontTx/>
                        <a:buNone/>
                        <a:tabLst/>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卡地亚中企侨商夏日沙龙</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p>
                      <a:pPr marL="392430" marR="0" lvl="0" indent="0" algn="l" defTabSz="914400" rtl="0" eaLnBrk="1" fontAlgn="auto" latinLnBrk="0" hangingPunct="1">
                        <a:lnSpc>
                          <a:spcPct val="150000"/>
                        </a:lnSpc>
                        <a:spcBef>
                          <a:spcPts val="484"/>
                        </a:spcBef>
                        <a:spcAft>
                          <a:spcPts val="0"/>
                        </a:spcAft>
                        <a:buClrTx/>
                        <a:buSzTx/>
                        <a:buFontTx/>
                        <a:buNone/>
                        <a:tabLst/>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广东省旅游推介会</a:t>
                      </a:r>
                    </a:p>
                    <a:p>
                      <a:pPr marL="392430">
                        <a:lnSpc>
                          <a:spcPct val="150000"/>
                        </a:lnSpc>
                        <a:spcBef>
                          <a:spcPts val="484"/>
                        </a:spcBef>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rPr>
                        <a:t>青岛旅游推介会</a:t>
                      </a:r>
                      <a:endPar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extLst>
                  <a:ext uri="{0D108BD9-81ED-4DB2-BD59-A6C34878D82A}">
                    <a16:rowId xmlns:a16="http://schemas.microsoft.com/office/drawing/2014/main" val="10002"/>
                  </a:ext>
                </a:extLst>
              </a:tr>
              <a:tr h="1569658">
                <a:tc>
                  <a:txBody>
                    <a:bodyPr/>
                    <a:lstStyle/>
                    <a:p>
                      <a:pPr marL="355600" marR="0" lvl="0" indent="-228600" algn="l" defTabSz="914400" rtl="0" eaLnBrk="1" fontAlgn="auto" latinLnBrk="0" hangingPunct="1">
                        <a:lnSpc>
                          <a:spcPct val="150000"/>
                        </a:lnSpc>
                        <a:spcBef>
                          <a:spcPts val="484"/>
                        </a:spcBef>
                        <a:spcAft>
                          <a:spcPts val="0"/>
                        </a:spcAft>
                        <a:buClrTx/>
                        <a:buSzTx/>
                        <a:buFontTx/>
                        <a:buAutoNum type="arabicPlain" startAt="2018"/>
                        <a:tabLst/>
                        <a:defRPr/>
                      </a:pPr>
                      <a:endParaRPr lang="zh-CN" altLang="en-US" sz="1200" b="1" dirty="0" smtClean="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pPr marL="392430">
                        <a:lnSpc>
                          <a:spcPct val="150000"/>
                        </a:lnSpc>
                        <a:spcBef>
                          <a:spcPts val="484"/>
                        </a:spcBef>
                      </a:pPr>
                      <a:endPar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extLst>
                  <a:ext uri="{0D108BD9-81ED-4DB2-BD59-A6C34878D82A}">
                    <a16:rowId xmlns:a16="http://schemas.microsoft.com/office/drawing/2014/main" val="10003"/>
                  </a:ext>
                </a:extLst>
              </a:tr>
              <a:tr h="390752">
                <a:tc>
                  <a:txBody>
                    <a:bodyPr/>
                    <a:lstStyle/>
                    <a:p>
                      <a:pPr marL="127000">
                        <a:lnSpc>
                          <a:spcPct val="100000"/>
                        </a:lnSpc>
                        <a:spcBef>
                          <a:spcPts val="484"/>
                        </a:spcBef>
                      </a:pPr>
                      <a:endParaRPr sz="1200" b="1" dirty="0">
                        <a:solidFill>
                          <a:schemeClr val="bg2">
                            <a:lumMod val="50000"/>
                          </a:schemeClr>
                        </a:solidFill>
                        <a:latin typeface="微软雅黑" panose="020B0503020204020204" pitchFamily="34" charset="-122"/>
                        <a:ea typeface="微软雅黑" panose="020B0503020204020204" pitchFamily="34" charset="-122"/>
                        <a:cs typeface="Noto Sans CJK JP Regular"/>
                      </a:endParaRPr>
                    </a:p>
                  </a:txBody>
                  <a:tcPr marL="0" marR="0" marT="61594" marB="0">
                    <a:noFill/>
                  </a:tcPr>
                </a:tc>
                <a:tc>
                  <a:txBody>
                    <a:bodyPr/>
                    <a:lstStyle/>
                    <a:p>
                      <a:endParaRPr lang="en-US" dirty="0"/>
                    </a:p>
                  </a:txBody>
                  <a:tcPr marL="0" marR="0" marT="61594" marB="0">
                    <a:noFill/>
                  </a:tcPr>
                </a:tc>
                <a:extLst>
                  <a:ext uri="{0D108BD9-81ED-4DB2-BD59-A6C34878D82A}">
                    <a16:rowId xmlns:a16="http://schemas.microsoft.com/office/drawing/2014/main" val="10004"/>
                  </a:ext>
                </a:extLst>
              </a:tr>
            </a:tbl>
          </a:graphicData>
        </a:graphic>
      </p:graphicFrame>
      <p:pic>
        <p:nvPicPr>
          <p:cNvPr id="3" name="图片 2"/>
          <p:cNvPicPr>
            <a:picLocks noChangeAspect="1"/>
          </p:cNvPicPr>
          <p:nvPr/>
        </p:nvPicPr>
        <p:blipFill>
          <a:blip r:embed="rId5"/>
          <a:stretch>
            <a:fillRect/>
          </a:stretch>
        </p:blipFill>
        <p:spPr>
          <a:xfrm>
            <a:off x="6322423" y="1946370"/>
            <a:ext cx="2751833" cy="1728371"/>
          </a:xfrm>
          <a:prstGeom prst="rect">
            <a:avLst/>
          </a:prstGeom>
        </p:spPr>
      </p:pic>
      <p:pic>
        <p:nvPicPr>
          <p:cNvPr id="4" name="图片 3"/>
          <p:cNvPicPr>
            <a:picLocks noChangeAspect="1"/>
          </p:cNvPicPr>
          <p:nvPr/>
        </p:nvPicPr>
        <p:blipFill>
          <a:blip r:embed="rId6"/>
          <a:stretch>
            <a:fillRect/>
          </a:stretch>
        </p:blipFill>
        <p:spPr>
          <a:xfrm>
            <a:off x="6322422" y="3888982"/>
            <a:ext cx="2751833" cy="1912506"/>
          </a:xfrm>
          <a:prstGeom prst="rect">
            <a:avLst/>
          </a:prstGeom>
        </p:spPr>
      </p:pic>
      <p:pic>
        <p:nvPicPr>
          <p:cNvPr id="8" name="图片 7"/>
          <p:cNvPicPr>
            <a:picLocks noChangeAspect="1"/>
          </p:cNvPicPr>
          <p:nvPr/>
        </p:nvPicPr>
        <p:blipFill>
          <a:blip r:embed="rId7"/>
          <a:stretch>
            <a:fillRect/>
          </a:stretch>
        </p:blipFill>
        <p:spPr>
          <a:xfrm>
            <a:off x="9262671" y="1963310"/>
            <a:ext cx="2689843" cy="1743265"/>
          </a:xfrm>
          <a:prstGeom prst="rect">
            <a:avLst/>
          </a:prstGeom>
        </p:spPr>
      </p:pic>
      <p:pic>
        <p:nvPicPr>
          <p:cNvPr id="14" name="图片 13"/>
          <p:cNvPicPr>
            <a:picLocks noChangeAspect="1"/>
          </p:cNvPicPr>
          <p:nvPr/>
        </p:nvPicPr>
        <p:blipFill>
          <a:blip r:embed="rId8"/>
          <a:stretch>
            <a:fillRect/>
          </a:stretch>
        </p:blipFill>
        <p:spPr>
          <a:xfrm>
            <a:off x="9262671" y="3898573"/>
            <a:ext cx="2689843" cy="1902915"/>
          </a:xfrm>
          <a:prstGeom prst="rect">
            <a:avLst/>
          </a:prstGeom>
        </p:spPr>
      </p:pic>
    </p:spTree>
    <p:extLst>
      <p:ext uri="{BB962C8B-B14F-4D97-AF65-F5344CB8AC3E}">
        <p14:creationId xmlns:p14="http://schemas.microsoft.com/office/powerpoint/2010/main" val="1891650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62192" y="5445334"/>
            <a:ext cx="9374472" cy="1069767"/>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3" name="矩形 2"/>
          <p:cNvSpPr/>
          <p:nvPr/>
        </p:nvSpPr>
        <p:spPr>
          <a:xfrm>
            <a:off x="1462192" y="5677057"/>
            <a:ext cx="9374472" cy="630942"/>
          </a:xfrm>
          <a:prstGeom prst="rect">
            <a:avLst/>
          </a:prstGeom>
        </p:spPr>
        <p:txBody>
          <a:bodyPr wrap="square">
            <a:spAutoFit/>
          </a:bodyPr>
          <a:lstStyle/>
          <a:p>
            <a:pPr algn="just">
              <a:lnSpc>
                <a:spcPts val="2100"/>
              </a:lnSpc>
              <a:defRPr/>
            </a:pP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“中国工商银行 世福投资论坛”由开元周游集团承办，于</a:t>
            </a:r>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2017</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年</a:t>
            </a:r>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3</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月在慕尼黑凯宾斯基四季酒店</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成功</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召开。出席嘉宾有</a:t>
            </a:r>
            <a:r>
              <a:rPr lang="zh-CN" altLang="en-US" sz="1400" b="1" dirty="0" smtClean="0">
                <a:solidFill>
                  <a:schemeClr val="bg2">
                    <a:lumMod val="50000"/>
                  </a:schemeClr>
                </a:solidFill>
                <a:latin typeface="微软雅黑" panose="020B0503020204020204" pitchFamily="34" charset="-122"/>
                <a:ea typeface="微软雅黑" panose="020B0503020204020204" pitchFamily="34" charset="-122"/>
              </a:rPr>
              <a:t>澳大利亚前总理陆克文、英国前首相戈登</a:t>
            </a:r>
            <a:r>
              <a:rPr lang="en-US" altLang="zh-CN" sz="1400" b="1"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1400" b="1" dirty="0" smtClean="0">
                <a:solidFill>
                  <a:schemeClr val="bg2">
                    <a:lumMod val="50000"/>
                  </a:schemeClr>
                </a:solidFill>
                <a:latin typeface="微软雅黑" panose="020B0503020204020204" pitchFamily="34" charset="-122"/>
                <a:ea typeface="微软雅黑" panose="020B0503020204020204" pitchFamily="34" charset="-122"/>
              </a:rPr>
              <a:t>布朗、</a:t>
            </a:r>
            <a:r>
              <a:rPr lang="zh-CN" altLang="en-US" sz="1400" b="1" dirty="0">
                <a:solidFill>
                  <a:schemeClr val="bg2">
                    <a:lumMod val="50000"/>
                  </a:schemeClr>
                </a:solidFill>
                <a:latin typeface="微软雅黑" panose="020B0503020204020204" pitchFamily="34" charset="-122"/>
                <a:ea typeface="微软雅黑" panose="020B0503020204020204" pitchFamily="34" charset="-122"/>
              </a:rPr>
              <a:t>法国前总理</a:t>
            </a:r>
            <a:r>
              <a:rPr lang="zh-CN" altLang="en-US" sz="1400" b="1" dirty="0" smtClean="0">
                <a:solidFill>
                  <a:schemeClr val="bg2">
                    <a:lumMod val="50000"/>
                  </a:schemeClr>
                </a:solidFill>
                <a:latin typeface="微软雅黑" panose="020B0503020204020204" pitchFamily="34" charset="-122"/>
                <a:ea typeface="微软雅黑" panose="020B0503020204020204" pitchFamily="34" charset="-122"/>
              </a:rPr>
              <a:t>多米尼克</a:t>
            </a:r>
            <a:r>
              <a:rPr lang="en-US" altLang="zh-CN" sz="1400" b="1" dirty="0">
                <a:solidFill>
                  <a:schemeClr val="bg2">
                    <a:lumMod val="50000"/>
                  </a:schemeClr>
                </a:solidFill>
                <a:latin typeface="微软雅黑" panose="020B0503020204020204" pitchFamily="34" charset="-122"/>
                <a:ea typeface="微软雅黑" panose="020B0503020204020204" pitchFamily="34" charset="-122"/>
              </a:rPr>
              <a:t>.</a:t>
            </a:r>
            <a:r>
              <a:rPr lang="zh-CN" altLang="en-US" sz="1400" b="1" dirty="0" smtClean="0">
                <a:solidFill>
                  <a:schemeClr val="bg2">
                    <a:lumMod val="50000"/>
                  </a:schemeClr>
                </a:solidFill>
                <a:latin typeface="微软雅黑" panose="020B0503020204020204" pitchFamily="34" charset="-122"/>
                <a:ea typeface="微软雅黑" panose="020B0503020204020204" pitchFamily="34" charset="-122"/>
              </a:rPr>
              <a:t>德维尔潘</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等政商界人士共</a:t>
            </a:r>
            <a:r>
              <a:rPr lang="en-US" altLang="zh-CN" sz="1400" dirty="0" smtClean="0">
                <a:solidFill>
                  <a:schemeClr val="bg2">
                    <a:lumMod val="50000"/>
                  </a:schemeClr>
                </a:solidFill>
                <a:latin typeface="微软雅黑" panose="020B0503020204020204" pitchFamily="34" charset="-122"/>
                <a:ea typeface="微软雅黑" panose="020B0503020204020204" pitchFamily="34" charset="-122"/>
              </a:rPr>
              <a:t>100</a:t>
            </a:r>
            <a:r>
              <a:rPr lang="zh-CN" altLang="en-US" sz="1400" dirty="0" smtClean="0">
                <a:solidFill>
                  <a:schemeClr val="bg2">
                    <a:lumMod val="50000"/>
                  </a:schemeClr>
                </a:solidFill>
                <a:latin typeface="微软雅黑" panose="020B0503020204020204" pitchFamily="34" charset="-122"/>
                <a:ea typeface="微软雅黑" panose="020B0503020204020204" pitchFamily="34" charset="-122"/>
              </a:rPr>
              <a:t>余人。</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PA_文本框 6"/>
          <p:cNvSpPr txBox="1"/>
          <p:nvPr>
            <p:custDataLst>
              <p:tags r:id="rId2"/>
            </p:custDataLst>
          </p:nvPr>
        </p:nvSpPr>
        <p:spPr>
          <a:xfrm>
            <a:off x="169862" y="422275"/>
            <a:ext cx="9603866"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1</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中国工商银行</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 </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世</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福投资论坛</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530" y="1203104"/>
            <a:ext cx="2880810" cy="192505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2192" y="3365131"/>
            <a:ext cx="3009900" cy="20066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2192" y="1203104"/>
            <a:ext cx="3009900" cy="1925054"/>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8526" y="1203104"/>
            <a:ext cx="2818138" cy="1940913"/>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4905" y="3359883"/>
            <a:ext cx="2880809" cy="2011848"/>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8525" y="3359883"/>
            <a:ext cx="2818139" cy="2011847"/>
          </a:xfrm>
          <a:prstGeom prst="rect">
            <a:avLst/>
          </a:prstGeom>
        </p:spPr>
      </p:pic>
    </p:spTree>
    <p:extLst>
      <p:ext uri="{BB962C8B-B14F-4D97-AF65-F5344CB8AC3E}">
        <p14:creationId xmlns:p14="http://schemas.microsoft.com/office/powerpoint/2010/main" val="886877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3" y="422275"/>
            <a:ext cx="6241000" cy="461665"/>
          </a:xfrm>
          <a:prstGeom prst="rect">
            <a:avLst/>
          </a:prstGeom>
          <a:noFill/>
        </p:spPr>
        <p:txBody>
          <a:bodyPr wrap="square">
            <a:spAutoFit/>
          </a:bodyPr>
          <a:lstStyle/>
          <a:p>
            <a:pPr eaLnBrk="1" fontAlgn="auto" hangingPunct="1">
              <a:spcBef>
                <a:spcPts val="0"/>
              </a:spcBef>
              <a:spcAft>
                <a:spcPts val="0"/>
              </a:spcAft>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a:solidFill>
                  <a:schemeClr val="bg2">
                    <a:lumMod val="50000"/>
                  </a:schemeClr>
                </a:solidFill>
                <a:latin typeface="微软雅黑" panose="020B0503020204020204" pitchFamily="34" charset="-122"/>
                <a:ea typeface="微软雅黑" panose="020B0503020204020204" pitchFamily="34" charset="-122"/>
              </a:rPr>
              <a:t>2</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中欧华人摄影展</a:t>
            </a:r>
            <a:endParaRPr lang="zh-CN" altLang="en-US" sz="48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3082" y="1164563"/>
            <a:ext cx="3661913" cy="244127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4991" y="1164563"/>
            <a:ext cx="3661913" cy="244127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3082" y="3854247"/>
            <a:ext cx="3719741" cy="2479827"/>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4991" y="3854247"/>
            <a:ext cx="3719740" cy="2479827"/>
          </a:xfrm>
          <a:prstGeom prst="rect">
            <a:avLst/>
          </a:prstGeom>
        </p:spPr>
      </p:pic>
      <p:sp>
        <p:nvSpPr>
          <p:cNvPr id="9" name="矩形 8"/>
          <p:cNvSpPr/>
          <p:nvPr/>
        </p:nvSpPr>
        <p:spPr>
          <a:xfrm>
            <a:off x="431320" y="1164563"/>
            <a:ext cx="3381766" cy="2441275"/>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10" name="矩形 9"/>
          <p:cNvSpPr/>
          <p:nvPr/>
        </p:nvSpPr>
        <p:spPr>
          <a:xfrm>
            <a:off x="721007" y="1591957"/>
            <a:ext cx="2802392" cy="1554272"/>
          </a:xfrm>
          <a:prstGeom prst="rect">
            <a:avLst/>
          </a:prstGeom>
        </p:spPr>
        <p:txBody>
          <a:bodyPr wrap="square">
            <a:spAutoFit/>
          </a:bodyPr>
          <a:lstStyle/>
          <a:p>
            <a:pPr algn="just">
              <a:lnSpc>
                <a:spcPts val="1900"/>
              </a:lnSpc>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由开元周游集团主办的“亲情中华</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中国影像</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摄影联展”于</a:t>
            </a:r>
            <a:r>
              <a:rPr lang="en-US" altLang="zh-CN" sz="1200" b="1" dirty="0" smtClean="0">
                <a:solidFill>
                  <a:schemeClr val="bg2">
                    <a:lumMod val="50000"/>
                  </a:schemeClr>
                </a:solidFill>
                <a:latin typeface="微软雅黑" panose="020B0503020204020204" pitchFamily="34" charset="-122"/>
                <a:ea typeface="微软雅黑" panose="020B0503020204020204" pitchFamily="34" charset="-122"/>
              </a:rPr>
              <a:t>2017</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年</a:t>
            </a:r>
            <a:r>
              <a:rPr lang="en-US" altLang="zh-CN" sz="1200" b="1" dirty="0">
                <a:solidFill>
                  <a:schemeClr val="bg2">
                    <a:lumMod val="50000"/>
                  </a:schemeClr>
                </a:solidFill>
                <a:latin typeface="微软雅黑" panose="020B0503020204020204" pitchFamily="34" charset="-122"/>
                <a:ea typeface="微软雅黑" panose="020B0503020204020204" pitchFamily="34" charset="-122"/>
              </a:rPr>
              <a:t>5</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月在慕尼黑中国中心成功举办。</a:t>
            </a:r>
            <a:endParaRPr lang="en-US" altLang="zh-CN" sz="1200" b="1" dirty="0" smtClean="0">
              <a:solidFill>
                <a:schemeClr val="bg2">
                  <a:lumMod val="50000"/>
                </a:schemeClr>
              </a:solidFill>
              <a:latin typeface="微软雅黑" panose="020B0503020204020204" pitchFamily="34" charset="-122"/>
              <a:ea typeface="微软雅黑" panose="020B0503020204020204" pitchFamily="34" charset="-122"/>
            </a:endParaRPr>
          </a:p>
          <a:p>
            <a:pPr algn="just">
              <a:lnSpc>
                <a:spcPts val="1900"/>
              </a:lnSpc>
              <a:defRPr/>
            </a:pPr>
            <a:endParaRPr lang="en-US" altLang="zh-CN" sz="1200" b="1" dirty="0">
              <a:solidFill>
                <a:schemeClr val="bg2">
                  <a:lumMod val="50000"/>
                </a:schemeClr>
              </a:solidFill>
              <a:latin typeface="微软雅黑" panose="020B0503020204020204" pitchFamily="34" charset="-122"/>
              <a:ea typeface="微软雅黑" panose="020B0503020204020204" pitchFamily="34" charset="-122"/>
            </a:endParaRPr>
          </a:p>
          <a:p>
            <a:pPr algn="just">
              <a:lnSpc>
                <a:spcPts val="1900"/>
              </a:lnSpc>
              <a:defRPr/>
            </a:pP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本次活动</a:t>
            </a:r>
            <a:r>
              <a:rPr lang="zh-CN" altLang="en-US" sz="1200" b="1" dirty="0">
                <a:solidFill>
                  <a:schemeClr val="bg2">
                    <a:lumMod val="50000"/>
                  </a:schemeClr>
                </a:solidFill>
                <a:latin typeface="微软雅黑" panose="020B0503020204020204" pitchFamily="34" charset="-122"/>
                <a:ea typeface="微软雅黑" panose="020B0503020204020204" pitchFamily="34" charset="-122"/>
              </a:rPr>
              <a:t>邀请了中国华侨摄影学</a:t>
            </a:r>
            <a:r>
              <a:rPr lang="zh-CN" altLang="en-US" sz="1200" b="1" dirty="0" smtClean="0">
                <a:solidFill>
                  <a:schemeClr val="bg2">
                    <a:lumMod val="50000"/>
                  </a:schemeClr>
                </a:solidFill>
                <a:latin typeface="微软雅黑" panose="020B0503020204020204" pitchFamily="34" charset="-122"/>
                <a:ea typeface="微软雅黑" panose="020B0503020204020204" pitchFamily="34" charset="-122"/>
              </a:rPr>
              <a:t>会以及海内外各地华侨华人共计百余人参展。</a:t>
            </a:r>
            <a:endParaRPr lang="en-US" altLang="zh-CN" sz="1200" b="1"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320" y="3854247"/>
            <a:ext cx="3381766" cy="2479827"/>
          </a:xfrm>
          <a:prstGeom prst="rect">
            <a:avLst/>
          </a:prstGeom>
        </p:spPr>
      </p:pic>
    </p:spTree>
    <p:extLst>
      <p:ext uri="{BB962C8B-B14F-4D97-AF65-F5344CB8AC3E}">
        <p14:creationId xmlns:p14="http://schemas.microsoft.com/office/powerpoint/2010/main" val="1087957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376"/>
            <a:ext cx="12192000" cy="5363852"/>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bg2">
                  <a:lumMod val="50000"/>
                </a:schemeClr>
              </a:solidFill>
              <a:latin typeface="微软雅黑 Light" panose="020B0502040204020203" pitchFamily="34" charset="-122"/>
              <a:ea typeface="微软雅黑 Light" panose="020B0502040204020203" pitchFamily="34" charset="-122"/>
            </a:endParaRPr>
          </a:p>
        </p:txBody>
      </p:sp>
      <p:sp>
        <p:nvSpPr>
          <p:cNvPr id="2" name="PA_矩形 9"/>
          <p:cNvSpPr/>
          <p:nvPr>
            <p:custDataLst>
              <p:tags r:id="rId1"/>
            </p:custDataLst>
          </p:nvPr>
        </p:nvSpPr>
        <p:spPr>
          <a:xfrm>
            <a:off x="0" y="401638"/>
            <a:ext cx="144463" cy="4683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PA_文本框 6"/>
          <p:cNvSpPr txBox="1"/>
          <p:nvPr>
            <p:custDataLst>
              <p:tags r:id="rId2"/>
            </p:custDataLst>
          </p:nvPr>
        </p:nvSpPr>
        <p:spPr>
          <a:xfrm>
            <a:off x="169862" y="422275"/>
            <a:ext cx="7871201" cy="461665"/>
          </a:xfrm>
          <a:prstGeom prst="rect">
            <a:avLst/>
          </a:prstGeom>
          <a:noFill/>
        </p:spPr>
        <p:txBody>
          <a:bodyPr wrap="square">
            <a:spAutoFit/>
          </a:bodyPr>
          <a:lstStyle/>
          <a:p>
            <a:pPr>
              <a:defRPr/>
            </a:pP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案例介绍</a:t>
            </a:r>
            <a:r>
              <a:rPr lang="en-US" altLang="zh-CN" sz="2400" dirty="0" smtClean="0">
                <a:solidFill>
                  <a:schemeClr val="bg2">
                    <a:lumMod val="50000"/>
                  </a:schemeClr>
                </a:solidFill>
                <a:latin typeface="微软雅黑" panose="020B0503020204020204" pitchFamily="34" charset="-122"/>
                <a:ea typeface="微软雅黑" panose="020B0503020204020204" pitchFamily="34" charset="-122"/>
              </a:rPr>
              <a:t>3-</a:t>
            </a:r>
            <a:r>
              <a:rPr lang="zh-CN" altLang="en-US" sz="2400" dirty="0">
                <a:solidFill>
                  <a:schemeClr val="bg2">
                    <a:lumMod val="50000"/>
                  </a:schemeClr>
                </a:solidFill>
                <a:latin typeface="微软雅黑" panose="020B0503020204020204" pitchFamily="34" charset="-122"/>
                <a:ea typeface="微软雅黑" panose="020B0503020204020204" pitchFamily="34" charset="-122"/>
              </a:rPr>
              <a:t>泉州籍高层次创新创业人才交流</a:t>
            </a:r>
            <a:r>
              <a:rPr lang="zh-CN" altLang="en-US" sz="2400" dirty="0" smtClean="0">
                <a:solidFill>
                  <a:schemeClr val="bg2">
                    <a:lumMod val="50000"/>
                  </a:schemeClr>
                </a:solidFill>
                <a:latin typeface="微软雅黑" panose="020B0503020204020204" pitchFamily="34" charset="-122"/>
                <a:ea typeface="微软雅黑" panose="020B0503020204020204" pitchFamily="34" charset="-122"/>
              </a:rPr>
              <a:t>会</a:t>
            </a:r>
            <a:endParaRPr lang="zh-CN" altLang="en-US" sz="24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2386553" y="5704771"/>
            <a:ext cx="7418893" cy="561436"/>
          </a:xfrm>
          <a:prstGeom prst="rect">
            <a:avLst/>
          </a:prstGeom>
        </p:spPr>
        <p:txBody>
          <a:bodyPr wrap="square">
            <a:spAutoFit/>
          </a:bodyPr>
          <a:lstStyle/>
          <a:p>
            <a:pPr algn="just">
              <a:lnSpc>
                <a:spcPts val="1900"/>
              </a:lnSpc>
              <a:defRPr/>
            </a:pPr>
            <a:r>
              <a:rPr lang="en-US" altLang="zh-CN" sz="1400" dirty="0">
                <a:solidFill>
                  <a:schemeClr val="bg2">
                    <a:lumMod val="50000"/>
                  </a:schemeClr>
                </a:solidFill>
                <a:latin typeface="微软雅黑" panose="020B0503020204020204" pitchFamily="34" charset="-122"/>
                <a:ea typeface="微软雅黑" panose="020B0503020204020204" pitchFamily="34" charset="-122"/>
              </a:rPr>
              <a:t>2017</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年</a:t>
            </a:r>
            <a:r>
              <a:rPr lang="en-US" altLang="zh-CN" sz="1400" dirty="0">
                <a:solidFill>
                  <a:schemeClr val="bg2">
                    <a:lumMod val="50000"/>
                  </a:schemeClr>
                </a:solidFill>
                <a:latin typeface="微软雅黑" panose="020B0503020204020204" pitchFamily="34" charset="-122"/>
                <a:ea typeface="微软雅黑" panose="020B0503020204020204" pitchFamily="34" charset="-122"/>
              </a:rPr>
              <a:t>10</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月</a:t>
            </a:r>
            <a:r>
              <a:rPr lang="en-US" altLang="zh-CN" sz="1400" dirty="0">
                <a:solidFill>
                  <a:schemeClr val="bg2">
                    <a:lumMod val="50000"/>
                  </a:schemeClr>
                </a:solidFill>
                <a:latin typeface="微软雅黑" panose="020B0503020204020204" pitchFamily="34" charset="-122"/>
                <a:ea typeface="微软雅黑" panose="020B0503020204020204" pitchFamily="34" charset="-122"/>
              </a:rPr>
              <a:t>16</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日，由福建泉州市副市长洪自强带领的泉州市代表团一行八人访问慕尼黑</a:t>
            </a:r>
            <a:r>
              <a:rPr lang="en-US" altLang="zh-CN" sz="14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2">
                    <a:lumMod val="50000"/>
                  </a:schemeClr>
                </a:solidFill>
                <a:latin typeface="微软雅黑" panose="020B0503020204020204" pitchFamily="34" charset="-122"/>
                <a:ea typeface="微软雅黑" panose="020B0503020204020204" pitchFamily="34" charset="-122"/>
              </a:rPr>
              <a:t>并在慕尼黑开元中心成功举办了泉州籍高层次人才交流会暨慕尼黑人才对接座谈会。</a:t>
            </a:r>
            <a:endParaRPr lang="en-US" altLang="zh-CN" sz="1400"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4673" y="1344917"/>
            <a:ext cx="3083215" cy="2055476"/>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0185" y="1344917"/>
            <a:ext cx="3070943" cy="204729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4672" y="3524844"/>
            <a:ext cx="3083215" cy="2055476"/>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0186" y="3528935"/>
            <a:ext cx="3070943" cy="2047295"/>
          </a:xfrm>
          <a:prstGeom prst="rect">
            <a:avLst/>
          </a:prstGeom>
        </p:spPr>
      </p:pic>
    </p:spTree>
    <p:extLst>
      <p:ext uri="{BB962C8B-B14F-4D97-AF65-F5344CB8AC3E}">
        <p14:creationId xmlns:p14="http://schemas.microsoft.com/office/powerpoint/2010/main" val="32158097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2403</Words>
  <Application>Microsoft Office PowerPoint</Application>
  <PresentationFormat>宽屏</PresentationFormat>
  <Paragraphs>241</Paragraphs>
  <Slides>26</Slides>
  <Notes>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等线</vt:lpstr>
      <vt:lpstr>等线 Light</vt:lpstr>
      <vt:lpstr>Microsoft Yahei</vt:lpstr>
      <vt:lpstr>Microsoft Yahei</vt:lpstr>
      <vt:lpstr>Noto Sans CJK JP Regular</vt:lpstr>
      <vt:lpstr>微软雅黑 Light</vt:lpstr>
      <vt:lpstr>Arial</vt:lpstr>
      <vt:lpstr>Calibri</vt:lpstr>
      <vt:lpstr>Calibri Light</vt:lpstr>
      <vt:lpstr>Century Gothic</vt:lpstr>
      <vt:lpstr>Wingdings</vt:lpstr>
      <vt:lpstr>Office 主题​​</vt:lpstr>
      <vt:lpstr>PowerPoint 演示文稿</vt:lpstr>
      <vt:lpstr>PowerPoint 演示文稿</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Xiuyuan Wang</dc:creator>
  <cp:lastModifiedBy>kaytrip</cp:lastModifiedBy>
  <cp:revision>68</cp:revision>
  <dcterms:created xsi:type="dcterms:W3CDTF">2017-07-04T14:23:31Z</dcterms:created>
  <dcterms:modified xsi:type="dcterms:W3CDTF">2018-12-13T10:19:11Z</dcterms:modified>
</cp:coreProperties>
</file>